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3" r:id="rId3"/>
    <p:sldId id="258" r:id="rId4"/>
    <p:sldId id="262" r:id="rId5"/>
    <p:sldId id="270" r:id="rId6"/>
    <p:sldId id="271" r:id="rId7"/>
    <p:sldId id="272" r:id="rId8"/>
    <p:sldId id="260" r:id="rId9"/>
    <p:sldId id="267" r:id="rId10"/>
    <p:sldId id="263" r:id="rId11"/>
    <p:sldId id="274" r:id="rId12"/>
    <p:sldId id="278" r:id="rId13"/>
    <p:sldId id="264" r:id="rId14"/>
    <p:sldId id="275" r:id="rId15"/>
    <p:sldId id="268" r:id="rId16"/>
    <p:sldId id="265" r:id="rId17"/>
    <p:sldId id="276" r:id="rId18"/>
    <p:sldId id="266" r:id="rId19"/>
    <p:sldId id="277" r:id="rId20"/>
    <p:sldId id="279" r:id="rId21"/>
    <p:sldId id="280" r:id="rId22"/>
    <p:sldId id="281" r:id="rId23"/>
    <p:sldId id="282" r:id="rId24"/>
    <p:sldId id="283" r:id="rId25"/>
    <p:sldId id="261" r:id="rId2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83" autoAdjust="0"/>
    <p:restoredTop sz="84157" autoAdjust="0"/>
  </p:normalViewPr>
  <p:slideViewPr>
    <p:cSldViewPr snapToGrid="0">
      <p:cViewPr varScale="1">
        <p:scale>
          <a:sx n="41" d="100"/>
          <a:sy n="41" d="100"/>
        </p:scale>
        <p:origin x="85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effectLst/>
              <a:latin typeface="+mn-lt"/>
              <a:ea typeface="+mn-ea"/>
              <a:cs typeface="+mn-cs"/>
            </a:defRPr>
          </a:pPr>
          <a:endParaRPr lang="ja-JP"/>
        </a:p>
      </c:txPr>
    </c:title>
    <c:autoTitleDeleted val="0"/>
    <c:plotArea>
      <c:layout/>
      <c:pieChart>
        <c:varyColors val="1"/>
        <c:ser>
          <c:idx val="0"/>
          <c:order val="0"/>
          <c:tx>
            <c:strRef>
              <c:f>Sheet1!$B$1</c:f>
              <c:strCache>
                <c:ptCount val="1"/>
                <c:pt idx="0">
                  <c:v>エルニーニョ現象</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はい</c:v>
                </c:pt>
                <c:pt idx="1">
                  <c:v>いいえ</c:v>
                </c:pt>
              </c:strCache>
            </c:strRef>
          </c:cat>
          <c:val>
            <c:numRef>
              <c:f>Sheet1!$B$2:$B$5</c:f>
              <c:numCache>
                <c:formatCode>General</c:formatCode>
                <c:ptCount val="4"/>
                <c:pt idx="0">
                  <c:v>23</c:v>
                </c:pt>
                <c:pt idx="1">
                  <c:v>27</c:v>
                </c:pt>
              </c:numCache>
            </c:numRef>
          </c:val>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tx>
            <c:strRef>
              <c:f>Sheet1!$B$1</c:f>
              <c:strCache>
                <c:ptCount val="1"/>
                <c:pt idx="0">
                  <c:v>ラニーニャ現象</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はい</c:v>
                </c:pt>
                <c:pt idx="1">
                  <c:v>いいえ</c:v>
                </c:pt>
              </c:strCache>
            </c:strRef>
          </c:cat>
          <c:val>
            <c:numRef>
              <c:f>Sheet1!$B$2:$B$5</c:f>
              <c:numCache>
                <c:formatCode>General</c:formatCode>
                <c:ptCount val="4"/>
                <c:pt idx="0">
                  <c:v>16</c:v>
                </c:pt>
                <c:pt idx="1">
                  <c:v>34</c:v>
                </c:pt>
              </c:numCache>
            </c:numRef>
          </c:val>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tx>
            <c:strRef>
              <c:f>Sheet1!$B$1</c:f>
              <c:strCache>
                <c:ptCount val="1"/>
                <c:pt idx="0">
                  <c:v>印象</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日本に影響を与える</c:v>
                </c:pt>
                <c:pt idx="1">
                  <c:v>世界に影響を与える</c:v>
                </c:pt>
                <c:pt idx="2">
                  <c:v>食物に影響を与える</c:v>
                </c:pt>
                <c:pt idx="3">
                  <c:v>気候に影響を与える</c:v>
                </c:pt>
                <c:pt idx="4">
                  <c:v>興味がない</c:v>
                </c:pt>
              </c:strCache>
            </c:strRef>
          </c:cat>
          <c:val>
            <c:numRef>
              <c:f>Sheet1!$B$2:$B$6</c:f>
              <c:numCache>
                <c:formatCode>General</c:formatCode>
                <c:ptCount val="5"/>
                <c:pt idx="0">
                  <c:v>1</c:v>
                </c:pt>
                <c:pt idx="1">
                  <c:v>7</c:v>
                </c:pt>
                <c:pt idx="2">
                  <c:v>1</c:v>
                </c:pt>
                <c:pt idx="3">
                  <c:v>14</c:v>
                </c:pt>
                <c:pt idx="4">
                  <c:v>27</c:v>
                </c:pt>
              </c:numCache>
            </c:numRef>
          </c:val>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5272946859903379"/>
          <c:y val="2.9186424957105147E-3"/>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tx>
            <c:strRef>
              <c:f>Sheet1!$B$1</c:f>
              <c:strCache>
                <c:ptCount val="1"/>
                <c:pt idx="0">
                  <c:v>環境問題</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エルニーニョ・ラニーニャ現象</c:v>
                </c:pt>
                <c:pt idx="1">
                  <c:v>異常気象</c:v>
                </c:pt>
                <c:pt idx="2">
                  <c:v>海面上昇</c:v>
                </c:pt>
                <c:pt idx="3">
                  <c:v>大気汚染</c:v>
                </c:pt>
                <c:pt idx="4">
                  <c:v>水質汚濁</c:v>
                </c:pt>
                <c:pt idx="5">
                  <c:v>その他</c:v>
                </c:pt>
              </c:strCache>
            </c:strRef>
          </c:cat>
          <c:val>
            <c:numRef>
              <c:f>Sheet1!$B$2:$B$7</c:f>
              <c:numCache>
                <c:formatCode>General</c:formatCode>
                <c:ptCount val="6"/>
                <c:pt idx="0">
                  <c:v>2</c:v>
                </c:pt>
                <c:pt idx="1">
                  <c:v>24</c:v>
                </c:pt>
                <c:pt idx="2">
                  <c:v>8</c:v>
                </c:pt>
                <c:pt idx="3">
                  <c:v>9</c:v>
                </c:pt>
                <c:pt idx="4">
                  <c:v>3</c:v>
                </c:pt>
                <c:pt idx="5">
                  <c:v>3</c:v>
                </c:pt>
              </c:numCache>
            </c:numRef>
          </c:val>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11383021415801285"/>
          <c:y val="0.92276122884501277"/>
          <c:w val="0.82427193883373273"/>
          <c:h val="5.9726916180724184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AEDE48-CFFB-497B-A42B-9B41406EE595}" type="datetimeFigureOut">
              <a:rPr kumimoji="1" lang="ja-JP" altLang="en-US" smtClean="0"/>
              <a:t>2018/3/18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E24DA5-0732-4B18-879E-F62B23D914AE}" type="slidenum">
              <a:rPr kumimoji="1" lang="ja-JP" altLang="en-US" smtClean="0"/>
              <a:t>‹#›</a:t>
            </a:fld>
            <a:endParaRPr kumimoji="1" lang="ja-JP" altLang="en-US"/>
          </a:p>
        </p:txBody>
      </p:sp>
    </p:spTree>
    <p:extLst>
      <p:ext uri="{BB962C8B-B14F-4D97-AF65-F5344CB8AC3E}">
        <p14:creationId xmlns:p14="http://schemas.microsoft.com/office/powerpoint/2010/main" val="37048361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9E24DA5-0732-4B18-879E-F62B23D914AE}" type="slidenum">
              <a:rPr kumimoji="1" lang="ja-JP" altLang="en-US" smtClean="0"/>
              <a:t>3</a:t>
            </a:fld>
            <a:endParaRPr kumimoji="1" lang="ja-JP" altLang="en-US"/>
          </a:p>
        </p:txBody>
      </p:sp>
    </p:spTree>
    <p:extLst>
      <p:ext uri="{BB962C8B-B14F-4D97-AF65-F5344CB8AC3E}">
        <p14:creationId xmlns:p14="http://schemas.microsoft.com/office/powerpoint/2010/main" val="1425630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9E24DA5-0732-4B18-879E-F62B23D914AE}" type="slidenum">
              <a:rPr kumimoji="1" lang="ja-JP" altLang="en-US" smtClean="0"/>
              <a:t>10</a:t>
            </a:fld>
            <a:endParaRPr kumimoji="1" lang="ja-JP" altLang="en-US"/>
          </a:p>
        </p:txBody>
      </p:sp>
    </p:spTree>
    <p:extLst>
      <p:ext uri="{BB962C8B-B14F-4D97-AF65-F5344CB8AC3E}">
        <p14:creationId xmlns:p14="http://schemas.microsoft.com/office/powerpoint/2010/main" val="2790073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9E24DA5-0732-4B18-879E-F62B23D914AE}" type="slidenum">
              <a:rPr kumimoji="1" lang="ja-JP" altLang="en-US" smtClean="0"/>
              <a:t>12</a:t>
            </a:fld>
            <a:endParaRPr kumimoji="1" lang="ja-JP" altLang="en-US"/>
          </a:p>
        </p:txBody>
      </p:sp>
    </p:spTree>
    <p:extLst>
      <p:ext uri="{BB962C8B-B14F-4D97-AF65-F5344CB8AC3E}">
        <p14:creationId xmlns:p14="http://schemas.microsoft.com/office/powerpoint/2010/main" val="3371244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9E24DA5-0732-4B18-879E-F62B23D914AE}" type="slidenum">
              <a:rPr kumimoji="1" lang="ja-JP" altLang="en-US" smtClean="0"/>
              <a:t>13</a:t>
            </a:fld>
            <a:endParaRPr kumimoji="1" lang="ja-JP" altLang="en-US"/>
          </a:p>
        </p:txBody>
      </p:sp>
    </p:spTree>
    <p:extLst>
      <p:ext uri="{BB962C8B-B14F-4D97-AF65-F5344CB8AC3E}">
        <p14:creationId xmlns:p14="http://schemas.microsoft.com/office/powerpoint/2010/main" val="3188237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9E24DA5-0732-4B18-879E-F62B23D914AE}" type="slidenum">
              <a:rPr kumimoji="1" lang="ja-JP" altLang="en-US" smtClean="0"/>
              <a:t>15</a:t>
            </a:fld>
            <a:endParaRPr kumimoji="1" lang="ja-JP" altLang="en-US"/>
          </a:p>
        </p:txBody>
      </p:sp>
    </p:spTree>
    <p:extLst>
      <p:ext uri="{BB962C8B-B14F-4D97-AF65-F5344CB8AC3E}">
        <p14:creationId xmlns:p14="http://schemas.microsoft.com/office/powerpoint/2010/main" val="723430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9E24DA5-0732-4B18-879E-F62B23D914AE}" type="slidenum">
              <a:rPr kumimoji="1" lang="ja-JP" altLang="en-US" smtClean="0"/>
              <a:t>16</a:t>
            </a:fld>
            <a:endParaRPr kumimoji="1" lang="ja-JP" altLang="en-US"/>
          </a:p>
        </p:txBody>
      </p:sp>
    </p:spTree>
    <p:extLst>
      <p:ext uri="{BB962C8B-B14F-4D97-AF65-F5344CB8AC3E}">
        <p14:creationId xmlns:p14="http://schemas.microsoft.com/office/powerpoint/2010/main" val="798656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9E24DA5-0732-4B18-879E-F62B23D914AE}" type="slidenum">
              <a:rPr kumimoji="1" lang="ja-JP" altLang="en-US" smtClean="0"/>
              <a:t>19</a:t>
            </a:fld>
            <a:endParaRPr kumimoji="1" lang="ja-JP" altLang="en-US"/>
          </a:p>
        </p:txBody>
      </p:sp>
    </p:spTree>
    <p:extLst>
      <p:ext uri="{BB962C8B-B14F-4D97-AF65-F5344CB8AC3E}">
        <p14:creationId xmlns:p14="http://schemas.microsoft.com/office/powerpoint/2010/main" val="3688658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前後期調査を進めたが、原因の解明は不可能ではないかと考える。不特定多数の要因があるからだ。そのため、これらが人為的なものか、自然現象なのかも不明である。</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その原因としては日本においてテレビなどによる報道などでエルニーニョ現象に比べラニーニャ現象の報道が少ないと感じる。</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自分たちの身の回りで感じやすい気象に関しては関心が高いのではないかと</a:t>
            </a:r>
            <a:r>
              <a:rPr lang="ja-JP" altLang="en-US" smtClean="0"/>
              <a:t>感じた。</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9E24DA5-0732-4B18-879E-F62B23D914AE}" type="slidenum">
              <a:rPr kumimoji="1" lang="ja-JP" altLang="en-US" smtClean="0"/>
              <a:t>24</a:t>
            </a:fld>
            <a:endParaRPr kumimoji="1" lang="ja-JP" altLang="en-US"/>
          </a:p>
        </p:txBody>
      </p:sp>
    </p:spTree>
    <p:extLst>
      <p:ext uri="{BB962C8B-B14F-4D97-AF65-F5344CB8AC3E}">
        <p14:creationId xmlns:p14="http://schemas.microsoft.com/office/powerpoint/2010/main" val="1620249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9E24DA5-0732-4B18-879E-F62B23D914AE}" type="slidenum">
              <a:rPr kumimoji="1" lang="ja-JP" altLang="en-US" smtClean="0"/>
              <a:t>25</a:t>
            </a:fld>
            <a:endParaRPr kumimoji="1" lang="ja-JP" altLang="en-US"/>
          </a:p>
        </p:txBody>
      </p:sp>
    </p:spTree>
    <p:extLst>
      <p:ext uri="{BB962C8B-B14F-4D97-AF65-F5344CB8AC3E}">
        <p14:creationId xmlns:p14="http://schemas.microsoft.com/office/powerpoint/2010/main" val="3498952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C6D3697-FCE2-4223-AE6F-7C3254901B0B}" type="datetimeFigureOut">
              <a:rPr kumimoji="1" lang="ja-JP" altLang="en-US" smtClean="0"/>
              <a:t>2018/3/18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10433FF-9D4B-49DB-BD30-44400D0901AB}" type="slidenum">
              <a:rPr kumimoji="1" lang="ja-JP" altLang="en-US" smtClean="0"/>
              <a:t>‹#›</a:t>
            </a:fld>
            <a:endParaRPr kumimoji="1" lang="ja-JP" altLang="en-US"/>
          </a:p>
        </p:txBody>
      </p:sp>
    </p:spTree>
    <p:extLst>
      <p:ext uri="{BB962C8B-B14F-4D97-AF65-F5344CB8AC3E}">
        <p14:creationId xmlns:p14="http://schemas.microsoft.com/office/powerpoint/2010/main" val="3397054373"/>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C6D3697-FCE2-4223-AE6F-7C3254901B0B}" type="datetimeFigureOut">
              <a:rPr kumimoji="1" lang="ja-JP" altLang="en-US" smtClean="0"/>
              <a:t>2018/3/18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10433FF-9D4B-49DB-BD30-44400D0901AB}" type="slidenum">
              <a:rPr kumimoji="1" lang="ja-JP" altLang="en-US" smtClean="0"/>
              <a:t>‹#›</a:t>
            </a:fld>
            <a:endParaRPr kumimoji="1" lang="ja-JP" altLang="en-US"/>
          </a:p>
        </p:txBody>
      </p:sp>
    </p:spTree>
    <p:extLst>
      <p:ext uri="{BB962C8B-B14F-4D97-AF65-F5344CB8AC3E}">
        <p14:creationId xmlns:p14="http://schemas.microsoft.com/office/powerpoint/2010/main" val="676379360"/>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C6D3697-FCE2-4223-AE6F-7C3254901B0B}" type="datetimeFigureOut">
              <a:rPr kumimoji="1" lang="ja-JP" altLang="en-US" smtClean="0"/>
              <a:t>2018/3/18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10433FF-9D4B-49DB-BD30-44400D0901AB}" type="slidenum">
              <a:rPr kumimoji="1" lang="ja-JP" altLang="en-US" smtClean="0"/>
              <a:t>‹#›</a:t>
            </a:fld>
            <a:endParaRPr kumimoji="1" lang="ja-JP" altLang="en-US"/>
          </a:p>
        </p:txBody>
      </p:sp>
    </p:spTree>
    <p:extLst>
      <p:ext uri="{BB962C8B-B14F-4D97-AF65-F5344CB8AC3E}">
        <p14:creationId xmlns:p14="http://schemas.microsoft.com/office/powerpoint/2010/main" val="418445720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C6D3697-FCE2-4223-AE6F-7C3254901B0B}" type="datetimeFigureOut">
              <a:rPr kumimoji="1" lang="ja-JP" altLang="en-US" smtClean="0"/>
              <a:t>2018/3/18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10433FF-9D4B-49DB-BD30-44400D0901AB}" type="slidenum">
              <a:rPr kumimoji="1" lang="ja-JP" altLang="en-US" smtClean="0"/>
              <a:t>‹#›</a:t>
            </a:fld>
            <a:endParaRPr kumimoji="1" lang="ja-JP" altLang="en-US"/>
          </a:p>
        </p:txBody>
      </p:sp>
    </p:spTree>
    <p:extLst>
      <p:ext uri="{BB962C8B-B14F-4D97-AF65-F5344CB8AC3E}">
        <p14:creationId xmlns:p14="http://schemas.microsoft.com/office/powerpoint/2010/main" val="3744521335"/>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C6D3697-FCE2-4223-AE6F-7C3254901B0B}" type="datetimeFigureOut">
              <a:rPr kumimoji="1" lang="ja-JP" altLang="en-US" smtClean="0"/>
              <a:t>2018/3/18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10433FF-9D4B-49DB-BD30-44400D0901AB}" type="slidenum">
              <a:rPr kumimoji="1" lang="ja-JP" altLang="en-US" smtClean="0"/>
              <a:t>‹#›</a:t>
            </a:fld>
            <a:endParaRPr kumimoji="1" lang="ja-JP" altLang="en-US"/>
          </a:p>
        </p:txBody>
      </p:sp>
    </p:spTree>
    <p:extLst>
      <p:ext uri="{BB962C8B-B14F-4D97-AF65-F5344CB8AC3E}">
        <p14:creationId xmlns:p14="http://schemas.microsoft.com/office/powerpoint/2010/main" val="141239084"/>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C6D3697-FCE2-4223-AE6F-7C3254901B0B}" type="datetimeFigureOut">
              <a:rPr kumimoji="1" lang="ja-JP" altLang="en-US" smtClean="0"/>
              <a:t>2018/3/18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10433FF-9D4B-49DB-BD30-44400D0901AB}" type="slidenum">
              <a:rPr kumimoji="1" lang="ja-JP" altLang="en-US" smtClean="0"/>
              <a:t>‹#›</a:t>
            </a:fld>
            <a:endParaRPr kumimoji="1" lang="ja-JP" altLang="en-US"/>
          </a:p>
        </p:txBody>
      </p:sp>
    </p:spTree>
    <p:extLst>
      <p:ext uri="{BB962C8B-B14F-4D97-AF65-F5344CB8AC3E}">
        <p14:creationId xmlns:p14="http://schemas.microsoft.com/office/powerpoint/2010/main" val="1478182035"/>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C6D3697-FCE2-4223-AE6F-7C3254901B0B}" type="datetimeFigureOut">
              <a:rPr kumimoji="1" lang="ja-JP" altLang="en-US" smtClean="0"/>
              <a:t>2018/3/18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10433FF-9D4B-49DB-BD30-44400D0901AB}" type="slidenum">
              <a:rPr kumimoji="1" lang="ja-JP" altLang="en-US" smtClean="0"/>
              <a:t>‹#›</a:t>
            </a:fld>
            <a:endParaRPr kumimoji="1" lang="ja-JP" altLang="en-US"/>
          </a:p>
        </p:txBody>
      </p:sp>
    </p:spTree>
    <p:extLst>
      <p:ext uri="{BB962C8B-B14F-4D97-AF65-F5344CB8AC3E}">
        <p14:creationId xmlns:p14="http://schemas.microsoft.com/office/powerpoint/2010/main" val="2276457535"/>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C6D3697-FCE2-4223-AE6F-7C3254901B0B}" type="datetimeFigureOut">
              <a:rPr kumimoji="1" lang="ja-JP" altLang="en-US" smtClean="0"/>
              <a:t>2018/3/18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10433FF-9D4B-49DB-BD30-44400D0901AB}" type="slidenum">
              <a:rPr kumimoji="1" lang="ja-JP" altLang="en-US" smtClean="0"/>
              <a:t>‹#›</a:t>
            </a:fld>
            <a:endParaRPr kumimoji="1" lang="ja-JP" altLang="en-US"/>
          </a:p>
        </p:txBody>
      </p:sp>
    </p:spTree>
    <p:extLst>
      <p:ext uri="{BB962C8B-B14F-4D97-AF65-F5344CB8AC3E}">
        <p14:creationId xmlns:p14="http://schemas.microsoft.com/office/powerpoint/2010/main" val="2632538661"/>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C6D3697-FCE2-4223-AE6F-7C3254901B0B}" type="datetimeFigureOut">
              <a:rPr kumimoji="1" lang="ja-JP" altLang="en-US" smtClean="0"/>
              <a:t>2018/3/18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10433FF-9D4B-49DB-BD30-44400D0901AB}" type="slidenum">
              <a:rPr kumimoji="1" lang="ja-JP" altLang="en-US" smtClean="0"/>
              <a:t>‹#›</a:t>
            </a:fld>
            <a:endParaRPr kumimoji="1" lang="ja-JP" altLang="en-US"/>
          </a:p>
        </p:txBody>
      </p:sp>
    </p:spTree>
    <p:extLst>
      <p:ext uri="{BB962C8B-B14F-4D97-AF65-F5344CB8AC3E}">
        <p14:creationId xmlns:p14="http://schemas.microsoft.com/office/powerpoint/2010/main" val="3778036331"/>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C6D3697-FCE2-4223-AE6F-7C3254901B0B}" type="datetimeFigureOut">
              <a:rPr kumimoji="1" lang="ja-JP" altLang="en-US" smtClean="0"/>
              <a:t>2018/3/18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10433FF-9D4B-49DB-BD30-44400D0901AB}" type="slidenum">
              <a:rPr kumimoji="1" lang="ja-JP" altLang="en-US" smtClean="0"/>
              <a:t>‹#›</a:t>
            </a:fld>
            <a:endParaRPr kumimoji="1" lang="ja-JP" altLang="en-US"/>
          </a:p>
        </p:txBody>
      </p:sp>
    </p:spTree>
    <p:extLst>
      <p:ext uri="{BB962C8B-B14F-4D97-AF65-F5344CB8AC3E}">
        <p14:creationId xmlns:p14="http://schemas.microsoft.com/office/powerpoint/2010/main" val="36479185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C6D3697-FCE2-4223-AE6F-7C3254901B0B}" type="datetimeFigureOut">
              <a:rPr kumimoji="1" lang="ja-JP" altLang="en-US" smtClean="0"/>
              <a:t>2018/3/18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10433FF-9D4B-49DB-BD30-44400D0901AB}" type="slidenum">
              <a:rPr kumimoji="1" lang="ja-JP" altLang="en-US" smtClean="0"/>
              <a:t>‹#›</a:t>
            </a:fld>
            <a:endParaRPr kumimoji="1" lang="ja-JP" altLang="en-US"/>
          </a:p>
        </p:txBody>
      </p:sp>
    </p:spTree>
    <p:extLst>
      <p:ext uri="{BB962C8B-B14F-4D97-AF65-F5344CB8AC3E}">
        <p14:creationId xmlns:p14="http://schemas.microsoft.com/office/powerpoint/2010/main" val="563289927"/>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6D3697-FCE2-4223-AE6F-7C3254901B0B}" type="datetimeFigureOut">
              <a:rPr kumimoji="1" lang="ja-JP" altLang="en-US" smtClean="0"/>
              <a:t>2018/3/18</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0433FF-9D4B-49DB-BD30-44400D0901AB}" type="slidenum">
              <a:rPr kumimoji="1" lang="ja-JP" altLang="en-US" smtClean="0"/>
              <a:t>‹#›</a:t>
            </a:fld>
            <a:endParaRPr kumimoji="1" lang="ja-JP" altLang="en-US"/>
          </a:p>
        </p:txBody>
      </p:sp>
    </p:spTree>
    <p:extLst>
      <p:ext uri="{BB962C8B-B14F-4D97-AF65-F5344CB8AC3E}">
        <p14:creationId xmlns:p14="http://schemas.microsoft.com/office/powerpoint/2010/main" val="3581634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hyperlink" Target="http://www.facebook.com/sharer.php?u=http://www.savechildren.or.jp/scjcms/sc_activity.php?c%3D49&amp;t=%E3%82%A8%E3%83%AB%E3%83%8B%E3%83%BC%E3%83%8B%E3%83%A7%E3%81%AB%E3%82%88%E3%82%8B%E5%B9%B2%E3%81%B0%E3%81%A4%E3%81%AE%E6%B7%B1%E5%88%BB%E3%81%AA%E8%A2%AB%E5%AE%B3%E3%81%A740%E4%B8%87%E4%BA%BA%E3%81%AE%E5%AD%90%E3%81%A9%E3%82%82%E3%81%8C%E6%A0%84%E9%A4%8A%E4%B8%8D%E8%89%AF%E3%81%AE%E6%81%90%E3%82%8C" TargetMode="External"/><Relationship Id="rId7" Type="http://schemas.openxmlformats.org/officeDocument/2006/relationships/hyperlink" Target="http://www.savechildren.or.jp/scjcms/dat/img/blog/2129/1449805840844.jp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hyperlink" Target="http://twitter.com/share?url=http://www.savechildren.or.jp/scjcms/sc_activity.php?c%3D49&amp;text=%E3%82%A8%E3%83%AB%E3%83%8B%E3%83%BC%E3%83%8B%E3%83%A7%E3%81%AB%E3%82%88%E3%82%8B%E5%B9%B2%E3%81%B0%E3%81%A4%E3%81%AE%E6%B7%B1%E5%88%BB%E3%81%AA%E8%A2%AB%E5%AE%B3%E3%81%A740%E4%B8%87%E4%BA%BA%E3%81%AE%E5%AD%90%E3%81%A9%E3%82%82%E3%81%8C%E6%A0%84%E9%A4%8A%E4%B8%8D%E8%89%AF%E3%81%AE%E6%81%90%E3%82%8C" TargetMode="External"/><Relationship Id="rId10" Type="http://schemas.openxmlformats.org/officeDocument/2006/relationships/image" Target="../media/image11.jpeg"/><Relationship Id="rId4" Type="http://schemas.openxmlformats.org/officeDocument/2006/relationships/image" Target="../media/image7.pn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95099"/>
            <a:ext cx="9144000" cy="2387600"/>
          </a:xfrm>
        </p:spPr>
        <p:txBody>
          <a:bodyPr>
            <a:normAutofit fontScale="90000"/>
          </a:bodyPr>
          <a:lstStyle/>
          <a:p>
            <a:r>
              <a:rPr kumimoji="1" lang="ja-JP" altLang="en-US" dirty="0" smtClean="0"/>
              <a:t>エルニーニョ</a:t>
            </a:r>
            <a:r>
              <a:rPr kumimoji="1" lang="ja-JP" altLang="en-US" dirty="0" smtClean="0"/>
              <a:t>現象と</a:t>
            </a:r>
            <a:r>
              <a:rPr lang="en-US" altLang="ja-JP" dirty="0" smtClean="0"/>
              <a:t/>
            </a:r>
            <a:br>
              <a:rPr lang="en-US" altLang="ja-JP" dirty="0" smtClean="0"/>
            </a:br>
            <a:r>
              <a:rPr lang="ja-JP" altLang="en-US" dirty="0" smtClean="0"/>
              <a:t>ラニーニャ</a:t>
            </a:r>
            <a:r>
              <a:rPr lang="ja-JP" altLang="en-US" dirty="0" smtClean="0"/>
              <a:t>現象：類似点と相違点</a:t>
            </a:r>
            <a:endParaRPr kumimoji="1" lang="ja-JP" altLang="en-US" dirty="0"/>
          </a:p>
        </p:txBody>
      </p:sp>
      <p:sp>
        <p:nvSpPr>
          <p:cNvPr id="3" name="サブタイトル 2"/>
          <p:cNvSpPr>
            <a:spLocks noGrp="1"/>
          </p:cNvSpPr>
          <p:nvPr>
            <p:ph type="subTitle" idx="1"/>
          </p:nvPr>
        </p:nvSpPr>
        <p:spPr>
          <a:xfrm>
            <a:off x="1524000" y="4370965"/>
            <a:ext cx="9144000" cy="1655762"/>
          </a:xfrm>
        </p:spPr>
        <p:txBody>
          <a:bodyPr>
            <a:normAutofit lnSpcReduction="10000"/>
          </a:bodyPr>
          <a:lstStyle/>
          <a:p>
            <a:r>
              <a:rPr kumimoji="1" lang="ja-JP" altLang="en-US" dirty="0" smtClean="0"/>
              <a:t>経済学部</a:t>
            </a:r>
            <a:endParaRPr kumimoji="1" lang="en-US" altLang="ja-JP" dirty="0" smtClean="0"/>
          </a:p>
          <a:p>
            <a:endParaRPr kumimoji="1" lang="en-US" altLang="ja-JP" dirty="0" smtClean="0"/>
          </a:p>
          <a:p>
            <a:r>
              <a:rPr kumimoji="1" lang="ja-JP" altLang="en-US" dirty="0" smtClean="0"/>
              <a:t>経済学科　　　野辺友紀　加納崇登</a:t>
            </a:r>
            <a:endParaRPr kumimoji="1" lang="en-US" altLang="ja-JP" dirty="0" smtClean="0"/>
          </a:p>
          <a:p>
            <a:r>
              <a:rPr lang="ja-JP" altLang="en-US" dirty="0" smtClean="0"/>
              <a:t>産業社会学科　　　菅谷卓海　田中大河</a:t>
            </a:r>
            <a:endParaRPr kumimoji="1" lang="ja-JP" altLang="en-US" dirty="0"/>
          </a:p>
        </p:txBody>
      </p:sp>
    </p:spTree>
    <p:extLst>
      <p:ext uri="{BB962C8B-B14F-4D97-AF65-F5344CB8AC3E}">
        <p14:creationId xmlns:p14="http://schemas.microsoft.com/office/powerpoint/2010/main" val="776581496"/>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6384" y="128788"/>
            <a:ext cx="6925642" cy="3496163"/>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6384" y="3496163"/>
            <a:ext cx="6925642" cy="3361837"/>
          </a:xfrm>
          <a:prstGeom prst="rect">
            <a:avLst/>
          </a:prstGeom>
        </p:spPr>
      </p:pic>
      <p:sp>
        <p:nvSpPr>
          <p:cNvPr id="5" name="テキスト ボックス 4"/>
          <p:cNvSpPr txBox="1"/>
          <p:nvPr/>
        </p:nvSpPr>
        <p:spPr>
          <a:xfrm>
            <a:off x="9416841" y="1415204"/>
            <a:ext cx="1569660" cy="923330"/>
          </a:xfrm>
          <a:prstGeom prst="rect">
            <a:avLst/>
          </a:prstGeom>
          <a:noFill/>
        </p:spPr>
        <p:txBody>
          <a:bodyPr wrap="none" rtlCol="0">
            <a:spAutoFit/>
          </a:bodyPr>
          <a:lstStyle/>
          <a:p>
            <a:r>
              <a:rPr kumimoji="1" lang="ja-JP" altLang="en-US" sz="5400" dirty="0" smtClean="0">
                <a:solidFill>
                  <a:srgbClr val="FF0000"/>
                </a:solidFill>
              </a:rPr>
              <a:t>夏季</a:t>
            </a:r>
            <a:endParaRPr kumimoji="1" lang="ja-JP" altLang="en-US" sz="5400" dirty="0">
              <a:solidFill>
                <a:srgbClr val="FF0000"/>
              </a:solidFill>
            </a:endParaRPr>
          </a:p>
        </p:txBody>
      </p:sp>
      <p:sp>
        <p:nvSpPr>
          <p:cNvPr id="6" name="テキスト ボックス 5"/>
          <p:cNvSpPr txBox="1"/>
          <p:nvPr/>
        </p:nvSpPr>
        <p:spPr>
          <a:xfrm>
            <a:off x="9416841" y="4479030"/>
            <a:ext cx="1569660" cy="923330"/>
          </a:xfrm>
          <a:prstGeom prst="rect">
            <a:avLst/>
          </a:prstGeom>
          <a:noFill/>
        </p:spPr>
        <p:txBody>
          <a:bodyPr wrap="none" rtlCol="0">
            <a:spAutoFit/>
          </a:bodyPr>
          <a:lstStyle/>
          <a:p>
            <a:r>
              <a:rPr kumimoji="1" lang="ja-JP" altLang="en-US" sz="5400" dirty="0" smtClean="0">
                <a:solidFill>
                  <a:srgbClr val="0070C0"/>
                </a:solidFill>
              </a:rPr>
              <a:t>冬季</a:t>
            </a:r>
            <a:endParaRPr kumimoji="1" lang="ja-JP" altLang="en-US" sz="5400" dirty="0">
              <a:solidFill>
                <a:srgbClr val="0070C0"/>
              </a:solidFill>
            </a:endParaRPr>
          </a:p>
        </p:txBody>
      </p:sp>
      <p:sp>
        <p:nvSpPr>
          <p:cNvPr id="8" name="テキスト ボックス 7"/>
          <p:cNvSpPr txBox="1"/>
          <p:nvPr/>
        </p:nvSpPr>
        <p:spPr>
          <a:xfrm>
            <a:off x="285906" y="1847541"/>
            <a:ext cx="1015663" cy="3554819"/>
          </a:xfrm>
          <a:prstGeom prst="rect">
            <a:avLst/>
          </a:prstGeom>
          <a:noFill/>
        </p:spPr>
        <p:txBody>
          <a:bodyPr vert="eaVert" wrap="none" rtlCol="0">
            <a:spAutoFit/>
          </a:bodyPr>
          <a:lstStyle/>
          <a:p>
            <a:pPr lvl="0"/>
            <a:r>
              <a:rPr lang="ja-JP" altLang="en-US" sz="5400" dirty="0">
                <a:solidFill>
                  <a:prstClr val="black"/>
                </a:solidFill>
              </a:rPr>
              <a:t>世界的傾向</a:t>
            </a:r>
          </a:p>
        </p:txBody>
      </p:sp>
    </p:spTree>
    <p:extLst>
      <p:ext uri="{BB962C8B-B14F-4D97-AF65-F5344CB8AC3E}">
        <p14:creationId xmlns:p14="http://schemas.microsoft.com/office/powerpoint/2010/main" val="342552146"/>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25500" y="342900"/>
            <a:ext cx="8369300" cy="769441"/>
          </a:xfrm>
          <a:prstGeom prst="rect">
            <a:avLst/>
          </a:prstGeom>
          <a:noFill/>
        </p:spPr>
        <p:txBody>
          <a:bodyPr wrap="square" rtlCol="0">
            <a:spAutoFit/>
          </a:bodyPr>
          <a:lstStyle/>
          <a:p>
            <a:pPr marL="571500" indent="-571500">
              <a:buFont typeface="Arial" panose="020B0604020202020204" pitchFamily="34" charset="0"/>
              <a:buChar char="•"/>
            </a:pPr>
            <a:r>
              <a:rPr lang="ja-JP" altLang="en-US" sz="4400" dirty="0"/>
              <a:t>世界各国での影響</a:t>
            </a:r>
          </a:p>
        </p:txBody>
      </p:sp>
      <p:sp>
        <p:nvSpPr>
          <p:cNvPr id="3" name="テキスト ボックス 2"/>
          <p:cNvSpPr txBox="1"/>
          <p:nvPr/>
        </p:nvSpPr>
        <p:spPr>
          <a:xfrm>
            <a:off x="825500" y="1379041"/>
            <a:ext cx="9740900" cy="5262979"/>
          </a:xfrm>
          <a:prstGeom prst="rect">
            <a:avLst/>
          </a:prstGeom>
          <a:noFill/>
        </p:spPr>
        <p:txBody>
          <a:bodyPr wrap="square" rtlCol="0">
            <a:spAutoFit/>
          </a:bodyPr>
          <a:lstStyle/>
          <a:p>
            <a:pPr>
              <a:lnSpc>
                <a:spcPct val="150000"/>
              </a:lnSpc>
            </a:pPr>
            <a:r>
              <a:rPr lang="ja-JP" altLang="en-US" sz="3200" dirty="0" smtClean="0"/>
              <a:t>オーストラリア</a:t>
            </a:r>
            <a:r>
              <a:rPr lang="ja-JP" altLang="en-US" sz="3200" dirty="0"/>
              <a:t>では、エルニーニョの間激しい</a:t>
            </a:r>
            <a:r>
              <a:rPr lang="ja-JP" altLang="en-US" sz="3200" dirty="0">
                <a:solidFill>
                  <a:srgbClr val="FF0000"/>
                </a:solidFill>
              </a:rPr>
              <a:t>干ばつ</a:t>
            </a:r>
            <a:r>
              <a:rPr lang="ja-JP" altLang="en-US" sz="3200" dirty="0"/>
              <a:t>に見舞われます。また、</a:t>
            </a:r>
            <a:r>
              <a:rPr lang="ja-JP" altLang="en-US" sz="3200" u="sng" dirty="0"/>
              <a:t>南アフリカやインドネシア</a:t>
            </a:r>
            <a:r>
              <a:rPr lang="ja-JP" altLang="en-US" sz="3200" dirty="0"/>
              <a:t>でも雨が降らず乾燥した暑い日が続き大規模な干ばつが起こります。</a:t>
            </a:r>
          </a:p>
          <a:p>
            <a:pPr>
              <a:lnSpc>
                <a:spcPct val="150000"/>
              </a:lnSpc>
            </a:pPr>
            <a:r>
              <a:rPr lang="ja-JP" altLang="en-US" sz="3200" dirty="0"/>
              <a:t>反対に、温かいしめった空気が停滞する</a:t>
            </a:r>
            <a:r>
              <a:rPr lang="ja-JP" altLang="en-US" sz="3200" dirty="0">
                <a:solidFill>
                  <a:srgbClr val="FF0000"/>
                </a:solidFill>
              </a:rPr>
              <a:t>ヨーロッパ</a:t>
            </a:r>
            <a:r>
              <a:rPr lang="ja-JP" altLang="en-US" sz="3200" dirty="0"/>
              <a:t>や</a:t>
            </a:r>
            <a:r>
              <a:rPr lang="ja-JP" altLang="en-US" sz="3200" dirty="0">
                <a:solidFill>
                  <a:srgbClr val="FF0000"/>
                </a:solidFill>
              </a:rPr>
              <a:t>カナダ</a:t>
            </a:r>
            <a:r>
              <a:rPr lang="ja-JP" altLang="en-US" sz="3200" dirty="0"/>
              <a:t>などでは、エルニーニョが起きている年は暖かく比較的過ごしやすい冬になります。</a:t>
            </a:r>
          </a:p>
          <a:p>
            <a:pPr>
              <a:lnSpc>
                <a:spcPct val="150000"/>
              </a:lnSpc>
            </a:pPr>
            <a:endParaRPr lang="ja-JP" altLang="en-US" sz="3200" dirty="0"/>
          </a:p>
        </p:txBody>
      </p:sp>
    </p:spTree>
    <p:extLst>
      <p:ext uri="{BB962C8B-B14F-4D97-AF65-F5344CB8AC3E}">
        <p14:creationId xmlns:p14="http://schemas.microsoft.com/office/powerpoint/2010/main" val="1863677173"/>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11200" y="399832"/>
            <a:ext cx="2957861" cy="830997"/>
          </a:xfrm>
          <a:prstGeom prst="rect">
            <a:avLst/>
          </a:prstGeom>
          <a:noFill/>
        </p:spPr>
        <p:txBody>
          <a:bodyPr wrap="none" rtlCol="0">
            <a:spAutoFit/>
          </a:bodyPr>
          <a:lstStyle/>
          <a:p>
            <a:r>
              <a:rPr kumimoji="1" lang="ja-JP" altLang="en-US" sz="4800" dirty="0" smtClean="0"/>
              <a:t>エチオピア</a:t>
            </a:r>
            <a:endParaRPr kumimoji="1" lang="ja-JP" altLang="en-US" sz="4800" dirty="0"/>
          </a:p>
        </p:txBody>
      </p:sp>
      <p:sp>
        <p:nvSpPr>
          <p:cNvPr id="3" name="テキスト ボックス 2"/>
          <p:cNvSpPr txBox="1"/>
          <p:nvPr/>
        </p:nvSpPr>
        <p:spPr>
          <a:xfrm>
            <a:off x="812800" y="1574800"/>
            <a:ext cx="1676400" cy="369332"/>
          </a:xfrm>
          <a:prstGeom prst="rect">
            <a:avLst/>
          </a:prstGeom>
          <a:noFill/>
        </p:spPr>
        <p:txBody>
          <a:bodyPr wrap="square" rtlCol="0">
            <a:spAutoFit/>
          </a:bodyPr>
          <a:lstStyle/>
          <a:p>
            <a:endParaRPr kumimoji="1" lang="ja-JP" altLang="en-US" dirty="0"/>
          </a:p>
        </p:txBody>
      </p:sp>
      <p:sp>
        <p:nvSpPr>
          <p:cNvPr id="4" name="テキスト ボックス 3"/>
          <p:cNvSpPr txBox="1"/>
          <p:nvPr/>
        </p:nvSpPr>
        <p:spPr>
          <a:xfrm>
            <a:off x="711200" y="1356648"/>
            <a:ext cx="11163300" cy="461665"/>
          </a:xfrm>
          <a:prstGeom prst="rect">
            <a:avLst/>
          </a:prstGeom>
          <a:noFill/>
        </p:spPr>
        <p:txBody>
          <a:bodyPr wrap="square" rtlCol="0">
            <a:spAutoFit/>
          </a:bodyPr>
          <a:lstStyle/>
          <a:p>
            <a:r>
              <a:rPr lang="ja-JP" altLang="en-US" sz="2400" b="1" u="sng" dirty="0"/>
              <a:t>エルニーニョによる干ばつの深刻な被害で</a:t>
            </a:r>
            <a:r>
              <a:rPr lang="en-US" altLang="ja-JP" sz="2400" b="1" u="sng" dirty="0"/>
              <a:t>40</a:t>
            </a:r>
            <a:r>
              <a:rPr lang="ja-JP" altLang="en-US" sz="2400" b="1" u="sng" dirty="0"/>
              <a:t>万人の子どもが栄養不良の</a:t>
            </a:r>
            <a:r>
              <a:rPr lang="ja-JP" altLang="en-US" sz="2400" b="1" u="sng" dirty="0" smtClean="0"/>
              <a:t>恐れ</a:t>
            </a:r>
            <a:endParaRPr kumimoji="1" lang="ja-JP" altLang="en-US" sz="2400" u="sng" dirty="0"/>
          </a:p>
        </p:txBody>
      </p:sp>
      <p:pic>
        <p:nvPicPr>
          <p:cNvPr id="1026" name="Picture 2" descr="http://www.savechildren.or.jp/common/img/fb.png">
            <a:hlinkClick r:id="rId3" tooltip="facebook､ﾇ･ｷ･ｧ･｢､ｹ､�"/>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908261138"/>
            <a:ext cx="1590675" cy="2571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www.savechildren.or.jp/common/img/tw.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 y="908261138"/>
            <a:ext cx="1600200" cy="257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avechildren.or.jp/scjcms/blank.gif">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 y="908505613"/>
            <a:ext cx="4695825"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www.savechildren.or.jp/scjcms/ressources/zoom.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0250" y="908505613"/>
            <a:ext cx="2190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1200" y="2188606"/>
            <a:ext cx="5676900" cy="3907393"/>
          </a:xfrm>
          <a:prstGeom prst="rect">
            <a:avLst/>
          </a:prstGeom>
        </p:spPr>
      </p:pic>
      <p:sp>
        <p:nvSpPr>
          <p:cNvPr id="8" name="テキスト ボックス 7"/>
          <p:cNvSpPr txBox="1"/>
          <p:nvPr/>
        </p:nvSpPr>
        <p:spPr>
          <a:xfrm>
            <a:off x="6807200" y="2188606"/>
            <a:ext cx="5067300" cy="3785652"/>
          </a:xfrm>
          <a:prstGeom prst="rect">
            <a:avLst/>
          </a:prstGeom>
          <a:noFill/>
        </p:spPr>
        <p:txBody>
          <a:bodyPr wrap="square" rtlCol="0">
            <a:spAutoFit/>
          </a:bodyPr>
          <a:lstStyle/>
          <a:p>
            <a:r>
              <a:rPr lang="ja-JP" altLang="en-US" sz="2400" dirty="0"/>
              <a:t>エルニーニョ現象の影響で厳しい干ばつに見舞われているエチオピアでは食糧危機が悪化しており、エチオピア政府は</a:t>
            </a:r>
            <a:r>
              <a:rPr lang="en-US" altLang="ja-JP" sz="2400" dirty="0"/>
              <a:t>7</a:t>
            </a:r>
            <a:r>
              <a:rPr lang="ja-JP" altLang="en-US" sz="2400" dirty="0"/>
              <a:t>日、</a:t>
            </a:r>
            <a:r>
              <a:rPr lang="en-US" altLang="ja-JP" sz="2400" dirty="0"/>
              <a:t>2016</a:t>
            </a:r>
            <a:r>
              <a:rPr lang="ja-JP" altLang="en-US" sz="2400" dirty="0"/>
              <a:t>年には</a:t>
            </a:r>
            <a:r>
              <a:rPr lang="en-US" altLang="ja-JP" sz="2400" dirty="0">
                <a:solidFill>
                  <a:srgbClr val="FF0000"/>
                </a:solidFill>
              </a:rPr>
              <a:t>575</a:t>
            </a:r>
            <a:r>
              <a:rPr lang="ja-JP" altLang="en-US" sz="2400" dirty="0">
                <a:solidFill>
                  <a:srgbClr val="FF0000"/>
                </a:solidFill>
              </a:rPr>
              <a:t>万人</a:t>
            </a:r>
            <a:r>
              <a:rPr lang="ja-JP" altLang="en-US" sz="2400" dirty="0"/>
              <a:t>の子どもを含む</a:t>
            </a:r>
            <a:r>
              <a:rPr lang="en-US" altLang="ja-JP" sz="2400" dirty="0">
                <a:solidFill>
                  <a:srgbClr val="FF0000"/>
                </a:solidFill>
              </a:rPr>
              <a:t>1,010</a:t>
            </a:r>
            <a:r>
              <a:rPr lang="ja-JP" altLang="en-US" sz="2400" dirty="0">
                <a:solidFill>
                  <a:srgbClr val="FF0000"/>
                </a:solidFill>
              </a:rPr>
              <a:t>万人</a:t>
            </a:r>
            <a:r>
              <a:rPr lang="ja-JP" altLang="en-US" sz="2400" dirty="0"/>
              <a:t>もの人々が、危機的な</a:t>
            </a:r>
            <a:r>
              <a:rPr lang="ja-JP" altLang="en-US" sz="2400" u="sng" dirty="0"/>
              <a:t>食糧不足</a:t>
            </a:r>
            <a:r>
              <a:rPr lang="ja-JP" altLang="en-US" sz="2400" dirty="0"/>
              <a:t>に直面するだろうと発表しました。その結果、およそ</a:t>
            </a:r>
            <a:r>
              <a:rPr lang="en-US" altLang="ja-JP" sz="2400" dirty="0">
                <a:solidFill>
                  <a:srgbClr val="FF0000"/>
                </a:solidFill>
              </a:rPr>
              <a:t>40</a:t>
            </a:r>
            <a:r>
              <a:rPr lang="ja-JP" altLang="en-US" sz="2400" dirty="0">
                <a:solidFill>
                  <a:srgbClr val="FF0000"/>
                </a:solidFill>
              </a:rPr>
              <a:t>万人</a:t>
            </a:r>
            <a:r>
              <a:rPr lang="ja-JP" altLang="en-US" sz="2400" dirty="0"/>
              <a:t>の子どもたちが、</a:t>
            </a:r>
            <a:r>
              <a:rPr lang="ja-JP" altLang="en-US" sz="2400" dirty="0">
                <a:solidFill>
                  <a:srgbClr val="FF0000"/>
                </a:solidFill>
              </a:rPr>
              <a:t>発育阻害</a:t>
            </a:r>
            <a:r>
              <a:rPr lang="ja-JP" altLang="en-US" sz="2400" dirty="0"/>
              <a:t>や</a:t>
            </a:r>
            <a:r>
              <a:rPr lang="ja-JP" altLang="en-US" sz="2400" dirty="0">
                <a:solidFill>
                  <a:srgbClr val="FF0000"/>
                </a:solidFill>
              </a:rPr>
              <a:t>知的・身体的</a:t>
            </a:r>
            <a:r>
              <a:rPr lang="ja-JP" altLang="en-US" sz="2400" dirty="0"/>
              <a:t>な発達の遅れをもたらす急性栄養不良に陥るリスクにさらされています</a:t>
            </a:r>
            <a:endParaRPr kumimoji="1" lang="ja-JP" altLang="en-US" sz="2400" dirty="0"/>
          </a:p>
        </p:txBody>
      </p:sp>
    </p:spTree>
    <p:extLst>
      <p:ext uri="{BB962C8B-B14F-4D97-AF65-F5344CB8AC3E}">
        <p14:creationId xmlns:p14="http://schemas.microsoft.com/office/powerpoint/2010/main" val="1509455444"/>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156" y="906603"/>
            <a:ext cx="6037729" cy="4231341"/>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7729" y="943125"/>
            <a:ext cx="6154272" cy="4231341"/>
          </a:xfrm>
          <a:prstGeom prst="rect">
            <a:avLst/>
          </a:prstGeom>
        </p:spPr>
      </p:pic>
      <p:sp>
        <p:nvSpPr>
          <p:cNvPr id="4" name="テキスト ボックス 3"/>
          <p:cNvSpPr txBox="1"/>
          <p:nvPr/>
        </p:nvSpPr>
        <p:spPr>
          <a:xfrm>
            <a:off x="1297770" y="5174467"/>
            <a:ext cx="3940502" cy="1354217"/>
          </a:xfrm>
          <a:prstGeom prst="rect">
            <a:avLst/>
          </a:prstGeom>
          <a:noFill/>
        </p:spPr>
        <p:txBody>
          <a:bodyPr wrap="none" rtlCol="0">
            <a:spAutoFit/>
          </a:bodyPr>
          <a:lstStyle/>
          <a:p>
            <a:r>
              <a:rPr lang="ja-JP" altLang="en-US" sz="2800" dirty="0" smtClean="0"/>
              <a:t>平常時に比べ全国的に</a:t>
            </a:r>
            <a:endParaRPr lang="en-US" altLang="ja-JP" sz="2800" dirty="0" smtClean="0"/>
          </a:p>
          <a:p>
            <a:r>
              <a:rPr lang="ja-JP" altLang="en-US" sz="5400" dirty="0" smtClean="0">
                <a:solidFill>
                  <a:srgbClr val="0070C0"/>
                </a:solidFill>
              </a:rPr>
              <a:t>冷夏傾向</a:t>
            </a:r>
            <a:r>
              <a:rPr lang="ja-JP" altLang="en-US" sz="2800" dirty="0" smtClean="0"/>
              <a:t>にある</a:t>
            </a:r>
            <a:endParaRPr kumimoji="1" lang="ja-JP" altLang="en-US" sz="2800" dirty="0"/>
          </a:p>
        </p:txBody>
      </p:sp>
      <p:sp>
        <p:nvSpPr>
          <p:cNvPr id="5" name="テキスト ボックス 4"/>
          <p:cNvSpPr txBox="1"/>
          <p:nvPr/>
        </p:nvSpPr>
        <p:spPr>
          <a:xfrm>
            <a:off x="7168267" y="5174466"/>
            <a:ext cx="4365298" cy="1354217"/>
          </a:xfrm>
          <a:prstGeom prst="rect">
            <a:avLst/>
          </a:prstGeom>
          <a:noFill/>
        </p:spPr>
        <p:txBody>
          <a:bodyPr wrap="none" rtlCol="0">
            <a:spAutoFit/>
          </a:bodyPr>
          <a:lstStyle/>
          <a:p>
            <a:r>
              <a:rPr kumimoji="1" lang="ja-JP" altLang="en-US" sz="2800" dirty="0" smtClean="0"/>
              <a:t>平常時に比べ北日本を除き</a:t>
            </a:r>
            <a:endParaRPr kumimoji="1" lang="en-US" altLang="ja-JP" sz="2800" dirty="0" smtClean="0"/>
          </a:p>
          <a:p>
            <a:r>
              <a:rPr kumimoji="1" lang="ja-JP" altLang="en-US" sz="5400" dirty="0" smtClean="0">
                <a:solidFill>
                  <a:srgbClr val="FF0000"/>
                </a:solidFill>
              </a:rPr>
              <a:t>暖冬傾向</a:t>
            </a:r>
            <a:r>
              <a:rPr kumimoji="1" lang="ja-JP" altLang="en-US" sz="2800" dirty="0" smtClean="0"/>
              <a:t>にある</a:t>
            </a:r>
            <a:endParaRPr kumimoji="1" lang="ja-JP" altLang="en-US" sz="2800" dirty="0"/>
          </a:p>
        </p:txBody>
      </p:sp>
      <p:sp>
        <p:nvSpPr>
          <p:cNvPr id="6" name="テキスト ボックス 5"/>
          <p:cNvSpPr txBox="1"/>
          <p:nvPr/>
        </p:nvSpPr>
        <p:spPr>
          <a:xfrm>
            <a:off x="4366438" y="285305"/>
            <a:ext cx="3342582" cy="584775"/>
          </a:xfrm>
          <a:prstGeom prst="rect">
            <a:avLst/>
          </a:prstGeom>
          <a:noFill/>
        </p:spPr>
        <p:txBody>
          <a:bodyPr wrap="none" rtlCol="0">
            <a:spAutoFit/>
          </a:bodyPr>
          <a:lstStyle/>
          <a:p>
            <a:r>
              <a:rPr kumimoji="1" lang="ja-JP" altLang="en-US" sz="3200" dirty="0" smtClean="0"/>
              <a:t>日本における傾向</a:t>
            </a:r>
            <a:endParaRPr kumimoji="1" lang="ja-JP" altLang="en-US" sz="3200" dirty="0"/>
          </a:p>
        </p:txBody>
      </p:sp>
    </p:spTree>
    <p:extLst>
      <p:ext uri="{BB962C8B-B14F-4D97-AF65-F5344CB8AC3E}">
        <p14:creationId xmlns:p14="http://schemas.microsoft.com/office/powerpoint/2010/main" val="1397776145"/>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219200" y="368300"/>
            <a:ext cx="10363200" cy="830997"/>
          </a:xfrm>
          <a:prstGeom prst="rect">
            <a:avLst/>
          </a:prstGeom>
          <a:noFill/>
        </p:spPr>
        <p:txBody>
          <a:bodyPr wrap="square" rtlCol="0">
            <a:spAutoFit/>
          </a:bodyPr>
          <a:lstStyle/>
          <a:p>
            <a:pPr marL="285750" indent="-285750">
              <a:buFont typeface="Arial" panose="020B0604020202020204" pitchFamily="34" charset="0"/>
              <a:buChar char="•"/>
            </a:pPr>
            <a:r>
              <a:rPr lang="ja-JP" altLang="en-US" sz="4800" b="1" dirty="0"/>
              <a:t>日本での影響</a:t>
            </a:r>
            <a:endParaRPr kumimoji="1" lang="ja-JP" altLang="en-US" sz="4800" dirty="0"/>
          </a:p>
        </p:txBody>
      </p:sp>
      <p:sp>
        <p:nvSpPr>
          <p:cNvPr id="3" name="テキスト ボックス 2"/>
          <p:cNvSpPr txBox="1"/>
          <p:nvPr/>
        </p:nvSpPr>
        <p:spPr>
          <a:xfrm>
            <a:off x="1219200" y="1389797"/>
            <a:ext cx="10121900" cy="4524315"/>
          </a:xfrm>
          <a:prstGeom prst="rect">
            <a:avLst/>
          </a:prstGeom>
          <a:noFill/>
        </p:spPr>
        <p:txBody>
          <a:bodyPr wrap="square" rtlCol="0">
            <a:spAutoFit/>
          </a:bodyPr>
          <a:lstStyle/>
          <a:p>
            <a:pPr>
              <a:lnSpc>
                <a:spcPct val="150000"/>
              </a:lnSpc>
            </a:pPr>
            <a:r>
              <a:rPr lang="ja-JP" altLang="en-US" sz="2400" dirty="0">
                <a:solidFill>
                  <a:srgbClr val="FF0000"/>
                </a:solidFill>
              </a:rPr>
              <a:t>農業や漁業への深刻な被害</a:t>
            </a:r>
            <a:r>
              <a:rPr lang="ja-JP" altLang="en-US" sz="2400" dirty="0"/>
              <a:t>も問題になっています。</a:t>
            </a:r>
            <a:r>
              <a:rPr lang="ja-JP" altLang="en-US" sz="2400" u="sng" dirty="0"/>
              <a:t>大根やトマト、レタス</a:t>
            </a:r>
            <a:r>
              <a:rPr lang="ja-JP" altLang="en-US" sz="2400" dirty="0"/>
              <a:t>などの野菜は糖度が低くなり、色や形にも影響が出てできの悪いものが増えてしまいます。海水温の変化は海流の流れとも関係するため、漁獲量にも影響を及ぼして</a:t>
            </a:r>
            <a:r>
              <a:rPr lang="ja-JP" altLang="en-US" sz="2400" u="sng" dirty="0"/>
              <a:t>不漁の原因</a:t>
            </a:r>
            <a:r>
              <a:rPr lang="ja-JP" altLang="en-US" sz="2400" dirty="0"/>
              <a:t>になることも。農作物や魚などの市場に出回るものが減少してしまうと、</a:t>
            </a:r>
            <a:r>
              <a:rPr lang="ja-JP" altLang="en-US" sz="2400" b="1" u="sng" dirty="0"/>
              <a:t>価格の高騰</a:t>
            </a:r>
            <a:r>
              <a:rPr lang="ja-JP" altLang="en-US" sz="2400" dirty="0"/>
              <a:t>が深刻になります。</a:t>
            </a:r>
            <a:r>
              <a:rPr lang="ja-JP" altLang="en-US" sz="2400" dirty="0" smtClean="0"/>
              <a:t>その</a:t>
            </a:r>
            <a:r>
              <a:rPr lang="ja-JP" altLang="en-US" sz="2400" dirty="0"/>
              <a:t>ため、雨が降りやすい状態が続き各地で</a:t>
            </a:r>
            <a:r>
              <a:rPr lang="ja-JP" altLang="en-US" sz="2400" dirty="0">
                <a:solidFill>
                  <a:srgbClr val="FF0000"/>
                </a:solidFill>
              </a:rPr>
              <a:t>集中豪雨</a:t>
            </a:r>
            <a:r>
              <a:rPr lang="ja-JP" altLang="en-US" sz="2400" dirty="0"/>
              <a:t>や</a:t>
            </a:r>
            <a:r>
              <a:rPr lang="ja-JP" altLang="en-US" sz="2400" dirty="0">
                <a:solidFill>
                  <a:srgbClr val="FF0000"/>
                </a:solidFill>
              </a:rPr>
              <a:t>土砂崩れ</a:t>
            </a:r>
            <a:r>
              <a:rPr lang="ja-JP" altLang="en-US" sz="2400" dirty="0"/>
              <a:t>なども発生します。</a:t>
            </a:r>
            <a:br>
              <a:rPr lang="ja-JP" altLang="en-US" sz="2400" dirty="0"/>
            </a:br>
            <a:r>
              <a:rPr lang="ja-JP" altLang="en-US" sz="2400" u="sng" dirty="0"/>
              <a:t>道路開発や森林伐採が進み</a:t>
            </a:r>
            <a:r>
              <a:rPr lang="ja-JP" altLang="en-US" sz="2400" dirty="0"/>
              <a:t>、</a:t>
            </a:r>
            <a:r>
              <a:rPr lang="ja-JP" altLang="en-US" sz="2400" dirty="0">
                <a:solidFill>
                  <a:srgbClr val="FF0000"/>
                </a:solidFill>
              </a:rPr>
              <a:t>里山</a:t>
            </a:r>
            <a:r>
              <a:rPr lang="ja-JP" altLang="en-US" sz="2400" dirty="0"/>
              <a:t>が減ってしまったため、昔に比べ規模や範囲の広い影響が各地で発生してしまいます。</a:t>
            </a:r>
          </a:p>
        </p:txBody>
      </p:sp>
    </p:spTree>
    <p:extLst>
      <p:ext uri="{BB962C8B-B14F-4D97-AF65-F5344CB8AC3E}">
        <p14:creationId xmlns:p14="http://schemas.microsoft.com/office/powerpoint/2010/main" val="2356607744"/>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449029" y="1313645"/>
            <a:ext cx="3262432" cy="1323439"/>
          </a:xfrm>
          <a:prstGeom prst="rect">
            <a:avLst/>
          </a:prstGeom>
          <a:noFill/>
        </p:spPr>
        <p:txBody>
          <a:bodyPr wrap="none" rtlCol="0">
            <a:spAutoFit/>
          </a:bodyPr>
          <a:lstStyle/>
          <a:p>
            <a:r>
              <a:rPr lang="ja-JP" altLang="en-US" sz="8000" dirty="0" smtClean="0"/>
              <a:t>第</a:t>
            </a:r>
            <a:r>
              <a:rPr lang="ja-JP" altLang="en-US" sz="8000" dirty="0"/>
              <a:t>三</a:t>
            </a:r>
            <a:r>
              <a:rPr lang="ja-JP" altLang="en-US" sz="8000" dirty="0" smtClean="0"/>
              <a:t>章</a:t>
            </a:r>
            <a:endParaRPr kumimoji="1" lang="ja-JP" altLang="en-US" sz="8000" dirty="0"/>
          </a:p>
        </p:txBody>
      </p:sp>
      <p:sp>
        <p:nvSpPr>
          <p:cNvPr id="3" name="テキスト ボックス 2"/>
          <p:cNvSpPr txBox="1"/>
          <p:nvPr/>
        </p:nvSpPr>
        <p:spPr>
          <a:xfrm>
            <a:off x="1904261" y="3490174"/>
            <a:ext cx="7845417" cy="923330"/>
          </a:xfrm>
          <a:prstGeom prst="rect">
            <a:avLst/>
          </a:prstGeom>
          <a:noFill/>
        </p:spPr>
        <p:txBody>
          <a:bodyPr wrap="none" rtlCol="0">
            <a:spAutoFit/>
          </a:bodyPr>
          <a:lstStyle/>
          <a:p>
            <a:r>
              <a:rPr kumimoji="1" lang="ja-JP" altLang="en-US" sz="5400" dirty="0" smtClean="0"/>
              <a:t>ラニーニャ現象による影響</a:t>
            </a:r>
            <a:endParaRPr kumimoji="1" lang="ja-JP" altLang="en-US" sz="5400" dirty="0"/>
          </a:p>
        </p:txBody>
      </p:sp>
    </p:spTree>
    <p:extLst>
      <p:ext uri="{BB962C8B-B14F-4D97-AF65-F5344CB8AC3E}">
        <p14:creationId xmlns:p14="http://schemas.microsoft.com/office/powerpoint/2010/main" val="3828728267"/>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2113" y="0"/>
            <a:ext cx="6925642" cy="3455894"/>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2113" y="3455893"/>
            <a:ext cx="6925642" cy="3402105"/>
          </a:xfrm>
          <a:prstGeom prst="rect">
            <a:avLst/>
          </a:prstGeom>
        </p:spPr>
      </p:pic>
      <p:sp>
        <p:nvSpPr>
          <p:cNvPr id="4" name="テキスト ボックス 3"/>
          <p:cNvSpPr txBox="1"/>
          <p:nvPr/>
        </p:nvSpPr>
        <p:spPr>
          <a:xfrm>
            <a:off x="9163261" y="1266282"/>
            <a:ext cx="1569660" cy="923330"/>
          </a:xfrm>
          <a:prstGeom prst="rect">
            <a:avLst/>
          </a:prstGeom>
          <a:noFill/>
        </p:spPr>
        <p:txBody>
          <a:bodyPr wrap="none" rtlCol="0">
            <a:spAutoFit/>
          </a:bodyPr>
          <a:lstStyle/>
          <a:p>
            <a:r>
              <a:rPr kumimoji="1" lang="ja-JP" altLang="en-US" sz="5400" dirty="0" smtClean="0">
                <a:solidFill>
                  <a:srgbClr val="FF0000"/>
                </a:solidFill>
              </a:rPr>
              <a:t>夏季</a:t>
            </a:r>
            <a:endParaRPr kumimoji="1" lang="ja-JP" altLang="en-US" sz="5400" dirty="0">
              <a:solidFill>
                <a:srgbClr val="FF0000"/>
              </a:solidFill>
            </a:endParaRPr>
          </a:p>
        </p:txBody>
      </p:sp>
      <p:sp>
        <p:nvSpPr>
          <p:cNvPr id="5" name="テキスト ボックス 4"/>
          <p:cNvSpPr txBox="1"/>
          <p:nvPr/>
        </p:nvSpPr>
        <p:spPr>
          <a:xfrm>
            <a:off x="9163261" y="4695280"/>
            <a:ext cx="1569660" cy="923330"/>
          </a:xfrm>
          <a:prstGeom prst="rect">
            <a:avLst/>
          </a:prstGeom>
          <a:noFill/>
        </p:spPr>
        <p:txBody>
          <a:bodyPr wrap="none" rtlCol="0">
            <a:spAutoFit/>
          </a:bodyPr>
          <a:lstStyle/>
          <a:p>
            <a:r>
              <a:rPr kumimoji="1" lang="ja-JP" altLang="en-US" sz="5400" dirty="0" smtClean="0">
                <a:solidFill>
                  <a:srgbClr val="0070C0"/>
                </a:solidFill>
              </a:rPr>
              <a:t>冬季</a:t>
            </a:r>
            <a:endParaRPr kumimoji="1" lang="ja-JP" altLang="en-US" sz="5400" dirty="0">
              <a:solidFill>
                <a:srgbClr val="0070C0"/>
              </a:solidFill>
            </a:endParaRPr>
          </a:p>
        </p:txBody>
      </p:sp>
      <p:sp>
        <p:nvSpPr>
          <p:cNvPr id="6" name="テキスト ボックス 5"/>
          <p:cNvSpPr txBox="1"/>
          <p:nvPr/>
        </p:nvSpPr>
        <p:spPr>
          <a:xfrm>
            <a:off x="346477" y="1986846"/>
            <a:ext cx="923330" cy="3170099"/>
          </a:xfrm>
          <a:prstGeom prst="rect">
            <a:avLst/>
          </a:prstGeom>
          <a:noFill/>
        </p:spPr>
        <p:txBody>
          <a:bodyPr vert="eaVert" wrap="none" rtlCol="0">
            <a:spAutoFit/>
          </a:bodyPr>
          <a:lstStyle/>
          <a:p>
            <a:r>
              <a:rPr kumimoji="1" lang="ja-JP" altLang="en-US" sz="4800" dirty="0" smtClean="0"/>
              <a:t>世界的影響</a:t>
            </a:r>
            <a:endParaRPr kumimoji="1" lang="ja-JP" altLang="en-US" sz="4800" dirty="0"/>
          </a:p>
        </p:txBody>
      </p:sp>
    </p:spTree>
    <p:extLst>
      <p:ext uri="{BB962C8B-B14F-4D97-AF65-F5344CB8AC3E}">
        <p14:creationId xmlns:p14="http://schemas.microsoft.com/office/powerpoint/2010/main" val="4144140523"/>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625600" y="508000"/>
            <a:ext cx="9525000" cy="646331"/>
          </a:xfrm>
          <a:prstGeom prst="rect">
            <a:avLst/>
          </a:prstGeom>
          <a:noFill/>
        </p:spPr>
        <p:txBody>
          <a:bodyPr wrap="square" rtlCol="0">
            <a:spAutoFit/>
          </a:bodyPr>
          <a:lstStyle/>
          <a:p>
            <a:pPr marL="285750" indent="-285750">
              <a:buFont typeface="Arial" panose="020B0604020202020204" pitchFamily="34" charset="0"/>
              <a:buChar char="•"/>
            </a:pPr>
            <a:r>
              <a:rPr lang="ja-JP" altLang="en-US" sz="3600" b="1" dirty="0"/>
              <a:t>南半球への影響</a:t>
            </a:r>
            <a:endParaRPr kumimoji="1" lang="ja-JP" altLang="en-US" sz="3600" dirty="0"/>
          </a:p>
        </p:txBody>
      </p:sp>
      <p:sp>
        <p:nvSpPr>
          <p:cNvPr id="4" name="テキスト ボックス 3"/>
          <p:cNvSpPr txBox="1"/>
          <p:nvPr/>
        </p:nvSpPr>
        <p:spPr>
          <a:xfrm>
            <a:off x="1435100" y="1409700"/>
            <a:ext cx="9906000" cy="5078313"/>
          </a:xfrm>
          <a:prstGeom prst="rect">
            <a:avLst/>
          </a:prstGeom>
          <a:noFill/>
        </p:spPr>
        <p:txBody>
          <a:bodyPr wrap="square" rtlCol="0">
            <a:spAutoFit/>
          </a:bodyPr>
          <a:lstStyle/>
          <a:p>
            <a:pPr>
              <a:lnSpc>
                <a:spcPct val="150000"/>
              </a:lnSpc>
            </a:pPr>
            <a:r>
              <a:rPr lang="ja-JP" altLang="en-US" sz="2400" dirty="0"/>
              <a:t>ラニーニャによる異常気象は、エルニーニョが起きた時に乾燥する地域に湿った空気が流れ込み、温かくなる地域には冷気が集まる傾向があります。</a:t>
            </a:r>
            <a:br>
              <a:rPr lang="ja-JP" altLang="en-US" sz="2400" dirty="0"/>
            </a:br>
            <a:r>
              <a:rPr lang="ja-JP" altLang="en-US" sz="2400" u="sng" dirty="0"/>
              <a:t>アフリカ南部</a:t>
            </a:r>
            <a:r>
              <a:rPr lang="ja-JP" altLang="en-US" sz="2400" dirty="0"/>
              <a:t>や</a:t>
            </a:r>
            <a:r>
              <a:rPr lang="ja-JP" altLang="en-US" sz="2400" u="sng" dirty="0"/>
              <a:t>南アメリカ</a:t>
            </a:r>
            <a:r>
              <a:rPr lang="ja-JP" altLang="en-US" sz="2400" dirty="0"/>
              <a:t>などは、冷たく湿った空気が流れ込み普段乾燥している地域に大雨が長期間に渡り降り続きます。乾燥しているため、豪雨によって土壌が流れやすく根の浅い</a:t>
            </a:r>
            <a:r>
              <a:rPr lang="ja-JP" altLang="en-US" sz="2400" dirty="0">
                <a:solidFill>
                  <a:srgbClr val="FF0000"/>
                </a:solidFill>
              </a:rPr>
              <a:t>作物</a:t>
            </a:r>
            <a:r>
              <a:rPr lang="ja-JP" altLang="en-US" sz="2400" dirty="0"/>
              <a:t>も流されてしまいます。</a:t>
            </a:r>
            <a:br>
              <a:rPr lang="ja-JP" altLang="en-US" sz="2400" dirty="0"/>
            </a:br>
            <a:r>
              <a:rPr lang="ja-JP" altLang="en-US" sz="2400" dirty="0"/>
              <a:t>また、水分が与えられることで眠っていた</a:t>
            </a:r>
            <a:r>
              <a:rPr lang="ja-JP" altLang="en-US" sz="2400" dirty="0">
                <a:solidFill>
                  <a:srgbClr val="FF0000"/>
                </a:solidFill>
              </a:rPr>
              <a:t>病原体</a:t>
            </a:r>
            <a:r>
              <a:rPr lang="ja-JP" altLang="en-US" sz="2400" dirty="0"/>
              <a:t>などが活動を始め、様々な疾患が流行るといった影響もあります。</a:t>
            </a:r>
            <a:br>
              <a:rPr lang="ja-JP" altLang="en-US" sz="2400" dirty="0"/>
            </a:br>
            <a:r>
              <a:rPr lang="ja-JP" altLang="en-US" sz="2400" dirty="0"/>
              <a:t>また、それが</a:t>
            </a:r>
            <a:r>
              <a:rPr lang="ja-JP" altLang="en-US" sz="2400" dirty="0">
                <a:solidFill>
                  <a:srgbClr val="FF0000"/>
                </a:solidFill>
              </a:rPr>
              <a:t>豪雨により川に流されて広い地域に広まると、さらに深刻な影響をもたらすことになります</a:t>
            </a:r>
            <a:endParaRPr kumimoji="1" lang="ja-JP" altLang="en-US" sz="2400" dirty="0">
              <a:solidFill>
                <a:srgbClr val="FF0000"/>
              </a:solidFill>
            </a:endParaRPr>
          </a:p>
        </p:txBody>
      </p:sp>
    </p:spTree>
    <p:extLst>
      <p:ext uri="{BB962C8B-B14F-4D97-AF65-F5344CB8AC3E}">
        <p14:creationId xmlns:p14="http://schemas.microsoft.com/office/powerpoint/2010/main" val="1090038376"/>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83345"/>
            <a:ext cx="6130345" cy="4062211"/>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344" y="1983345"/>
            <a:ext cx="6061656" cy="4062211"/>
          </a:xfrm>
          <a:prstGeom prst="rect">
            <a:avLst/>
          </a:prstGeom>
        </p:spPr>
      </p:pic>
      <p:sp>
        <p:nvSpPr>
          <p:cNvPr id="4" name="テキスト ボックス 3"/>
          <p:cNvSpPr txBox="1"/>
          <p:nvPr/>
        </p:nvSpPr>
        <p:spPr>
          <a:xfrm>
            <a:off x="3699322" y="574320"/>
            <a:ext cx="4339650" cy="923330"/>
          </a:xfrm>
          <a:prstGeom prst="rect">
            <a:avLst/>
          </a:prstGeom>
          <a:noFill/>
        </p:spPr>
        <p:txBody>
          <a:bodyPr wrap="none" rtlCol="0">
            <a:spAutoFit/>
          </a:bodyPr>
          <a:lstStyle/>
          <a:p>
            <a:r>
              <a:rPr kumimoji="1" lang="ja-JP" altLang="en-US" sz="5400" dirty="0" smtClean="0"/>
              <a:t>日本への影響</a:t>
            </a:r>
            <a:endParaRPr kumimoji="1" lang="ja-JP" altLang="en-US" sz="5400" dirty="0"/>
          </a:p>
        </p:txBody>
      </p:sp>
    </p:spTree>
    <p:extLst>
      <p:ext uri="{BB962C8B-B14F-4D97-AF65-F5344CB8AC3E}">
        <p14:creationId xmlns:p14="http://schemas.microsoft.com/office/powerpoint/2010/main" val="966233058"/>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81100" y="546100"/>
            <a:ext cx="9664700" cy="584775"/>
          </a:xfrm>
          <a:prstGeom prst="rect">
            <a:avLst/>
          </a:prstGeom>
          <a:noFill/>
        </p:spPr>
        <p:txBody>
          <a:bodyPr wrap="square" rtlCol="0">
            <a:spAutoFit/>
          </a:bodyPr>
          <a:lstStyle/>
          <a:p>
            <a:pPr marL="285750" indent="-285750">
              <a:buFont typeface="Arial" panose="020B0604020202020204" pitchFamily="34" charset="0"/>
              <a:buChar char="•"/>
            </a:pPr>
            <a:r>
              <a:rPr lang="ja-JP" altLang="en-US" sz="3200" b="1" dirty="0"/>
              <a:t>日本への影響</a:t>
            </a:r>
            <a:endParaRPr kumimoji="1" lang="ja-JP" altLang="en-US" sz="3200" dirty="0"/>
          </a:p>
        </p:txBody>
      </p:sp>
      <p:sp>
        <p:nvSpPr>
          <p:cNvPr id="3" name="テキスト ボックス 2"/>
          <p:cNvSpPr txBox="1"/>
          <p:nvPr/>
        </p:nvSpPr>
        <p:spPr>
          <a:xfrm>
            <a:off x="1181100" y="1447800"/>
            <a:ext cx="10274300" cy="4524315"/>
          </a:xfrm>
          <a:prstGeom prst="rect">
            <a:avLst/>
          </a:prstGeom>
          <a:noFill/>
        </p:spPr>
        <p:txBody>
          <a:bodyPr wrap="square" rtlCol="0">
            <a:spAutoFit/>
          </a:bodyPr>
          <a:lstStyle/>
          <a:p>
            <a:pPr>
              <a:lnSpc>
                <a:spcPct val="150000"/>
              </a:lnSpc>
            </a:pPr>
            <a:r>
              <a:rPr lang="ja-JP" altLang="en-US" sz="2400" dirty="0"/>
              <a:t>ラニーニャ現象が起こっている期間、日本には乾燥した空気が流れ込みます。そのため、梅雨が短くなったり猛暑になるといった影響があります。空梅雨や猛暑になると、</a:t>
            </a:r>
            <a:r>
              <a:rPr lang="ja-JP" altLang="en-US" sz="2400" dirty="0">
                <a:solidFill>
                  <a:srgbClr val="FF0000"/>
                </a:solidFill>
              </a:rPr>
              <a:t>水不足</a:t>
            </a:r>
            <a:r>
              <a:rPr lang="ja-JP" altLang="en-US" sz="2400" dirty="0"/>
              <a:t>や</a:t>
            </a:r>
            <a:r>
              <a:rPr lang="ja-JP" altLang="en-US" sz="2400" dirty="0">
                <a:solidFill>
                  <a:srgbClr val="FF0000"/>
                </a:solidFill>
              </a:rPr>
              <a:t>作物</a:t>
            </a:r>
            <a:r>
              <a:rPr lang="ja-JP" altLang="en-US" sz="2400" dirty="0"/>
              <a:t>の収穫にかなりのダメージがあります。</a:t>
            </a:r>
            <a:br>
              <a:rPr lang="ja-JP" altLang="en-US" sz="2400" dirty="0"/>
            </a:br>
            <a:r>
              <a:rPr lang="ja-JP" altLang="en-US" sz="2400" dirty="0"/>
              <a:t>また、その年の冬は寒冬になることが多いといわれています。ラニーニャによる寒冬には、強い貿易風により海水が循環され、さらに深海から栄養分の豊富な海水が引き上げられたことにより</a:t>
            </a:r>
            <a:r>
              <a:rPr lang="ja-JP" altLang="en-US" sz="2400" u="sng" dirty="0"/>
              <a:t>漁穫量が高くなります。</a:t>
            </a:r>
            <a:br>
              <a:rPr lang="ja-JP" altLang="en-US" sz="2400" u="sng" dirty="0"/>
            </a:br>
            <a:r>
              <a:rPr lang="ja-JP" altLang="en-US" sz="2400" dirty="0"/>
              <a:t>また、</a:t>
            </a:r>
            <a:r>
              <a:rPr lang="ja-JP" altLang="en-US" sz="2400" dirty="0">
                <a:solidFill>
                  <a:srgbClr val="FF0000"/>
                </a:solidFill>
              </a:rPr>
              <a:t>ラニーニャ現象が続く期間は長期にわたる場合もあり、数年間こういった異常気象による影響が続く場合もあります。</a:t>
            </a:r>
          </a:p>
        </p:txBody>
      </p:sp>
    </p:spTree>
    <p:extLst>
      <p:ext uri="{BB962C8B-B14F-4D97-AF65-F5344CB8AC3E}">
        <p14:creationId xmlns:p14="http://schemas.microsoft.com/office/powerpoint/2010/main" val="1428132783"/>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99245" y="412124"/>
            <a:ext cx="2704563" cy="769441"/>
          </a:xfrm>
          <a:prstGeom prst="rect">
            <a:avLst/>
          </a:prstGeom>
          <a:noFill/>
        </p:spPr>
        <p:txBody>
          <a:bodyPr wrap="square" rtlCol="0">
            <a:spAutoFit/>
          </a:bodyPr>
          <a:lstStyle/>
          <a:p>
            <a:r>
              <a:rPr kumimoji="1" lang="ja-JP" altLang="en-US" sz="4400" dirty="0" smtClean="0"/>
              <a:t>目次</a:t>
            </a:r>
            <a:endParaRPr kumimoji="1" lang="ja-JP" altLang="en-US" sz="4400" dirty="0"/>
          </a:p>
        </p:txBody>
      </p:sp>
      <p:sp>
        <p:nvSpPr>
          <p:cNvPr id="4" name="テキスト ボックス 3"/>
          <p:cNvSpPr txBox="1"/>
          <p:nvPr/>
        </p:nvSpPr>
        <p:spPr>
          <a:xfrm>
            <a:off x="579549" y="1764406"/>
            <a:ext cx="3518912" cy="707886"/>
          </a:xfrm>
          <a:prstGeom prst="rect">
            <a:avLst/>
          </a:prstGeom>
          <a:noFill/>
        </p:spPr>
        <p:txBody>
          <a:bodyPr wrap="none" rtlCol="0">
            <a:spAutoFit/>
          </a:bodyPr>
          <a:lstStyle/>
          <a:p>
            <a:r>
              <a:rPr kumimoji="1" lang="ja-JP" altLang="en-US" sz="4000" dirty="0" smtClean="0"/>
              <a:t>・本研究の目的</a:t>
            </a:r>
            <a:endParaRPr kumimoji="1" lang="ja-JP" altLang="en-US" sz="4000" dirty="0"/>
          </a:p>
        </p:txBody>
      </p:sp>
      <p:sp>
        <p:nvSpPr>
          <p:cNvPr id="6" name="テキスト ボックス 5"/>
          <p:cNvSpPr txBox="1"/>
          <p:nvPr/>
        </p:nvSpPr>
        <p:spPr>
          <a:xfrm>
            <a:off x="579549" y="2859110"/>
            <a:ext cx="4283545" cy="707886"/>
          </a:xfrm>
          <a:prstGeom prst="rect">
            <a:avLst/>
          </a:prstGeom>
          <a:noFill/>
        </p:spPr>
        <p:txBody>
          <a:bodyPr wrap="none" rtlCol="0">
            <a:spAutoFit/>
          </a:bodyPr>
          <a:lstStyle/>
          <a:p>
            <a:r>
              <a:rPr lang="ja-JP" altLang="en-US" sz="4000" dirty="0" smtClean="0"/>
              <a:t>・先行研究</a:t>
            </a:r>
            <a:r>
              <a:rPr lang="ja-JP" altLang="en-US" sz="4000" dirty="0"/>
              <a:t>レビュ</a:t>
            </a:r>
            <a:r>
              <a:rPr lang="ja-JP" altLang="en-US" sz="4000" dirty="0" smtClean="0"/>
              <a:t>ー</a:t>
            </a:r>
            <a:endParaRPr kumimoji="1" lang="ja-JP" altLang="en-US" sz="4000" dirty="0"/>
          </a:p>
        </p:txBody>
      </p:sp>
      <p:sp>
        <p:nvSpPr>
          <p:cNvPr id="7" name="テキスト ボックス 6"/>
          <p:cNvSpPr txBox="1"/>
          <p:nvPr/>
        </p:nvSpPr>
        <p:spPr>
          <a:xfrm>
            <a:off x="5656815" y="864388"/>
            <a:ext cx="3078087" cy="1077218"/>
          </a:xfrm>
          <a:prstGeom prst="rect">
            <a:avLst/>
          </a:prstGeom>
          <a:noFill/>
        </p:spPr>
        <p:txBody>
          <a:bodyPr wrap="none" rtlCol="0">
            <a:spAutoFit/>
          </a:bodyPr>
          <a:lstStyle/>
          <a:p>
            <a:r>
              <a:rPr kumimoji="1" lang="ja-JP" altLang="en-US" sz="3200" dirty="0" smtClean="0"/>
              <a:t>・第一章</a:t>
            </a:r>
            <a:endParaRPr kumimoji="1" lang="en-US" altLang="ja-JP" sz="3200" dirty="0" smtClean="0"/>
          </a:p>
          <a:p>
            <a:r>
              <a:rPr lang="ja-JP" altLang="en-US" sz="3200" dirty="0" smtClean="0"/>
              <a:t>　　　　メカニズム</a:t>
            </a:r>
            <a:endParaRPr kumimoji="1" lang="ja-JP" altLang="en-US" sz="3200" dirty="0"/>
          </a:p>
        </p:txBody>
      </p:sp>
      <p:sp>
        <p:nvSpPr>
          <p:cNvPr id="9" name="テキスト ボックス 8"/>
          <p:cNvSpPr txBox="1"/>
          <p:nvPr/>
        </p:nvSpPr>
        <p:spPr>
          <a:xfrm>
            <a:off x="5656815" y="2377617"/>
            <a:ext cx="6187912" cy="1569660"/>
          </a:xfrm>
          <a:prstGeom prst="rect">
            <a:avLst/>
          </a:prstGeom>
          <a:noFill/>
        </p:spPr>
        <p:txBody>
          <a:bodyPr wrap="none" rtlCol="0">
            <a:spAutoFit/>
          </a:bodyPr>
          <a:lstStyle/>
          <a:p>
            <a:r>
              <a:rPr kumimoji="1" lang="ja-JP" altLang="en-US" sz="3200" dirty="0" smtClean="0"/>
              <a:t>・第二章</a:t>
            </a:r>
            <a:endParaRPr kumimoji="1" lang="en-US" altLang="ja-JP" sz="3200" dirty="0" smtClean="0"/>
          </a:p>
          <a:p>
            <a:r>
              <a:rPr lang="ja-JP" altLang="en-US" sz="3200" dirty="0" smtClean="0"/>
              <a:t>　　　　エルニーニョ現象による影響</a:t>
            </a:r>
            <a:endParaRPr kumimoji="1" lang="en-US" altLang="ja-JP" sz="3200" dirty="0" smtClean="0"/>
          </a:p>
          <a:p>
            <a:endParaRPr kumimoji="1" lang="ja-JP" altLang="en-US" sz="3200" dirty="0"/>
          </a:p>
        </p:txBody>
      </p:sp>
      <p:sp>
        <p:nvSpPr>
          <p:cNvPr id="10" name="テキスト ボックス 9"/>
          <p:cNvSpPr txBox="1"/>
          <p:nvPr/>
        </p:nvSpPr>
        <p:spPr>
          <a:xfrm>
            <a:off x="5656815" y="3947277"/>
            <a:ext cx="5814412" cy="1077218"/>
          </a:xfrm>
          <a:prstGeom prst="rect">
            <a:avLst/>
          </a:prstGeom>
          <a:noFill/>
        </p:spPr>
        <p:txBody>
          <a:bodyPr wrap="none" rtlCol="0">
            <a:spAutoFit/>
          </a:bodyPr>
          <a:lstStyle/>
          <a:p>
            <a:r>
              <a:rPr kumimoji="1" lang="ja-JP" altLang="en-US" sz="3200" dirty="0" smtClean="0"/>
              <a:t>・第三章</a:t>
            </a:r>
            <a:endParaRPr kumimoji="1" lang="en-US" altLang="ja-JP" sz="3200" dirty="0" smtClean="0"/>
          </a:p>
          <a:p>
            <a:r>
              <a:rPr lang="ja-JP" altLang="en-US" sz="3200" dirty="0" smtClean="0"/>
              <a:t>　　　　ラニーニャ現象による影響</a:t>
            </a:r>
            <a:endParaRPr kumimoji="1" lang="ja-JP" altLang="en-US" sz="3200" dirty="0"/>
          </a:p>
        </p:txBody>
      </p:sp>
    </p:spTree>
    <p:extLst>
      <p:ext uri="{BB962C8B-B14F-4D97-AF65-F5344CB8AC3E}">
        <p14:creationId xmlns:p14="http://schemas.microsoft.com/office/powerpoint/2010/main" val="3459783223"/>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アンケート内容</a:t>
            </a:r>
            <a:endParaRPr kumimoji="1" lang="ja-JP" altLang="en-US" dirty="0"/>
          </a:p>
        </p:txBody>
      </p:sp>
      <p:sp>
        <p:nvSpPr>
          <p:cNvPr id="3" name="サブタイトル 2"/>
          <p:cNvSpPr>
            <a:spLocks noGrp="1"/>
          </p:cNvSpPr>
          <p:nvPr>
            <p:ph type="subTitle" idx="1"/>
          </p:nvPr>
        </p:nvSpPr>
        <p:spPr/>
        <p:txBody>
          <a:bodyPr/>
          <a:lstStyle/>
          <a:p>
            <a:endParaRPr kumimoji="1" lang="ja-JP" altLang="en-US" dirty="0"/>
          </a:p>
        </p:txBody>
      </p:sp>
    </p:spTree>
    <p:extLst>
      <p:ext uri="{BB962C8B-B14F-4D97-AF65-F5344CB8AC3E}">
        <p14:creationId xmlns:p14="http://schemas.microsoft.com/office/powerpoint/2010/main" val="2106238208"/>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571500" indent="-571500">
              <a:buFont typeface="Arial" panose="020B0604020202020204" pitchFamily="34" charset="0"/>
              <a:buChar char="•"/>
            </a:pPr>
            <a:r>
              <a:rPr kumimoji="1" lang="ja-JP" altLang="en-US" dirty="0" smtClean="0"/>
              <a:t>エルニーニョ・ラニーニャ現象について知っていますか？</a:t>
            </a:r>
            <a:endParaRPr kumimoji="1" lang="ja-JP" altLang="en-US" dirty="0"/>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1817696769"/>
              </p:ext>
            </p:extLst>
          </p:nvPr>
        </p:nvGraphicFramePr>
        <p:xfrm>
          <a:off x="838201" y="1825625"/>
          <a:ext cx="4335048"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グラフ 10"/>
          <p:cNvGraphicFramePr/>
          <p:nvPr>
            <p:extLst>
              <p:ext uri="{D42A27DB-BD31-4B8C-83A1-F6EECF244321}">
                <p14:modId xmlns:p14="http://schemas.microsoft.com/office/powerpoint/2010/main" val="3898805010"/>
              </p:ext>
            </p:extLst>
          </p:nvPr>
        </p:nvGraphicFramePr>
        <p:xfrm>
          <a:off x="6300591" y="1822450"/>
          <a:ext cx="4947781" cy="42401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0885362"/>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571500" indent="-571500">
              <a:buFont typeface="Arial" panose="020B0604020202020204" pitchFamily="34" charset="0"/>
              <a:buChar char="•"/>
            </a:pPr>
            <a:r>
              <a:rPr kumimoji="1" lang="ja-JP" altLang="en-US" dirty="0" smtClean="0"/>
              <a:t>エルニーニョ・ラニーニャ現象はどのような印象か？</a:t>
            </a:r>
            <a:endParaRPr kumimoji="1" lang="ja-JP" altLang="en-US" dirty="0"/>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3925301146"/>
              </p:ext>
            </p:extLst>
          </p:nvPr>
        </p:nvGraphicFramePr>
        <p:xfrm>
          <a:off x="838200" y="1690688"/>
          <a:ext cx="10515600" cy="4486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70337984"/>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571500" indent="-571500">
              <a:buFont typeface="Arial" panose="020B0604020202020204" pitchFamily="34" charset="0"/>
              <a:buChar char="•"/>
            </a:pPr>
            <a:r>
              <a:rPr kumimoji="1" lang="ja-JP" altLang="en-US" dirty="0" smtClean="0"/>
              <a:t>今一番あなたが注目している環境問題は何ですか？</a:t>
            </a:r>
            <a:endParaRPr kumimoji="1" lang="ja-JP" altLang="en-US" dirty="0"/>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635645675"/>
              </p:ext>
            </p:extLst>
          </p:nvPr>
        </p:nvGraphicFramePr>
        <p:xfrm>
          <a:off x="687887" y="1690688"/>
          <a:ext cx="10515600" cy="4486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1868997"/>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a:xfrm>
            <a:off x="838200" y="1690688"/>
            <a:ext cx="10515600" cy="4351338"/>
          </a:xfrm>
        </p:spPr>
        <p:txBody>
          <a:bodyPr/>
          <a:lstStyle/>
          <a:p>
            <a:pPr marL="0" indent="0">
              <a:buNone/>
            </a:pPr>
            <a:r>
              <a:rPr lang="ja-JP" altLang="en-US" dirty="0"/>
              <a:t>●</a:t>
            </a:r>
            <a:r>
              <a:rPr lang="ja-JP" altLang="en-US" dirty="0" smtClean="0"/>
              <a:t>原因の解明は不可能</a:t>
            </a:r>
            <a:endParaRPr lang="en-US" altLang="ja-JP" dirty="0" smtClean="0"/>
          </a:p>
          <a:p>
            <a:pPr marL="0" indent="0">
              <a:buNone/>
            </a:pPr>
            <a:r>
              <a:rPr lang="ja-JP" altLang="en-US" dirty="0"/>
              <a:t>・</a:t>
            </a:r>
            <a:r>
              <a:rPr lang="ja-JP" altLang="en-US" dirty="0" smtClean="0"/>
              <a:t>不特定多数の要因</a:t>
            </a:r>
            <a:endParaRPr lang="en-US" altLang="ja-JP" dirty="0" smtClean="0"/>
          </a:p>
          <a:p>
            <a:pPr marL="0" indent="0">
              <a:buNone/>
            </a:pPr>
            <a:r>
              <a:rPr lang="ja-JP" altLang="en-US" dirty="0"/>
              <a:t>・</a:t>
            </a:r>
            <a:r>
              <a:rPr lang="ja-JP" altLang="en-US" dirty="0" smtClean="0"/>
              <a:t>人為的なものか、自然現象なのかも不明である。</a:t>
            </a:r>
            <a:endParaRPr lang="en-US" altLang="ja-JP" dirty="0" smtClean="0"/>
          </a:p>
          <a:p>
            <a:pPr marL="0" indent="0">
              <a:buNone/>
            </a:pPr>
            <a:endParaRPr lang="en-US" altLang="ja-JP" dirty="0"/>
          </a:p>
          <a:p>
            <a:pPr marL="0" indent="0">
              <a:buNone/>
            </a:pPr>
            <a:r>
              <a:rPr lang="ja-JP" altLang="en-US" dirty="0"/>
              <a:t>●</a:t>
            </a:r>
            <a:r>
              <a:rPr lang="ja-JP" altLang="en-US" dirty="0" smtClean="0"/>
              <a:t>アンケートによる意識調査</a:t>
            </a:r>
            <a:endParaRPr lang="en-US" altLang="ja-JP" dirty="0" smtClean="0"/>
          </a:p>
          <a:p>
            <a:pPr marL="0" indent="0">
              <a:buNone/>
            </a:pPr>
            <a:r>
              <a:rPr lang="ja-JP" altLang="en-US" dirty="0" smtClean="0"/>
              <a:t>・エルニーニョ現象に比べ、ラニーニャ現象の認識が薄い</a:t>
            </a:r>
            <a:endParaRPr lang="en-US" altLang="ja-JP" dirty="0" smtClean="0"/>
          </a:p>
          <a:p>
            <a:pPr marL="0" indent="0">
              <a:buNone/>
            </a:pPr>
            <a:r>
              <a:rPr lang="ja-JP" altLang="en-US" dirty="0" smtClean="0"/>
              <a:t>・異常気象など気象に大きな影響を与えるとの認識は比較的高い</a:t>
            </a:r>
            <a:endParaRPr lang="en-US" altLang="ja-JP" dirty="0" smtClean="0"/>
          </a:p>
        </p:txBody>
      </p:sp>
    </p:spTree>
    <p:extLst>
      <p:ext uri="{BB962C8B-B14F-4D97-AF65-F5344CB8AC3E}">
        <p14:creationId xmlns:p14="http://schemas.microsoft.com/office/powerpoint/2010/main" val="3136091500"/>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45459" y="1021976"/>
            <a:ext cx="10031506" cy="923330"/>
          </a:xfrm>
          <a:prstGeom prst="rect">
            <a:avLst/>
          </a:prstGeom>
          <a:noFill/>
        </p:spPr>
        <p:txBody>
          <a:bodyPr wrap="square" rtlCol="0">
            <a:spAutoFit/>
          </a:bodyPr>
          <a:lstStyle/>
          <a:p>
            <a:pPr algn="ctr"/>
            <a:r>
              <a:rPr lang="ja-JP" altLang="en-US" sz="5400" dirty="0" smtClean="0"/>
              <a:t>参考</a:t>
            </a:r>
            <a:r>
              <a:rPr lang="ja-JP" altLang="en-US" sz="5400" dirty="0"/>
              <a:t>文献</a:t>
            </a:r>
            <a:endParaRPr kumimoji="1" lang="ja-JP" altLang="en-US" sz="5400" dirty="0"/>
          </a:p>
        </p:txBody>
      </p:sp>
      <p:sp>
        <p:nvSpPr>
          <p:cNvPr id="3" name="テキスト ボックス 2"/>
          <p:cNvSpPr txBox="1"/>
          <p:nvPr/>
        </p:nvSpPr>
        <p:spPr>
          <a:xfrm>
            <a:off x="1316144" y="2944906"/>
            <a:ext cx="9074857" cy="523220"/>
          </a:xfrm>
          <a:prstGeom prst="rect">
            <a:avLst/>
          </a:prstGeom>
          <a:noFill/>
        </p:spPr>
        <p:txBody>
          <a:bodyPr wrap="none" rtlCol="0">
            <a:spAutoFit/>
          </a:bodyPr>
          <a:lstStyle/>
          <a:p>
            <a:r>
              <a:rPr lang="ja-JP" altLang="en-US" sz="2800" dirty="0" smtClean="0"/>
              <a:t>気象庁</a:t>
            </a:r>
            <a:r>
              <a:rPr lang="ja-JP" altLang="en-US" dirty="0" smtClean="0"/>
              <a:t>　</a:t>
            </a:r>
            <a:r>
              <a:rPr lang="en-US" altLang="ja-JP" dirty="0" smtClean="0"/>
              <a:t>http</a:t>
            </a:r>
            <a:r>
              <a:rPr lang="en-US" altLang="ja-JP" dirty="0"/>
              <a:t>://www.data.jma.go.jp/gmd/cpd/data/elnino/learning/faq/whatiselnino.html</a:t>
            </a:r>
            <a:endParaRPr kumimoji="1" lang="ja-JP" altLang="en-US" dirty="0"/>
          </a:p>
        </p:txBody>
      </p:sp>
      <p:sp>
        <p:nvSpPr>
          <p:cNvPr id="4" name="テキスト ボックス 3"/>
          <p:cNvSpPr txBox="1"/>
          <p:nvPr/>
        </p:nvSpPr>
        <p:spPr>
          <a:xfrm>
            <a:off x="197731" y="3832411"/>
            <a:ext cx="12206227" cy="523220"/>
          </a:xfrm>
          <a:prstGeom prst="rect">
            <a:avLst/>
          </a:prstGeom>
          <a:noFill/>
        </p:spPr>
        <p:txBody>
          <a:bodyPr wrap="none" rtlCol="0">
            <a:spAutoFit/>
          </a:bodyPr>
          <a:lstStyle/>
          <a:p>
            <a:r>
              <a:rPr lang="ja-JP" altLang="en-US" sz="2800" dirty="0" smtClean="0"/>
              <a:t>コトバンク</a:t>
            </a:r>
            <a:r>
              <a:rPr lang="ja-JP" altLang="en-US" dirty="0" smtClean="0"/>
              <a:t>　</a:t>
            </a:r>
            <a:r>
              <a:rPr lang="en-US" altLang="ja-JP" dirty="0" smtClean="0"/>
              <a:t>https</a:t>
            </a:r>
            <a:r>
              <a:rPr lang="en-US" altLang="ja-JP" dirty="0"/>
              <a:t>://kotobank.jp/word/%E3%82%A8%E3%83%AB%E3%83%8B%E3%83%BC%E3%83%8B%E3%83%A7-37783</a:t>
            </a:r>
            <a:endParaRPr kumimoji="1" lang="ja-JP" altLang="en-US" dirty="0"/>
          </a:p>
        </p:txBody>
      </p:sp>
      <p:sp>
        <p:nvSpPr>
          <p:cNvPr id="5" name="正方形/長方形 4"/>
          <p:cNvSpPr/>
          <p:nvPr/>
        </p:nvSpPr>
        <p:spPr>
          <a:xfrm>
            <a:off x="1316144" y="4985899"/>
            <a:ext cx="7517058" cy="523220"/>
          </a:xfrm>
          <a:prstGeom prst="rect">
            <a:avLst/>
          </a:prstGeom>
        </p:spPr>
        <p:txBody>
          <a:bodyPr wrap="none">
            <a:spAutoFit/>
          </a:bodyPr>
          <a:lstStyle/>
          <a:p>
            <a:r>
              <a:rPr lang="ja-JP" altLang="en-US" sz="2800" b="1" dirty="0" smtClean="0"/>
              <a:t>ウェザーニュース</a:t>
            </a:r>
            <a:r>
              <a:rPr lang="en-US" altLang="ja-JP" dirty="0" smtClean="0"/>
              <a:t>https</a:t>
            </a:r>
            <a:r>
              <a:rPr lang="en-US" altLang="ja-JP" dirty="0"/>
              <a:t>://weathernews.jp/s/topics/201708/150155/</a:t>
            </a:r>
            <a:endParaRPr lang="ja-JP" altLang="en-US" dirty="0"/>
          </a:p>
        </p:txBody>
      </p:sp>
    </p:spTree>
    <p:extLst>
      <p:ext uri="{BB962C8B-B14F-4D97-AF65-F5344CB8AC3E}">
        <p14:creationId xmlns:p14="http://schemas.microsoft.com/office/powerpoint/2010/main" val="3977323381"/>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74173" y="924791"/>
            <a:ext cx="3416320" cy="646331"/>
          </a:xfrm>
          <a:prstGeom prst="rect">
            <a:avLst/>
          </a:prstGeom>
          <a:noFill/>
        </p:spPr>
        <p:txBody>
          <a:bodyPr wrap="none" rtlCol="0">
            <a:spAutoFit/>
          </a:bodyPr>
          <a:lstStyle/>
          <a:p>
            <a:r>
              <a:rPr kumimoji="1" lang="ja-JP" altLang="en-US" sz="3600" dirty="0" smtClean="0"/>
              <a:t>◎本研究の目的</a:t>
            </a:r>
            <a:endParaRPr kumimoji="1" lang="ja-JP" altLang="en-US" sz="3600" dirty="0"/>
          </a:p>
        </p:txBody>
      </p:sp>
      <p:sp>
        <p:nvSpPr>
          <p:cNvPr id="3" name="テキスト ボックス 2"/>
          <p:cNvSpPr txBox="1"/>
          <p:nvPr/>
        </p:nvSpPr>
        <p:spPr>
          <a:xfrm>
            <a:off x="1465729" y="2033123"/>
            <a:ext cx="10071847" cy="584775"/>
          </a:xfrm>
          <a:prstGeom prst="rect">
            <a:avLst/>
          </a:prstGeom>
          <a:noFill/>
        </p:spPr>
        <p:txBody>
          <a:bodyPr wrap="square" rtlCol="0">
            <a:spAutoFit/>
          </a:bodyPr>
          <a:lstStyle/>
          <a:p>
            <a:r>
              <a:rPr kumimoji="1" lang="ja-JP" altLang="en-US" sz="3200" dirty="0" smtClean="0"/>
              <a:t>近年問題となっている異常気象の実態を知りたいと考える</a:t>
            </a:r>
            <a:endParaRPr kumimoji="1" lang="ja-JP" altLang="en-US" sz="3200" dirty="0"/>
          </a:p>
        </p:txBody>
      </p:sp>
      <p:sp>
        <p:nvSpPr>
          <p:cNvPr id="5" name="テキスト ボックス 4"/>
          <p:cNvSpPr txBox="1"/>
          <p:nvPr/>
        </p:nvSpPr>
        <p:spPr>
          <a:xfrm>
            <a:off x="1465729" y="3240741"/>
            <a:ext cx="9937375" cy="584775"/>
          </a:xfrm>
          <a:prstGeom prst="rect">
            <a:avLst/>
          </a:prstGeom>
          <a:noFill/>
        </p:spPr>
        <p:txBody>
          <a:bodyPr wrap="square" rtlCol="0">
            <a:spAutoFit/>
          </a:bodyPr>
          <a:lstStyle/>
          <a:p>
            <a:r>
              <a:rPr kumimoji="1" lang="ja-JP" altLang="en-US" sz="3200" dirty="0" smtClean="0"/>
              <a:t>エルニーニョ現象・ラニーニャ現象の違い</a:t>
            </a:r>
            <a:endParaRPr kumimoji="1" lang="ja-JP" altLang="en-US" sz="3200" dirty="0"/>
          </a:p>
        </p:txBody>
      </p:sp>
      <p:sp>
        <p:nvSpPr>
          <p:cNvPr id="6" name="テキスト ボックス 5"/>
          <p:cNvSpPr txBox="1"/>
          <p:nvPr/>
        </p:nvSpPr>
        <p:spPr>
          <a:xfrm>
            <a:off x="1465730" y="4486428"/>
            <a:ext cx="6054863" cy="584775"/>
          </a:xfrm>
          <a:prstGeom prst="rect">
            <a:avLst/>
          </a:prstGeom>
          <a:noFill/>
        </p:spPr>
        <p:txBody>
          <a:bodyPr wrap="none" rtlCol="0">
            <a:spAutoFit/>
          </a:bodyPr>
          <a:lstStyle/>
          <a:p>
            <a:r>
              <a:rPr kumimoji="1" lang="ja-JP" altLang="en-US" sz="3200" dirty="0" smtClean="0"/>
              <a:t>気象庁のホームページなどを参照</a:t>
            </a:r>
            <a:endParaRPr kumimoji="1" lang="ja-JP" altLang="en-US" sz="3200" dirty="0"/>
          </a:p>
        </p:txBody>
      </p:sp>
    </p:spTree>
    <p:extLst>
      <p:ext uri="{BB962C8B-B14F-4D97-AF65-F5344CB8AC3E}">
        <p14:creationId xmlns:p14="http://schemas.microsoft.com/office/powerpoint/2010/main" val="2088371544"/>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578222"/>
            <a:ext cx="9144000" cy="1331539"/>
          </a:xfrm>
        </p:spPr>
        <p:txBody>
          <a:bodyPr>
            <a:normAutofit/>
          </a:bodyPr>
          <a:lstStyle/>
          <a:p>
            <a:r>
              <a:rPr kumimoji="1" lang="ja-JP" altLang="en-US" sz="7200" dirty="0" smtClean="0"/>
              <a:t>第</a:t>
            </a:r>
            <a:r>
              <a:rPr lang="ja-JP" altLang="en-US" sz="7200" dirty="0" smtClean="0"/>
              <a:t>一</a:t>
            </a:r>
            <a:r>
              <a:rPr kumimoji="1" lang="ja-JP" altLang="en-US" sz="7200" dirty="0" smtClean="0"/>
              <a:t>章</a:t>
            </a:r>
            <a:endParaRPr kumimoji="1" lang="ja-JP" altLang="en-US" sz="7200" dirty="0"/>
          </a:p>
        </p:txBody>
      </p:sp>
      <p:sp>
        <p:nvSpPr>
          <p:cNvPr id="3" name="サブタイトル 2"/>
          <p:cNvSpPr>
            <a:spLocks noGrp="1"/>
          </p:cNvSpPr>
          <p:nvPr>
            <p:ph type="subTitle" idx="1"/>
          </p:nvPr>
        </p:nvSpPr>
        <p:spPr>
          <a:xfrm>
            <a:off x="1524000" y="2647297"/>
            <a:ext cx="9144000" cy="1655762"/>
          </a:xfrm>
        </p:spPr>
        <p:txBody>
          <a:bodyPr>
            <a:normAutofit/>
          </a:bodyPr>
          <a:lstStyle/>
          <a:p>
            <a:r>
              <a:rPr kumimoji="1" lang="ja-JP" altLang="en-US" sz="9600" dirty="0" smtClean="0"/>
              <a:t>メカニズム</a:t>
            </a:r>
            <a:endParaRPr kumimoji="1" lang="ja-JP" altLang="en-US" sz="9600" dirty="0"/>
          </a:p>
        </p:txBody>
      </p:sp>
      <p:sp>
        <p:nvSpPr>
          <p:cNvPr id="4" name="テキスト ボックス 3"/>
          <p:cNvSpPr txBox="1"/>
          <p:nvPr/>
        </p:nvSpPr>
        <p:spPr>
          <a:xfrm>
            <a:off x="2725526" y="5040595"/>
            <a:ext cx="6740948" cy="646331"/>
          </a:xfrm>
          <a:prstGeom prst="rect">
            <a:avLst/>
          </a:prstGeom>
          <a:noFill/>
        </p:spPr>
        <p:txBody>
          <a:bodyPr wrap="none" rtlCol="0">
            <a:spAutoFit/>
          </a:bodyPr>
          <a:lstStyle/>
          <a:p>
            <a:r>
              <a:rPr kumimoji="1" lang="ja-JP" altLang="en-US" sz="3600" dirty="0" smtClean="0"/>
              <a:t>エルニーニョ現象・ラニーニャ現象</a:t>
            </a:r>
            <a:endParaRPr kumimoji="1" lang="ja-JP" altLang="en-US" sz="3600" dirty="0"/>
          </a:p>
        </p:txBody>
      </p:sp>
    </p:spTree>
    <p:extLst>
      <p:ext uri="{BB962C8B-B14F-4D97-AF65-F5344CB8AC3E}">
        <p14:creationId xmlns:p14="http://schemas.microsoft.com/office/powerpoint/2010/main" val="418395098"/>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220" y="734096"/>
            <a:ext cx="5683428" cy="5525036"/>
          </a:xfrm>
          <a:prstGeom prst="rect">
            <a:avLst/>
          </a:prstGeom>
        </p:spPr>
      </p:pic>
      <p:sp>
        <p:nvSpPr>
          <p:cNvPr id="3" name="正方形/長方形 2"/>
          <p:cNvSpPr/>
          <p:nvPr/>
        </p:nvSpPr>
        <p:spPr>
          <a:xfrm>
            <a:off x="6890198" y="734096"/>
            <a:ext cx="4816698" cy="5909310"/>
          </a:xfrm>
          <a:prstGeom prst="rect">
            <a:avLst/>
          </a:prstGeom>
        </p:spPr>
        <p:txBody>
          <a:bodyPr wrap="square">
            <a:spAutoFit/>
          </a:bodyPr>
          <a:lstStyle/>
          <a:p>
            <a:pPr>
              <a:lnSpc>
                <a:spcPct val="150000"/>
              </a:lnSpc>
            </a:pPr>
            <a:r>
              <a:rPr lang="ja-JP" altLang="en-US" sz="2800" dirty="0"/>
              <a:t>エルニーニョ現象もラニーニャ現象も</a:t>
            </a:r>
            <a:r>
              <a:rPr lang="ja-JP" altLang="en-US" sz="2800" dirty="0">
                <a:solidFill>
                  <a:srgbClr val="FF0000"/>
                </a:solidFill>
              </a:rPr>
              <a:t>発生していない</a:t>
            </a:r>
            <a:r>
              <a:rPr lang="ja-JP" altLang="en-US" sz="2800" dirty="0"/>
              <a:t>「中立」の状態の時、海洋はこのようになっています。</a:t>
            </a:r>
            <a:br>
              <a:rPr lang="ja-JP" altLang="en-US" sz="2800" dirty="0"/>
            </a:br>
            <a:r>
              <a:rPr lang="ja-JP" altLang="en-US" sz="2800" dirty="0"/>
              <a:t>この</a:t>
            </a:r>
            <a:r>
              <a:rPr lang="ja-JP" altLang="en-US" sz="2800" dirty="0">
                <a:solidFill>
                  <a:srgbClr val="FF0000"/>
                </a:solidFill>
              </a:rPr>
              <a:t>東風（貿易風）</a:t>
            </a:r>
            <a:r>
              <a:rPr lang="ja-JP" altLang="en-US" sz="2800" dirty="0"/>
              <a:t>が強まったり弱まったりすることで海洋の状態が変化し、「</a:t>
            </a:r>
            <a:r>
              <a:rPr lang="ja-JP" altLang="en-US" sz="2800" dirty="0">
                <a:solidFill>
                  <a:srgbClr val="FF0000"/>
                </a:solidFill>
              </a:rPr>
              <a:t>エルニーニョ現象」や「ラニーニャ現象」が発生します。</a:t>
            </a:r>
          </a:p>
        </p:txBody>
      </p:sp>
    </p:spTree>
    <p:extLst>
      <p:ext uri="{BB962C8B-B14F-4D97-AF65-F5344CB8AC3E}">
        <p14:creationId xmlns:p14="http://schemas.microsoft.com/office/powerpoint/2010/main" val="1212336840"/>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430" y="656821"/>
            <a:ext cx="6250100" cy="5615189"/>
          </a:xfrm>
          <a:prstGeom prst="rect">
            <a:avLst/>
          </a:prstGeom>
        </p:spPr>
      </p:pic>
      <p:sp>
        <p:nvSpPr>
          <p:cNvPr id="3" name="正方形/長方形 2"/>
          <p:cNvSpPr/>
          <p:nvPr/>
        </p:nvSpPr>
        <p:spPr>
          <a:xfrm>
            <a:off x="6877320" y="1159096"/>
            <a:ext cx="5100033" cy="5015091"/>
          </a:xfrm>
          <a:prstGeom prst="rect">
            <a:avLst/>
          </a:prstGeom>
        </p:spPr>
        <p:txBody>
          <a:bodyPr wrap="square">
            <a:spAutoFit/>
          </a:bodyPr>
          <a:lstStyle/>
          <a:p>
            <a:pPr>
              <a:lnSpc>
                <a:spcPct val="150000"/>
              </a:lnSpc>
            </a:pPr>
            <a:r>
              <a:rPr lang="en-US" altLang="ja-JP" sz="2400" dirty="0"/>
              <a:t>【</a:t>
            </a:r>
            <a:r>
              <a:rPr lang="ja-JP" altLang="en-US" sz="2400" dirty="0">
                <a:solidFill>
                  <a:srgbClr val="FF0000"/>
                </a:solidFill>
              </a:rPr>
              <a:t>エルニーニョ現象 発生時の特徴</a:t>
            </a:r>
            <a:r>
              <a:rPr lang="en-US" altLang="ja-JP" sz="2400" dirty="0"/>
              <a:t>】</a:t>
            </a:r>
            <a:br>
              <a:rPr lang="en-US" altLang="ja-JP" sz="2400" dirty="0"/>
            </a:br>
            <a:r>
              <a:rPr lang="ja-JP" altLang="en-US" sz="2400" dirty="0"/>
              <a:t>・東風が平常時よりも</a:t>
            </a:r>
            <a:r>
              <a:rPr lang="ja-JP" altLang="en-US" sz="2400" b="1" dirty="0"/>
              <a:t>弱い</a:t>
            </a:r>
            <a:r>
              <a:rPr lang="ja-JP" altLang="en-US" sz="2400" dirty="0"/>
              <a:t/>
            </a:r>
            <a:br>
              <a:rPr lang="ja-JP" altLang="en-US" sz="2400" dirty="0"/>
            </a:br>
            <a:r>
              <a:rPr lang="ja-JP" altLang="en-US" sz="2400" dirty="0"/>
              <a:t>・暖かい海水が東へ広がっている</a:t>
            </a:r>
            <a:br>
              <a:rPr lang="ja-JP" altLang="en-US" sz="2400" dirty="0"/>
            </a:br>
            <a:r>
              <a:rPr lang="ja-JP" altLang="en-US" sz="2400" dirty="0"/>
              <a:t>・東部では冷たい水の湧き上りが弱まり、太平洋赤道域の中部から東部では、海面水温が平常時よりも</a:t>
            </a:r>
            <a:r>
              <a:rPr lang="ja-JP" altLang="en-US" sz="2400" b="1" dirty="0"/>
              <a:t>高く</a:t>
            </a:r>
            <a:r>
              <a:rPr lang="ja-JP" altLang="en-US" sz="2400" dirty="0"/>
              <a:t>なる</a:t>
            </a:r>
            <a:br>
              <a:rPr lang="ja-JP" altLang="en-US" sz="2400" dirty="0"/>
            </a:br>
            <a:r>
              <a:rPr lang="ja-JP" altLang="en-US" sz="2400" dirty="0"/>
              <a:t>・エルニーニョ現象発生時は、積乱雲が盛んに発生するエリアが平常時より東へ移る</a:t>
            </a:r>
          </a:p>
        </p:txBody>
      </p:sp>
    </p:spTree>
    <p:extLst>
      <p:ext uri="{BB962C8B-B14F-4D97-AF65-F5344CB8AC3E}">
        <p14:creationId xmlns:p14="http://schemas.microsoft.com/office/powerpoint/2010/main" val="617357165"/>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793" y="721216"/>
            <a:ext cx="6121311" cy="5545607"/>
          </a:xfrm>
          <a:prstGeom prst="rect">
            <a:avLst/>
          </a:prstGeom>
        </p:spPr>
      </p:pic>
      <p:sp>
        <p:nvSpPr>
          <p:cNvPr id="3" name="正方形/長方形 2"/>
          <p:cNvSpPr/>
          <p:nvPr/>
        </p:nvSpPr>
        <p:spPr>
          <a:xfrm>
            <a:off x="6864439" y="1103279"/>
            <a:ext cx="4949780" cy="5015091"/>
          </a:xfrm>
          <a:prstGeom prst="rect">
            <a:avLst/>
          </a:prstGeom>
        </p:spPr>
        <p:txBody>
          <a:bodyPr wrap="square">
            <a:spAutoFit/>
          </a:bodyPr>
          <a:lstStyle/>
          <a:p>
            <a:pPr>
              <a:lnSpc>
                <a:spcPct val="150000"/>
              </a:lnSpc>
            </a:pPr>
            <a:r>
              <a:rPr lang="en-US" altLang="ja-JP" sz="2400" dirty="0"/>
              <a:t>【</a:t>
            </a:r>
            <a:r>
              <a:rPr lang="ja-JP" altLang="en-US" sz="2400" dirty="0">
                <a:solidFill>
                  <a:srgbClr val="FF0000"/>
                </a:solidFill>
              </a:rPr>
              <a:t>ラニーニャ現象 発生時の特徴</a:t>
            </a:r>
            <a:r>
              <a:rPr lang="en-US" altLang="ja-JP" sz="2400" dirty="0"/>
              <a:t>】</a:t>
            </a:r>
            <a:br>
              <a:rPr lang="en-US" altLang="ja-JP" sz="2400" dirty="0"/>
            </a:br>
            <a:r>
              <a:rPr lang="ja-JP" altLang="en-US" sz="2400" dirty="0"/>
              <a:t>・東風が平常時より</a:t>
            </a:r>
            <a:r>
              <a:rPr lang="ja-JP" altLang="en-US" sz="2400" b="1" dirty="0"/>
              <a:t>強い</a:t>
            </a:r>
            <a:r>
              <a:rPr lang="ja-JP" altLang="en-US" sz="2400" dirty="0"/>
              <a:t/>
            </a:r>
            <a:br>
              <a:rPr lang="ja-JP" altLang="en-US" sz="2400" dirty="0"/>
            </a:br>
            <a:r>
              <a:rPr lang="ja-JP" altLang="en-US" sz="2400" dirty="0"/>
              <a:t>・西部に暖かい海水がより厚く蓄積する一方、東部では冷たい水の湧き上がりが平常時より強い</a:t>
            </a:r>
            <a:br>
              <a:rPr lang="ja-JP" altLang="en-US" sz="2400" dirty="0"/>
            </a:br>
            <a:r>
              <a:rPr lang="ja-JP" altLang="en-US" sz="2400" dirty="0"/>
              <a:t>・太平洋赤道域の中部から東部では、海面水温が平常時よりも</a:t>
            </a:r>
            <a:r>
              <a:rPr lang="ja-JP" altLang="en-US" sz="2400" b="1" dirty="0"/>
              <a:t>低い</a:t>
            </a:r>
            <a:r>
              <a:rPr lang="ja-JP" altLang="en-US" sz="2400" dirty="0"/>
              <a:t/>
            </a:r>
            <a:br>
              <a:rPr lang="ja-JP" altLang="en-US" sz="2400" dirty="0"/>
            </a:br>
            <a:r>
              <a:rPr lang="ja-JP" altLang="en-US" sz="2400" dirty="0"/>
              <a:t>・インドネシア近海の海上では対流活動が活発で</a:t>
            </a:r>
            <a:r>
              <a:rPr lang="ja-JP" altLang="en-US" sz="2400" b="1" dirty="0"/>
              <a:t>積乱雲</a:t>
            </a:r>
            <a:r>
              <a:rPr lang="ja-JP" altLang="en-US" sz="2400" dirty="0"/>
              <a:t>が盛んに発生</a:t>
            </a:r>
          </a:p>
        </p:txBody>
      </p:sp>
    </p:spTree>
    <p:extLst>
      <p:ext uri="{BB962C8B-B14F-4D97-AF65-F5344CB8AC3E}">
        <p14:creationId xmlns:p14="http://schemas.microsoft.com/office/powerpoint/2010/main" val="1103683622"/>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6198483" y="1042478"/>
            <a:ext cx="5818909" cy="5509200"/>
          </a:xfrm>
          <a:prstGeom prst="rect">
            <a:avLst/>
          </a:prstGeom>
        </p:spPr>
        <p:txBody>
          <a:bodyPr wrap="square">
            <a:spAutoFit/>
          </a:bodyPr>
          <a:lstStyle/>
          <a:p>
            <a:r>
              <a:rPr lang="ja-JP" altLang="en-US" sz="3200" b="1" dirty="0" smtClean="0"/>
              <a:t>エルニーニョ・南方振動（</a:t>
            </a:r>
            <a:r>
              <a:rPr lang="en-US" altLang="ja-JP" sz="3200" b="1" dirty="0" smtClean="0"/>
              <a:t>ENSO</a:t>
            </a:r>
            <a:r>
              <a:rPr lang="ja-JP" altLang="en-US" sz="3200" b="1" dirty="0" smtClean="0"/>
              <a:t>）</a:t>
            </a:r>
          </a:p>
          <a:p>
            <a:r>
              <a:rPr lang="ja-JP" altLang="en-US" sz="3200" b="1" dirty="0" smtClean="0"/>
              <a:t>　南太平洋東部で海面気圧が平年より高い時は、</a:t>
            </a:r>
            <a:r>
              <a:rPr lang="ja-JP" altLang="en-US" sz="3200" b="1" dirty="0" smtClean="0">
                <a:solidFill>
                  <a:srgbClr val="FF0000"/>
                </a:solidFill>
              </a:rPr>
              <a:t>インドネシア</a:t>
            </a:r>
            <a:r>
              <a:rPr lang="ja-JP" altLang="en-US" sz="3200" b="1" dirty="0" smtClean="0"/>
              <a:t>付近で平年より低く、南太平洋東部で平年より低い時は、インドネシア付近で平年より高くなるというシ−ソ−のような変動をしており、</a:t>
            </a:r>
            <a:r>
              <a:rPr lang="ja-JP" altLang="en-US" sz="3200" b="1" dirty="0" smtClean="0">
                <a:solidFill>
                  <a:srgbClr val="FF0000"/>
                </a:solidFill>
              </a:rPr>
              <a:t>南方振動</a:t>
            </a:r>
            <a:r>
              <a:rPr lang="ja-JP" altLang="en-US" sz="3200" b="1" dirty="0" smtClean="0"/>
              <a:t>と呼ばれています。南方振動は、貿易風の強弱に関わることから、エルニ−ニョ</a:t>
            </a:r>
            <a:r>
              <a:rPr lang="en-US" altLang="ja-JP" sz="3200" b="1" dirty="0" smtClean="0"/>
              <a:t>/</a:t>
            </a:r>
            <a:r>
              <a:rPr lang="ja-JP" altLang="en-US" sz="3200" b="1" dirty="0" smtClean="0"/>
              <a:t>ラニーニャ現象と連動して変動します。</a:t>
            </a:r>
          </a:p>
        </p:txBody>
      </p:sp>
      <p:pic>
        <p:nvPicPr>
          <p:cNvPr id="7" name="図 6"/>
          <p:cNvPicPr>
            <a:picLocks noChangeAspect="1"/>
          </p:cNvPicPr>
          <p:nvPr/>
        </p:nvPicPr>
        <p:blipFill>
          <a:blip r:embed="rId2"/>
          <a:stretch>
            <a:fillRect/>
          </a:stretch>
        </p:blipFill>
        <p:spPr>
          <a:xfrm>
            <a:off x="166254" y="1023515"/>
            <a:ext cx="5929746" cy="4682836"/>
          </a:xfrm>
          <a:prstGeom prst="rect">
            <a:avLst/>
          </a:prstGeom>
        </p:spPr>
      </p:pic>
    </p:spTree>
    <p:extLst>
      <p:ext uri="{BB962C8B-B14F-4D97-AF65-F5344CB8AC3E}">
        <p14:creationId xmlns:p14="http://schemas.microsoft.com/office/powerpoint/2010/main" val="2482876859"/>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479378" y="1352283"/>
            <a:ext cx="2954655" cy="1200329"/>
          </a:xfrm>
          <a:prstGeom prst="rect">
            <a:avLst/>
          </a:prstGeom>
          <a:noFill/>
        </p:spPr>
        <p:txBody>
          <a:bodyPr wrap="none" rtlCol="0">
            <a:spAutoFit/>
          </a:bodyPr>
          <a:lstStyle/>
          <a:p>
            <a:r>
              <a:rPr kumimoji="1" lang="ja-JP" altLang="en-US" sz="7200" dirty="0" smtClean="0"/>
              <a:t>第二章</a:t>
            </a:r>
            <a:endParaRPr kumimoji="1" lang="ja-JP" altLang="en-US" sz="7200" dirty="0"/>
          </a:p>
        </p:txBody>
      </p:sp>
      <p:sp>
        <p:nvSpPr>
          <p:cNvPr id="6" name="テキスト ボックス 5"/>
          <p:cNvSpPr txBox="1"/>
          <p:nvPr/>
        </p:nvSpPr>
        <p:spPr>
          <a:xfrm>
            <a:off x="1573133" y="3309871"/>
            <a:ext cx="8475397" cy="923330"/>
          </a:xfrm>
          <a:prstGeom prst="rect">
            <a:avLst/>
          </a:prstGeom>
          <a:noFill/>
        </p:spPr>
        <p:txBody>
          <a:bodyPr wrap="none" rtlCol="0">
            <a:spAutoFit/>
          </a:bodyPr>
          <a:lstStyle/>
          <a:p>
            <a:r>
              <a:rPr kumimoji="1" lang="ja-JP" altLang="en-US" sz="5400" dirty="0" smtClean="0"/>
              <a:t>エルニーニョ現象による影響</a:t>
            </a:r>
            <a:endParaRPr kumimoji="1" lang="ja-JP" altLang="en-US" sz="5400" dirty="0"/>
          </a:p>
        </p:txBody>
      </p:sp>
    </p:spTree>
    <p:extLst>
      <p:ext uri="{BB962C8B-B14F-4D97-AF65-F5344CB8AC3E}">
        <p14:creationId xmlns:p14="http://schemas.microsoft.com/office/powerpoint/2010/main" val="1563056310"/>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728</TotalTime>
  <Words>764</Words>
  <Application>Microsoft Office PowerPoint</Application>
  <PresentationFormat>ワイド画面</PresentationFormat>
  <Paragraphs>87</Paragraphs>
  <Slides>25</Slides>
  <Notes>9</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25</vt:i4>
      </vt:variant>
    </vt:vector>
  </HeadingPairs>
  <TitlesOfParts>
    <vt:vector size="30" baseType="lpstr">
      <vt:lpstr>ＭＳ Ｐゴシック</vt:lpstr>
      <vt:lpstr>Arial</vt:lpstr>
      <vt:lpstr>Calibri</vt:lpstr>
      <vt:lpstr>Calibri Light</vt:lpstr>
      <vt:lpstr>Office テーマ</vt:lpstr>
      <vt:lpstr>エルニーニョ現象と ラニーニャ現象：類似点と相違点</vt:lpstr>
      <vt:lpstr>PowerPoint プレゼンテーション</vt:lpstr>
      <vt:lpstr>PowerPoint プレゼンテーション</vt:lpstr>
      <vt:lpstr>第一章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アンケート内容</vt:lpstr>
      <vt:lpstr>エルニーニョ・ラニーニャ現象について知っていますか？</vt:lpstr>
      <vt:lpstr>エルニーニョ・ラニーニャ現象はどのような印象か？</vt:lpstr>
      <vt:lpstr>今一番あなたが注目している環境問題は何ですか？</vt:lpstr>
      <vt:lpstr>まとめ</vt:lpstr>
      <vt:lpstr>PowerPoint プレゼンテーション</vt:lpstr>
    </vt:vector>
  </TitlesOfParts>
  <Company>名城大学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エルニーニョ現象 ラニーニャ現象</dc:title>
  <dc:creator>160321054</dc:creator>
  <cp:lastModifiedBy>李すぅちょる</cp:lastModifiedBy>
  <cp:revision>61</cp:revision>
  <dcterms:created xsi:type="dcterms:W3CDTF">2017-05-23T05:19:56Z</dcterms:created>
  <dcterms:modified xsi:type="dcterms:W3CDTF">2018-03-18T02:25:43Z</dcterms:modified>
</cp:coreProperties>
</file>