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264" r:id="rId2"/>
    <p:sldId id="278" r:id="rId3"/>
    <p:sldId id="257" r:id="rId4"/>
    <p:sldId id="260" r:id="rId5"/>
    <p:sldId id="261" r:id="rId6"/>
    <p:sldId id="262" r:id="rId7"/>
    <p:sldId id="258" r:id="rId8"/>
    <p:sldId id="267" r:id="rId9"/>
    <p:sldId id="314" r:id="rId10"/>
    <p:sldId id="313" r:id="rId11"/>
    <p:sldId id="270" r:id="rId12"/>
    <p:sldId id="318" r:id="rId13"/>
    <p:sldId id="299" r:id="rId14"/>
    <p:sldId id="304" r:id="rId15"/>
    <p:sldId id="305" r:id="rId16"/>
    <p:sldId id="306" r:id="rId17"/>
    <p:sldId id="307" r:id="rId18"/>
    <p:sldId id="308" r:id="rId19"/>
    <p:sldId id="309" r:id="rId20"/>
    <p:sldId id="310" r:id="rId21"/>
    <p:sldId id="311" r:id="rId22"/>
    <p:sldId id="279" r:id="rId23"/>
    <p:sldId id="319" r:id="rId24"/>
    <p:sldId id="300" r:id="rId25"/>
    <p:sldId id="301" r:id="rId26"/>
    <p:sldId id="286" r:id="rId27"/>
    <p:sldId id="282" r:id="rId28"/>
    <p:sldId id="283" r:id="rId29"/>
    <p:sldId id="295" r:id="rId30"/>
    <p:sldId id="297" r:id="rId31"/>
    <p:sldId id="287" r:id="rId32"/>
    <p:sldId id="320" r:id="rId33"/>
    <p:sldId id="321" r:id="rId34"/>
    <p:sldId id="322" r:id="rId35"/>
    <p:sldId id="323" r:id="rId36"/>
    <p:sldId id="324" r:id="rId37"/>
    <p:sldId id="325" r:id="rId38"/>
    <p:sldId id="294" r:id="rId39"/>
  </p:sldIdLst>
  <p:sldSz cx="12192000" cy="6858000"/>
  <p:notesSz cx="9144000" cy="6858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33" autoAdjust="0"/>
    <p:restoredTop sz="95349" autoAdjust="0"/>
  </p:normalViewPr>
  <p:slideViewPr>
    <p:cSldViewPr snapToGrid="0">
      <p:cViewPr varScale="1">
        <p:scale>
          <a:sx n="85" d="100"/>
          <a:sy n="85" d="100"/>
        </p:scale>
        <p:origin x="595" y="5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2400" dirty="0"/>
              <a:t>炭素税　認識度調査</a:t>
            </a:r>
            <a:endParaRPr lang="ja-JP" sz="2400" dirty="0"/>
          </a:p>
        </c:rich>
      </c:tx>
      <c:layout>
        <c:manualLayout>
          <c:xMode val="edge"/>
          <c:yMode val="edge"/>
          <c:x val="4.9029984269861389E-2"/>
          <c:y val="4.086099493994720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9.3772068944746295E-2"/>
          <c:y val="0.36656931729964437"/>
          <c:w val="0.39979133858267718"/>
          <c:h val="0.66631889763779528"/>
        </c:manualLayout>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dLbl>
              <c:idx val="0"/>
              <c:layout>
                <c:manualLayout>
                  <c:x val="-3.6320199017531508E-2"/>
                  <c:y val="-2.9186424957105148E-2"/>
                </c:manualLayout>
              </c:layout>
              <c:tx>
                <c:rich>
                  <a:bodyPr/>
                  <a:lstStyle/>
                  <a:p>
                    <a:r>
                      <a:rPr lang="en-US" altLang="ja-JP" dirty="0" smtClean="0"/>
                      <a:t>2</a:t>
                    </a:r>
                    <a:r>
                      <a:rPr lang="ja-JP" altLang="en-US" dirty="0" smtClean="0"/>
                      <a:t>％</a:t>
                    </a:r>
                  </a:p>
                </c:rich>
              </c:tx>
              <c:dLblPos val="bestFit"/>
              <c:showLegendKey val="0"/>
              <c:showVal val="1"/>
              <c:showCatName val="0"/>
              <c:showSerName val="0"/>
              <c:showPercent val="0"/>
              <c:showBubbleSize val="0"/>
              <c:extLst>
                <c:ext xmlns:c15="http://schemas.microsoft.com/office/drawing/2012/chart" uri="{CE6537A1-D6FC-4f65-9D91-7224C49458BB}"/>
              </c:extLst>
            </c:dLbl>
            <c:dLbl>
              <c:idx val="1"/>
              <c:layout>
                <c:manualLayout>
                  <c:x val="2.4970136824552926E-2"/>
                  <c:y val="-2.6753913813851007E-17"/>
                </c:manualLayout>
              </c:layout>
              <c:tx>
                <c:rich>
                  <a:bodyPr/>
                  <a:lstStyle/>
                  <a:p>
                    <a:r>
                      <a:rPr lang="en-US" altLang="ja-JP" dirty="0" smtClean="0"/>
                      <a:t>3</a:t>
                    </a:r>
                    <a:r>
                      <a:rPr lang="ja-JP" altLang="en-US" dirty="0" smtClean="0"/>
                      <a:t>％</a:t>
                    </a:r>
                  </a:p>
                </c:rich>
              </c:tx>
              <c:dLblPos val="bestFit"/>
              <c:showLegendKey val="0"/>
              <c:showVal val="1"/>
              <c:showCatName val="0"/>
              <c:showSerName val="0"/>
              <c:showPercent val="0"/>
              <c:showBubbleSize val="0"/>
              <c:extLst>
                <c:ext xmlns:c15="http://schemas.microsoft.com/office/drawing/2012/chart" uri="{CE6537A1-D6FC-4f65-9D91-7224C49458BB}"/>
              </c:extLst>
            </c:dLbl>
            <c:dLbl>
              <c:idx val="2"/>
              <c:layout>
                <c:manualLayout>
                  <c:x val="4.5400248771914333E-3"/>
                  <c:y val="-4.9616922427078748E-2"/>
                </c:manualLayout>
              </c:layout>
              <c:tx>
                <c:rich>
                  <a:bodyPr/>
                  <a:lstStyle/>
                  <a:p>
                    <a:r>
                      <a:rPr lang="en-US" altLang="ja-JP" dirty="0" smtClean="0"/>
                      <a:t>32</a:t>
                    </a:r>
                    <a:r>
                      <a:rPr lang="ja-JP" altLang="en-US" dirty="0" smtClean="0"/>
                      <a:t>％</a:t>
                    </a:r>
                  </a:p>
                </c:rich>
              </c:tx>
              <c:dLblPos val="bestFit"/>
              <c:showLegendKey val="0"/>
              <c:showVal val="1"/>
              <c:showCatName val="0"/>
              <c:showSerName val="0"/>
              <c:showPercent val="0"/>
              <c:showBubbleSize val="0"/>
              <c:extLst>
                <c:ext xmlns:c15="http://schemas.microsoft.com/office/drawing/2012/chart" uri="{CE6537A1-D6FC-4f65-9D91-7224C49458BB}"/>
              </c:extLst>
            </c:dLbl>
            <c:dLbl>
              <c:idx val="3"/>
              <c:layout>
                <c:manualLayout>
                  <c:x val="2.2700124385957115E-3"/>
                  <c:y val="4.9616922427078748E-2"/>
                </c:manualLayout>
              </c:layout>
              <c:tx>
                <c:rich>
                  <a:bodyPr/>
                  <a:lstStyle/>
                  <a:p>
                    <a:r>
                      <a:rPr lang="en-US" altLang="ja-JP" dirty="0" smtClean="0"/>
                      <a:t>63</a:t>
                    </a:r>
                    <a:r>
                      <a:rPr lang="ja-JP" altLang="en-US" dirty="0" smtClean="0"/>
                      <a:t>％</a:t>
                    </a:r>
                  </a:p>
                </c:rich>
              </c:tx>
              <c:dLblPos val="bestFi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よく知っている</c:v>
                </c:pt>
                <c:pt idx="1">
                  <c:v>ある程度知っている</c:v>
                </c:pt>
                <c:pt idx="2">
                  <c:v>あまり知らない</c:v>
                </c:pt>
                <c:pt idx="3">
                  <c:v>全くしらない</c:v>
                </c:pt>
              </c:strCache>
            </c:strRef>
          </c:cat>
          <c:val>
            <c:numRef>
              <c:f>Sheet1!$C$2:$C$5</c:f>
              <c:numCache>
                <c:formatCode>General</c:formatCode>
                <c:ptCount val="4"/>
                <c:pt idx="0">
                  <c:v>2</c:v>
                </c:pt>
                <c:pt idx="1">
                  <c:v>3</c:v>
                </c:pt>
                <c:pt idx="2">
                  <c:v>32</c:v>
                </c:pt>
                <c:pt idx="3">
                  <c:v>63</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62993381394441827"/>
          <c:y val="0.21131592167742427"/>
          <c:w val="0.25026694581416015"/>
          <c:h val="0.68302301498987206"/>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ja-JP" altLang="en-US" sz="2400"/>
              <a:t>炭素税　意識調査</a:t>
            </a:r>
          </a:p>
        </c:rich>
      </c:tx>
      <c:layout>
        <c:manualLayout>
          <c:xMode val="edge"/>
          <c:yMode val="edge"/>
          <c:x val="9.7115095783537886E-2"/>
          <c:y val="3.2105067452815661E-2"/>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5.2298739382627531E-2"/>
          <c:y val="0.32426554774646327"/>
          <c:w val="0.47658116899128883"/>
          <c:h val="0.63516095509013548"/>
        </c:manualLayout>
      </c:layout>
      <c:pieChart>
        <c:varyColors val="1"/>
        <c:ser>
          <c:idx val="0"/>
          <c:order val="0"/>
          <c:explosion val="2"/>
          <c:dPt>
            <c:idx val="0"/>
            <c:bubble3D val="0"/>
            <c:explosion val="0"/>
            <c:spPr>
              <a:solidFill>
                <a:schemeClr val="accent1"/>
              </a:solidFill>
              <a:ln w="19050">
                <a:solidFill>
                  <a:schemeClr val="lt1"/>
                </a:solidFill>
              </a:ln>
              <a:effectLst/>
            </c:spPr>
          </c:dPt>
          <c:dPt>
            <c:idx val="1"/>
            <c:bubble3D val="0"/>
            <c:explosion val="0"/>
            <c:spPr>
              <a:solidFill>
                <a:schemeClr val="accent2"/>
              </a:solidFill>
              <a:ln w="19050">
                <a:solidFill>
                  <a:schemeClr val="lt1"/>
                </a:solidFill>
              </a:ln>
              <a:effectLst/>
            </c:spPr>
          </c:dPt>
          <c:dPt>
            <c:idx val="2"/>
            <c:bubble3D val="0"/>
            <c:explosion val="0"/>
            <c:spPr>
              <a:solidFill>
                <a:schemeClr val="accent3"/>
              </a:solidFill>
              <a:ln w="19050">
                <a:solidFill>
                  <a:schemeClr val="lt1"/>
                </a:solidFill>
              </a:ln>
              <a:effectLst/>
            </c:spPr>
          </c:dPt>
          <c:dPt>
            <c:idx val="3"/>
            <c:bubble3D val="0"/>
            <c:explosion val="0"/>
            <c:spPr>
              <a:solidFill>
                <a:schemeClr val="accent4"/>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５００円未満</c:v>
                </c:pt>
                <c:pt idx="1">
                  <c:v>５００円以上１０００円未満</c:v>
                </c:pt>
                <c:pt idx="2">
                  <c:v>１０００円以上１５００円未満</c:v>
                </c:pt>
                <c:pt idx="3">
                  <c:v>１５００円以上</c:v>
                </c:pt>
              </c:strCache>
            </c:strRef>
          </c:cat>
          <c:val>
            <c:numRef>
              <c:f>Sheet1!$C$2:$C$5</c:f>
              <c:numCache>
                <c:formatCode>0%</c:formatCode>
                <c:ptCount val="4"/>
                <c:pt idx="0">
                  <c:v>0.1</c:v>
                </c:pt>
                <c:pt idx="1">
                  <c:v>0.69</c:v>
                </c:pt>
                <c:pt idx="2">
                  <c:v>0.18</c:v>
                </c:pt>
                <c:pt idx="3">
                  <c:v>0.03</c:v>
                </c:pt>
              </c:numCache>
            </c:numRef>
          </c:val>
        </c:ser>
        <c:dLbls>
          <c:dLblPos val="outEnd"/>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66717311391079692"/>
          <c:y val="0.2611913094196559"/>
          <c:w val="0.30890953993483955"/>
          <c:h val="0.65899753133404027"/>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59CA8BF9-5706-4809-9808-2C683A7A39B0}" type="datetimeFigureOut">
              <a:rPr kumimoji="1" lang="ja-JP" altLang="en-US" smtClean="0"/>
              <a:t>2017/12/2</a:t>
            </a:fld>
            <a:endParaRPr kumimoji="1" lang="ja-JP" altLang="en-US"/>
          </a:p>
        </p:txBody>
      </p:sp>
      <p:sp>
        <p:nvSpPr>
          <p:cNvPr id="4" name="フッター プレースホルダー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979CD3BE-FFE3-4886-B194-2431D805BC00}" type="slidenum">
              <a:rPr kumimoji="1" lang="ja-JP" altLang="en-US" smtClean="0"/>
              <a:t>‹#›</a:t>
            </a:fld>
            <a:endParaRPr kumimoji="1" lang="ja-JP" altLang="en-US"/>
          </a:p>
        </p:txBody>
      </p:sp>
    </p:spTree>
    <p:extLst>
      <p:ext uri="{BB962C8B-B14F-4D97-AF65-F5344CB8AC3E}">
        <p14:creationId xmlns:p14="http://schemas.microsoft.com/office/powerpoint/2010/main" val="3370443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179484" y="1"/>
            <a:ext cx="3962400" cy="344091"/>
          </a:xfrm>
          <a:prstGeom prst="rect">
            <a:avLst/>
          </a:prstGeom>
        </p:spPr>
        <p:txBody>
          <a:bodyPr vert="horz" lIns="91440" tIns="45720" rIns="91440" bIns="45720" rtlCol="0"/>
          <a:lstStyle>
            <a:lvl1pPr algn="r">
              <a:defRPr sz="1200"/>
            </a:lvl1pPr>
          </a:lstStyle>
          <a:p>
            <a:fld id="{16883AE7-8B32-4AE9-816D-19414E5C8A7F}" type="datetimeFigureOut">
              <a:rPr kumimoji="1" lang="ja-JP" altLang="en-US" smtClean="0"/>
              <a:t>2017/12/2</a:t>
            </a:fld>
            <a:endParaRPr kumimoji="1" lang="ja-JP" altLang="en-US"/>
          </a:p>
        </p:txBody>
      </p:sp>
      <p:sp>
        <p:nvSpPr>
          <p:cNvPr id="4" name="スライド イメージ プレースホルダー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3174BE62-9C9A-4F91-A4B4-55BC1A8B5518}" type="slidenum">
              <a:rPr kumimoji="1" lang="ja-JP" altLang="en-US" smtClean="0"/>
              <a:t>‹#›</a:t>
            </a:fld>
            <a:endParaRPr kumimoji="1" lang="ja-JP" altLang="en-US"/>
          </a:p>
        </p:txBody>
      </p:sp>
    </p:spTree>
    <p:extLst>
      <p:ext uri="{BB962C8B-B14F-4D97-AF65-F5344CB8AC3E}">
        <p14:creationId xmlns:p14="http://schemas.microsoft.com/office/powerpoint/2010/main" val="420516982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174BE62-9C9A-4F91-A4B4-55BC1A8B5518}" type="slidenum">
              <a:rPr kumimoji="1" lang="ja-JP" altLang="en-US" smtClean="0"/>
              <a:t>1</a:t>
            </a:fld>
            <a:endParaRPr kumimoji="1" lang="ja-JP" altLang="en-US"/>
          </a:p>
        </p:txBody>
      </p:sp>
    </p:spTree>
    <p:extLst>
      <p:ext uri="{BB962C8B-B14F-4D97-AF65-F5344CB8AC3E}">
        <p14:creationId xmlns:p14="http://schemas.microsoft.com/office/powerpoint/2010/main" val="29712310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174BE62-9C9A-4F91-A4B4-55BC1A8B5518}" type="slidenum">
              <a:rPr kumimoji="1" lang="ja-JP" altLang="en-US" smtClean="0"/>
              <a:t>10</a:t>
            </a:fld>
            <a:endParaRPr kumimoji="1" lang="ja-JP" altLang="en-US"/>
          </a:p>
        </p:txBody>
      </p:sp>
    </p:spTree>
    <p:extLst>
      <p:ext uri="{BB962C8B-B14F-4D97-AF65-F5344CB8AC3E}">
        <p14:creationId xmlns:p14="http://schemas.microsoft.com/office/powerpoint/2010/main" val="38425921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社会的共通資本の維持管理手段としての環境税</a:t>
            </a:r>
            <a:endParaRPr kumimoji="1" lang="en-US" altLang="ja-JP" dirty="0" smtClean="0"/>
          </a:p>
          <a:p>
            <a:pPr marL="0" indent="0">
              <a:buNone/>
            </a:pPr>
            <a:r>
              <a:rPr kumimoji="1" lang="ja-JP" altLang="en-US" dirty="0" smtClean="0"/>
              <a:t>環境税は政策手段としてのみ存在しているのではない</a:t>
            </a:r>
            <a:endParaRPr kumimoji="1" lang="en-US" altLang="ja-JP" dirty="0" smtClean="0"/>
          </a:p>
          <a:p>
            <a:pPr marL="0" indent="0">
              <a:buNone/>
            </a:pPr>
            <a:endParaRPr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3174BE62-9C9A-4F91-A4B4-55BC1A8B5518}" type="slidenum">
              <a:rPr kumimoji="1" lang="ja-JP" altLang="en-US" smtClean="0"/>
              <a:t>11</a:t>
            </a:fld>
            <a:endParaRPr kumimoji="1" lang="ja-JP" altLang="en-US"/>
          </a:p>
        </p:txBody>
      </p:sp>
    </p:spTree>
    <p:extLst>
      <p:ext uri="{BB962C8B-B14F-4D97-AF65-F5344CB8AC3E}">
        <p14:creationId xmlns:p14="http://schemas.microsoft.com/office/powerpoint/2010/main" val="33534013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174BE62-9C9A-4F91-A4B4-55BC1A8B5518}" type="slidenum">
              <a:rPr kumimoji="1" lang="ja-JP" altLang="en-US" smtClean="0"/>
              <a:t>12</a:t>
            </a:fld>
            <a:endParaRPr kumimoji="1" lang="ja-JP" altLang="en-US"/>
          </a:p>
        </p:txBody>
      </p:sp>
    </p:spTree>
    <p:extLst>
      <p:ext uri="{BB962C8B-B14F-4D97-AF65-F5344CB8AC3E}">
        <p14:creationId xmlns:p14="http://schemas.microsoft.com/office/powerpoint/2010/main" val="31160972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174BE62-9C9A-4F91-A4B4-55BC1A8B5518}" type="slidenum">
              <a:rPr kumimoji="1" lang="ja-JP" altLang="en-US" smtClean="0"/>
              <a:t>13</a:t>
            </a:fld>
            <a:endParaRPr kumimoji="1" lang="ja-JP" altLang="en-US"/>
          </a:p>
        </p:txBody>
      </p:sp>
    </p:spTree>
    <p:extLst>
      <p:ext uri="{BB962C8B-B14F-4D97-AF65-F5344CB8AC3E}">
        <p14:creationId xmlns:p14="http://schemas.microsoft.com/office/powerpoint/2010/main" val="8165431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lang="en-US" altLang="ja-JP" sz="1200" dirty="0" smtClean="0"/>
              <a:t>CO</a:t>
            </a:r>
            <a:r>
              <a:rPr lang="en-US" altLang="ja-JP" sz="1200" baseline="-25000" dirty="0" smtClean="0"/>
              <a:t>2</a:t>
            </a:r>
            <a:r>
              <a:rPr lang="ja-JP" altLang="en-US" sz="1200" dirty="0" smtClean="0"/>
              <a:t>排出量の多いエネルギーの価格を上昇させることにより、その消費を抑制したり、より</a:t>
            </a:r>
            <a:r>
              <a:rPr lang="en-US" altLang="ja-JP" sz="1200" dirty="0" smtClean="0"/>
              <a:t>CO</a:t>
            </a:r>
            <a:r>
              <a:rPr lang="en-US" altLang="ja-JP" sz="1200" baseline="-25000" dirty="0" smtClean="0"/>
              <a:t>2</a:t>
            </a:r>
            <a:r>
              <a:rPr lang="ja-JP" altLang="en-US" sz="1200" dirty="0" smtClean="0"/>
              <a:t>排出量の少ないエネルギー</a:t>
            </a:r>
            <a:endParaRPr lang="en-US" altLang="ja-JP" sz="1200" dirty="0" smtClean="0"/>
          </a:p>
          <a:p>
            <a:pPr marL="0" indent="0">
              <a:buNone/>
            </a:pPr>
            <a:r>
              <a:rPr lang="ja-JP" altLang="en-US" sz="1200" dirty="0" smtClean="0"/>
              <a:t>の導入を促すことを目的とした対策</a:t>
            </a:r>
            <a:endParaRPr lang="en-US" altLang="ja-JP" sz="1200"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3174BE62-9C9A-4F91-A4B4-55BC1A8B5518}" type="slidenum">
              <a:rPr kumimoji="1" lang="ja-JP" altLang="en-US" smtClean="0"/>
              <a:t>14</a:t>
            </a:fld>
            <a:endParaRPr kumimoji="1" lang="ja-JP" altLang="en-US"/>
          </a:p>
        </p:txBody>
      </p:sp>
    </p:spTree>
    <p:extLst>
      <p:ext uri="{BB962C8B-B14F-4D97-AF65-F5344CB8AC3E}">
        <p14:creationId xmlns:p14="http://schemas.microsoft.com/office/powerpoint/2010/main" val="16864071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t>（たとえば、灯りをつけたり、パソコンを使用したり、ものをつくる機械を動かすために、エネルギーを使用している。）</a:t>
            </a:r>
            <a:endParaRPr lang="en-US" altLang="ja-JP" sz="1200"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3174BE62-9C9A-4F91-A4B4-55BC1A8B5518}" type="slidenum">
              <a:rPr kumimoji="1" lang="ja-JP" altLang="en-US" smtClean="0"/>
              <a:t>15</a:t>
            </a:fld>
            <a:endParaRPr kumimoji="1" lang="ja-JP" altLang="en-US"/>
          </a:p>
        </p:txBody>
      </p:sp>
    </p:spTree>
    <p:extLst>
      <p:ext uri="{BB962C8B-B14F-4D97-AF65-F5344CB8AC3E}">
        <p14:creationId xmlns:p14="http://schemas.microsoft.com/office/powerpoint/2010/main" val="18435898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t>たとえば、ガソリンの価格が上昇したからといってすぐにガソリンの消費量を抑えようと行動できる人は少ないかもしれません（実際には、エコドライブを心がけるなどしてガソリンの消費を節約することができ、そうした行動をとる人も増えている）。</a:t>
            </a:r>
            <a:endParaRPr lang="en-US" altLang="ja-JP" sz="1200"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3174BE62-9C9A-4F91-A4B4-55BC1A8B5518}" type="slidenum">
              <a:rPr kumimoji="1" lang="ja-JP" altLang="en-US" smtClean="0"/>
              <a:t>16</a:t>
            </a:fld>
            <a:endParaRPr kumimoji="1" lang="ja-JP" altLang="en-US"/>
          </a:p>
        </p:txBody>
      </p:sp>
    </p:spTree>
    <p:extLst>
      <p:ext uri="{BB962C8B-B14F-4D97-AF65-F5344CB8AC3E}">
        <p14:creationId xmlns:p14="http://schemas.microsoft.com/office/powerpoint/2010/main" val="30299709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smtClean="0"/>
              <a:t>機械には耐用年数があり、何年かおきに買い替える必要がある</a:t>
            </a:r>
            <a:endParaRPr lang="en-US" altLang="ja-JP"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t>一般に、エネルギー消費量の小さい省エネ型の機械は、通常の機械と比較して、「</a:t>
            </a:r>
            <a:r>
              <a:rPr lang="ja-JP" altLang="en-US" sz="1200" dirty="0" smtClean="0">
                <a:solidFill>
                  <a:schemeClr val="accent2"/>
                </a:solidFill>
              </a:rPr>
              <a:t>初期費用</a:t>
            </a:r>
            <a:r>
              <a:rPr lang="ja-JP" altLang="en-US" sz="1200" dirty="0" smtClean="0"/>
              <a:t>」が高いが、「</a:t>
            </a:r>
            <a:r>
              <a:rPr lang="ja-JP" altLang="en-US" sz="1200" dirty="0" smtClean="0">
                <a:solidFill>
                  <a:schemeClr val="accent6"/>
                </a:solidFill>
              </a:rPr>
              <a:t>運転費用</a:t>
            </a:r>
            <a:r>
              <a:rPr lang="ja-JP" altLang="en-US" sz="1200" dirty="0" smtClean="0"/>
              <a:t>」は安くなるものが多い。</a:t>
            </a:r>
            <a:endParaRPr lang="en-US" altLang="ja-JP"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t>省エネ型の機械が普及することで、エネルギー消費量は削減され、結果的に</a:t>
            </a:r>
            <a:r>
              <a:rPr lang="en-US" altLang="ja-JP" sz="1200" dirty="0" smtClean="0"/>
              <a:t>CO</a:t>
            </a:r>
            <a:r>
              <a:rPr lang="en-US" altLang="ja-JP" sz="1200" baseline="-25000" dirty="0" smtClean="0"/>
              <a:t>2</a:t>
            </a:r>
            <a:r>
              <a:rPr lang="ja-JP" altLang="en-US" sz="1200" dirty="0" smtClean="0"/>
              <a:t>排出量も削減されるようになると思われる</a:t>
            </a:r>
            <a:endParaRPr kumimoji="1" lang="ja-JP" alt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3174BE62-9C9A-4F91-A4B4-55BC1A8B5518}" type="slidenum">
              <a:rPr kumimoji="1" lang="ja-JP" altLang="en-US" smtClean="0"/>
              <a:t>17</a:t>
            </a:fld>
            <a:endParaRPr kumimoji="1" lang="ja-JP" altLang="en-US"/>
          </a:p>
        </p:txBody>
      </p:sp>
    </p:spTree>
    <p:extLst>
      <p:ext uri="{BB962C8B-B14F-4D97-AF65-F5344CB8AC3E}">
        <p14:creationId xmlns:p14="http://schemas.microsoft.com/office/powerpoint/2010/main" val="4833919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t>このように、炭素税の導入は、どのような製品を購入し、どのような行動をすれば、</a:t>
            </a:r>
            <a:r>
              <a:rPr lang="en-US" altLang="ja-JP" dirty="0" smtClean="0"/>
              <a:t>CO</a:t>
            </a:r>
            <a:r>
              <a:rPr lang="en-US" altLang="ja-JP" baseline="-25000" dirty="0" smtClean="0"/>
              <a:t>2</a:t>
            </a:r>
            <a:r>
              <a:rPr lang="ja-JP" altLang="en-US" dirty="0" smtClean="0"/>
              <a:t>排出量を抑えることができるのかを考えるきっかけを与えてくれる。</a:t>
            </a: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3174BE62-9C9A-4F91-A4B4-55BC1A8B5518}" type="slidenum">
              <a:rPr kumimoji="1" lang="ja-JP" altLang="en-US" smtClean="0"/>
              <a:t>18</a:t>
            </a:fld>
            <a:endParaRPr kumimoji="1" lang="ja-JP" altLang="en-US"/>
          </a:p>
        </p:txBody>
      </p:sp>
    </p:spTree>
    <p:extLst>
      <p:ext uri="{BB962C8B-B14F-4D97-AF65-F5344CB8AC3E}">
        <p14:creationId xmlns:p14="http://schemas.microsoft.com/office/powerpoint/2010/main" val="34777126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t>日本において炭素税を導入しても、国際競争力が弱くなる、炭素税の負担を避けるために生産拠点が海外に移転し、産業の空洞化が起こる、といった主張がある。</a:t>
            </a:r>
            <a:endParaRPr lang="en-US" altLang="ja-JP"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t>先ほどの競争力の問題に対しては、国際競争にさらされる一部の産業に対する免税措置や、省エネ努力をした事業者に対する軽減措置が提案されている。</a:t>
            </a:r>
            <a:endParaRPr kumimoji="1" lang="ja-JP" alt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3174BE62-9C9A-4F91-A4B4-55BC1A8B5518}" type="slidenum">
              <a:rPr kumimoji="1" lang="ja-JP" altLang="en-US" smtClean="0"/>
              <a:t>19</a:t>
            </a:fld>
            <a:endParaRPr kumimoji="1" lang="ja-JP" altLang="en-US"/>
          </a:p>
        </p:txBody>
      </p:sp>
    </p:spTree>
    <p:extLst>
      <p:ext uri="{BB962C8B-B14F-4D97-AF65-F5344CB8AC3E}">
        <p14:creationId xmlns:p14="http://schemas.microsoft.com/office/powerpoint/2010/main" val="1901920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174BE62-9C9A-4F91-A4B4-55BC1A8B5518}" type="slidenum">
              <a:rPr kumimoji="1" lang="ja-JP" altLang="en-US" smtClean="0"/>
              <a:t>2</a:t>
            </a:fld>
            <a:endParaRPr kumimoji="1" lang="ja-JP" altLang="en-US"/>
          </a:p>
        </p:txBody>
      </p:sp>
    </p:spTree>
    <p:extLst>
      <p:ext uri="{BB962C8B-B14F-4D97-AF65-F5344CB8AC3E}">
        <p14:creationId xmlns:p14="http://schemas.microsoft.com/office/powerpoint/2010/main" val="2756203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174BE62-9C9A-4F91-A4B4-55BC1A8B5518}" type="slidenum">
              <a:rPr kumimoji="1" lang="ja-JP" altLang="en-US" smtClean="0"/>
              <a:t>20</a:t>
            </a:fld>
            <a:endParaRPr kumimoji="1" lang="ja-JP" altLang="en-US"/>
          </a:p>
        </p:txBody>
      </p:sp>
    </p:spTree>
    <p:extLst>
      <p:ext uri="{BB962C8B-B14F-4D97-AF65-F5344CB8AC3E}">
        <p14:creationId xmlns:p14="http://schemas.microsoft.com/office/powerpoint/2010/main" val="30899179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smtClean="0"/>
              <a:t>環境問題はとかく「○○してはいけない」ととらえられがちな問題ではあるが、「○○してはいけない」ということだけでは対策は決して長続きしないと思われる。</a:t>
            </a:r>
            <a:endParaRPr lang="en-US" altLang="ja-JP" sz="1200"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3174BE62-9C9A-4F91-A4B4-55BC1A8B5518}" type="slidenum">
              <a:rPr kumimoji="1" lang="ja-JP" altLang="en-US" smtClean="0"/>
              <a:t>21</a:t>
            </a:fld>
            <a:endParaRPr kumimoji="1" lang="ja-JP" altLang="en-US"/>
          </a:p>
        </p:txBody>
      </p:sp>
    </p:spTree>
    <p:extLst>
      <p:ext uri="{BB962C8B-B14F-4D97-AF65-F5344CB8AC3E}">
        <p14:creationId xmlns:p14="http://schemas.microsoft.com/office/powerpoint/2010/main" val="28230279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174BE62-9C9A-4F91-A4B4-55BC1A8B5518}" type="slidenum">
              <a:rPr kumimoji="1" lang="ja-JP" altLang="en-US" smtClean="0"/>
              <a:t>22</a:t>
            </a:fld>
            <a:endParaRPr kumimoji="1" lang="ja-JP" altLang="en-US"/>
          </a:p>
        </p:txBody>
      </p:sp>
    </p:spTree>
    <p:extLst>
      <p:ext uri="{BB962C8B-B14F-4D97-AF65-F5344CB8AC3E}">
        <p14:creationId xmlns:p14="http://schemas.microsoft.com/office/powerpoint/2010/main" val="2563752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先のスライドにおいて、デンマークは経済成長と環境改善の両立を果たしている</a:t>
            </a:r>
            <a:endParaRPr kumimoji="1" lang="en-US" altLang="ja-JP" dirty="0" smtClean="0"/>
          </a:p>
          <a:p>
            <a:r>
              <a:rPr kumimoji="1" lang="ja-JP" altLang="en-US" dirty="0" smtClean="0"/>
              <a:t>一方で課題も　デンマークの所得税負担かなり高いため（本文）</a:t>
            </a:r>
            <a:endParaRPr kumimoji="1" lang="en-US" altLang="ja-JP" dirty="0" smtClean="0"/>
          </a:p>
          <a:p>
            <a:r>
              <a:rPr kumimoji="1" lang="ja-JP" altLang="en-US" dirty="0" smtClean="0"/>
              <a:t>国際競争力は維持できても低・中所得者に負担が集中</a:t>
            </a:r>
            <a:endParaRPr kumimoji="1" lang="ja-JP" altLang="en-US" dirty="0"/>
          </a:p>
        </p:txBody>
      </p:sp>
      <p:sp>
        <p:nvSpPr>
          <p:cNvPr id="4" name="スライド番号プレースホルダー 3"/>
          <p:cNvSpPr>
            <a:spLocks noGrp="1"/>
          </p:cNvSpPr>
          <p:nvPr>
            <p:ph type="sldNum" sz="quarter" idx="10"/>
          </p:nvPr>
        </p:nvSpPr>
        <p:spPr/>
        <p:txBody>
          <a:bodyPr/>
          <a:lstStyle/>
          <a:p>
            <a:fld id="{B705C9DB-A12C-429D-B478-802D68BF343F}" type="slidenum">
              <a:rPr kumimoji="1" lang="ja-JP" altLang="en-US" smtClean="0"/>
              <a:t>23</a:t>
            </a:fld>
            <a:endParaRPr kumimoji="1" lang="ja-JP" altLang="en-US"/>
          </a:p>
        </p:txBody>
      </p:sp>
    </p:spTree>
    <p:extLst>
      <p:ext uri="{BB962C8B-B14F-4D97-AF65-F5344CB8AC3E}">
        <p14:creationId xmlns:p14="http://schemas.microsoft.com/office/powerpoint/2010/main" val="9599250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このような背景を踏まえ、課税による経済的インセンティブを活用して化石燃料に由来するＣＯ</a:t>
            </a:r>
            <a:r>
              <a:rPr lang="ja-JP" altLang="en-US" baseline="-25000" dirty="0" smtClean="0"/>
              <a:t>２</a:t>
            </a:r>
            <a:r>
              <a:rPr lang="ja-JP" altLang="en-US" dirty="0" smtClean="0"/>
              <a:t>の排出抑制を進めるとともに、</a:t>
            </a:r>
            <a:endParaRPr lang="en-US" altLang="ja-JP" dirty="0" smtClean="0"/>
          </a:p>
          <a:p>
            <a:pPr marL="0" indent="0">
              <a:buNone/>
            </a:pPr>
            <a:r>
              <a:rPr lang="ja-JP" altLang="en-US" dirty="0" smtClean="0"/>
              <a:t>　その税収を活用して再生可能エネルギーや省エネ対策を始めとするＣＯ</a:t>
            </a:r>
            <a:r>
              <a:rPr lang="ja-JP" altLang="en-US" baseline="-25000" dirty="0" smtClean="0"/>
              <a:t>２</a:t>
            </a:r>
            <a:r>
              <a:rPr lang="ja-JP" altLang="en-US" dirty="0" smtClean="0"/>
              <a:t>排出抑制対策を強化するために、</a:t>
            </a:r>
            <a:endParaRPr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3174BE62-9C9A-4F91-A4B4-55BC1A8B5518}" type="slidenum">
              <a:rPr kumimoji="1" lang="ja-JP" altLang="en-US" smtClean="0"/>
              <a:t>24</a:t>
            </a:fld>
            <a:endParaRPr kumimoji="1" lang="ja-JP" altLang="en-US"/>
          </a:p>
        </p:txBody>
      </p:sp>
    </p:spTree>
    <p:extLst>
      <p:ext uri="{BB962C8B-B14F-4D97-AF65-F5344CB8AC3E}">
        <p14:creationId xmlns:p14="http://schemas.microsoft.com/office/powerpoint/2010/main" val="4302613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smtClean="0">
                <a:ln>
                  <a:noFill/>
                </a:ln>
                <a:solidFill>
                  <a:schemeClr val="tx1"/>
                </a:solidFill>
                <a:effectLst/>
                <a:latin typeface="Arial" panose="020B0604020202020204" pitchFamily="34" charset="0"/>
              </a:rPr>
              <a:t>従来の石油石炭税は、化石燃料の種類ごとに、単位使用量に応じた税率が定められており</a:t>
            </a:r>
            <a:endParaRPr kumimoji="0" lang="en-US" altLang="ja-JP" sz="1200" b="0" i="0" u="none" strike="noStrike" cap="none" normalizeH="0" baseline="0" dirty="0" smtClean="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smtClean="0">
                <a:ln>
                  <a:noFill/>
                </a:ln>
                <a:solidFill>
                  <a:schemeClr val="tx1"/>
                </a:solidFill>
                <a:effectLst/>
                <a:latin typeface="Arial" panose="020B0604020202020204" pitchFamily="34" charset="0"/>
              </a:rPr>
              <a:t>原油・石油製品は1キロリットル当たり2,040円、ガス状炭化水素は1トン当たり1,080円、石炭は1トン当たり700円となって</a:t>
            </a:r>
            <a:r>
              <a:rPr kumimoji="0" lang="ja-JP" altLang="en-US" sz="1200" dirty="0" smtClean="0">
                <a:latin typeface="Arial" panose="020B0604020202020204" pitchFamily="34" charset="0"/>
              </a:rPr>
              <a:t>いる。</a:t>
            </a:r>
            <a:endParaRPr kumimoji="0" lang="en-US" altLang="ja-JP" sz="1200" b="0" i="0" u="none" strike="noStrike" cap="none" normalizeH="0" baseline="0" dirty="0" smtClean="0">
              <a:ln>
                <a:noFill/>
              </a:ln>
              <a:solidFill>
                <a:schemeClr val="tx1"/>
              </a:solidFill>
              <a:effectLst/>
              <a:latin typeface="Arial" panose="020B0604020202020204" pitchFamily="34" charset="0"/>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3174BE62-9C9A-4F91-A4B4-55BC1A8B5518}" type="slidenum">
              <a:rPr kumimoji="1" lang="ja-JP" altLang="en-US" smtClean="0"/>
              <a:t>25</a:t>
            </a:fld>
            <a:endParaRPr kumimoji="1" lang="ja-JP" altLang="en-US"/>
          </a:p>
        </p:txBody>
      </p:sp>
    </p:spTree>
    <p:extLst>
      <p:ext uri="{BB962C8B-B14F-4D97-AF65-F5344CB8AC3E}">
        <p14:creationId xmlns:p14="http://schemas.microsoft.com/office/powerpoint/2010/main" val="22557751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t>（これは、３段階の税率がすべて上がった後を想定したものとなるので、例えば平成</a:t>
            </a:r>
            <a:r>
              <a:rPr lang="en-US" altLang="ja-JP" dirty="0" smtClean="0"/>
              <a:t>26</a:t>
            </a:r>
            <a:r>
              <a:rPr lang="ja-JP" altLang="en-US" dirty="0" smtClean="0"/>
              <a:t>・</a:t>
            </a:r>
            <a:r>
              <a:rPr lang="en-US" altLang="ja-JP" dirty="0" smtClean="0"/>
              <a:t>27</a:t>
            </a:r>
            <a:r>
              <a:rPr lang="ja-JP" altLang="en-US" dirty="0" smtClean="0"/>
              <a:t>年度については３分の２（月約</a:t>
            </a:r>
            <a:r>
              <a:rPr lang="en-US" altLang="ja-JP" dirty="0" smtClean="0"/>
              <a:t>70</a:t>
            </a:r>
            <a:r>
              <a:rPr lang="ja-JP" altLang="en-US" dirty="0" smtClean="0"/>
              <a:t>円）程度と考えられる。）</a:t>
            </a: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3174BE62-9C9A-4F91-A4B4-55BC1A8B5518}" type="slidenum">
              <a:rPr kumimoji="1" lang="ja-JP" altLang="en-US" smtClean="0"/>
              <a:t>26</a:t>
            </a:fld>
            <a:endParaRPr kumimoji="1" lang="ja-JP" altLang="en-US"/>
          </a:p>
        </p:txBody>
      </p:sp>
    </p:spTree>
    <p:extLst>
      <p:ext uri="{BB962C8B-B14F-4D97-AF65-F5344CB8AC3E}">
        <p14:creationId xmlns:p14="http://schemas.microsoft.com/office/powerpoint/2010/main" val="10178707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右のグラフでは、</a:t>
            </a:r>
            <a:r>
              <a:rPr kumimoji="1" lang="en-US" altLang="ja-JP" dirty="0" smtClean="0"/>
              <a:t>2009</a:t>
            </a:r>
            <a:r>
              <a:rPr kumimoji="1" lang="ja-JP" altLang="en-US" dirty="0" smtClean="0"/>
              <a:t>年までに減少していたが、</a:t>
            </a:r>
            <a:r>
              <a:rPr kumimoji="1" lang="en-US" altLang="ja-JP" dirty="0" smtClean="0"/>
              <a:t>2011</a:t>
            </a:r>
            <a:r>
              <a:rPr kumimoji="1" lang="ja-JP" altLang="en-US" dirty="0" smtClean="0"/>
              <a:t>年の東日本大震災によって、原発の使用が控えられたため、代わりに火力などによる発電が主な電力源になったことで増加。</a:t>
            </a:r>
            <a:endParaRPr kumimoji="1" lang="en-US" altLang="ja-JP" dirty="0" smtClean="0"/>
          </a:p>
          <a:p>
            <a:r>
              <a:rPr kumimoji="1" lang="ja-JP" altLang="en-US" dirty="0" smtClean="0"/>
              <a:t>しかし、</a:t>
            </a:r>
            <a:r>
              <a:rPr kumimoji="1" lang="en-US" altLang="ja-JP" dirty="0" smtClean="0"/>
              <a:t>2013</a:t>
            </a:r>
            <a:r>
              <a:rPr kumimoji="1" lang="ja-JP" altLang="en-US" dirty="0" smtClean="0"/>
              <a:t>年から再び減少傾向にある</a:t>
            </a:r>
            <a:endParaRPr kumimoji="1" lang="ja-JP" altLang="en-US" dirty="0"/>
          </a:p>
        </p:txBody>
      </p:sp>
      <p:sp>
        <p:nvSpPr>
          <p:cNvPr id="4" name="スライド番号プレースホルダー 3"/>
          <p:cNvSpPr>
            <a:spLocks noGrp="1"/>
          </p:cNvSpPr>
          <p:nvPr>
            <p:ph type="sldNum" sz="quarter" idx="10"/>
          </p:nvPr>
        </p:nvSpPr>
        <p:spPr/>
        <p:txBody>
          <a:bodyPr/>
          <a:lstStyle/>
          <a:p>
            <a:fld id="{3174BE62-9C9A-4F91-A4B4-55BC1A8B5518}" type="slidenum">
              <a:rPr kumimoji="1" lang="ja-JP" altLang="en-US" smtClean="0"/>
              <a:t>27</a:t>
            </a:fld>
            <a:endParaRPr kumimoji="1" lang="ja-JP" altLang="en-US"/>
          </a:p>
        </p:txBody>
      </p:sp>
    </p:spTree>
    <p:extLst>
      <p:ext uri="{BB962C8B-B14F-4D97-AF65-F5344CB8AC3E}">
        <p14:creationId xmlns:p14="http://schemas.microsoft.com/office/powerpoint/2010/main" val="30254028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最も多く排出しているのは産業部門ですが、</a:t>
            </a:r>
            <a:r>
              <a:rPr lang="en-US" altLang="ja-JP" dirty="0" smtClean="0"/>
              <a:t>1990</a:t>
            </a:r>
            <a:r>
              <a:rPr lang="ja-JP" altLang="en-US" dirty="0" smtClean="0"/>
              <a:t>年度からの推移を見ると</a:t>
            </a:r>
            <a:r>
              <a:rPr lang="en-US" altLang="ja-JP" dirty="0" smtClean="0"/>
              <a:t>13.1</a:t>
            </a:r>
            <a:r>
              <a:rPr lang="ja-JP" altLang="en-US" dirty="0" smtClean="0"/>
              <a:t>％減少しています。また、運輸部門は</a:t>
            </a:r>
            <a:r>
              <a:rPr lang="en-US" altLang="ja-JP" dirty="0" smtClean="0"/>
              <a:t>1990</a:t>
            </a:r>
            <a:r>
              <a:rPr lang="ja-JP" altLang="en-US" dirty="0" smtClean="0"/>
              <a:t>年度比では</a:t>
            </a:r>
            <a:r>
              <a:rPr lang="en-US" altLang="ja-JP" dirty="0" smtClean="0"/>
              <a:t>5.9</a:t>
            </a:r>
            <a:r>
              <a:rPr lang="ja-JP" altLang="en-US" dirty="0" smtClean="0"/>
              <a:t>％増加していますが、最近は減少傾向にあります。一方、業務部門では</a:t>
            </a:r>
            <a:r>
              <a:rPr lang="en-US" altLang="ja-JP" dirty="0" smtClean="0"/>
              <a:t>50.9</a:t>
            </a:r>
            <a:r>
              <a:rPr lang="ja-JP" altLang="en-US" dirty="0" smtClean="0"/>
              <a:t>％、家庭部門では</a:t>
            </a:r>
            <a:r>
              <a:rPr lang="en-US" altLang="ja-JP" dirty="0" smtClean="0"/>
              <a:t>48.1</a:t>
            </a:r>
            <a:r>
              <a:rPr lang="ja-JP" altLang="en-US" dirty="0" smtClean="0"/>
              <a:t>％、増加しています。</a:t>
            </a:r>
            <a:endParaRPr lang="en-US" altLang="ja-JP" dirty="0" smtClean="0"/>
          </a:p>
          <a:p>
            <a:r>
              <a:rPr lang="ja-JP" altLang="en-US" dirty="0" smtClean="0"/>
              <a:t>家庭からの温室効果ガス排出量とは、インベントリの家庭部門、運輸（旅客）部門の自家用乗用車</a:t>
            </a:r>
            <a:r>
              <a:rPr lang="en-US" altLang="ja-JP" dirty="0" smtClean="0"/>
              <a:t>(</a:t>
            </a:r>
            <a:r>
              <a:rPr lang="ja-JP" altLang="en-US" dirty="0" smtClean="0"/>
              <a:t>家計寄与分</a:t>
            </a:r>
            <a:r>
              <a:rPr lang="en-US" altLang="ja-JP" dirty="0" smtClean="0"/>
              <a:t>)</a:t>
            </a:r>
            <a:r>
              <a:rPr lang="ja-JP" altLang="en-US" dirty="0" err="1" smtClean="0"/>
              <a:t>、</a:t>
            </a:r>
            <a:r>
              <a:rPr lang="ja-JP" altLang="en-US" dirty="0" smtClean="0"/>
              <a:t>廃棄物（一般廃棄物）部門で計上された排出量、および水道からの排出量の合計となります。</a:t>
            </a:r>
            <a:br>
              <a:rPr lang="ja-JP" altLang="en-US" dirty="0" smtClean="0"/>
            </a:br>
            <a:r>
              <a:rPr lang="ja-JP" altLang="en-US" dirty="0" smtClean="0"/>
              <a:t>家庭から排出される二酸化炭素のうち、燃料の種類別では、電気が</a:t>
            </a:r>
            <a:r>
              <a:rPr lang="en-US" altLang="ja-JP" dirty="0" smtClean="0"/>
              <a:t>47.7</a:t>
            </a:r>
            <a:r>
              <a:rPr lang="ja-JP" altLang="en-US" dirty="0" smtClean="0"/>
              <a:t>％、ガソリンが</a:t>
            </a:r>
            <a:r>
              <a:rPr lang="en-US" altLang="ja-JP" dirty="0" smtClean="0"/>
              <a:t>25.5</a:t>
            </a:r>
            <a:r>
              <a:rPr lang="ja-JP" altLang="en-US" dirty="0" smtClean="0"/>
              <a:t>％を占めています。用途別では、照明や家電製品が</a:t>
            </a:r>
            <a:r>
              <a:rPr lang="en-US" altLang="ja-JP" dirty="0" smtClean="0"/>
              <a:t>35</a:t>
            </a:r>
            <a:r>
              <a:rPr lang="ja-JP" altLang="en-US" dirty="0" smtClean="0"/>
              <a:t>％、自家用車</a:t>
            </a:r>
            <a:r>
              <a:rPr lang="en-US" altLang="ja-JP" dirty="0" smtClean="0"/>
              <a:t>25.5</a:t>
            </a:r>
            <a:r>
              <a:rPr lang="ja-JP" altLang="en-US" dirty="0" smtClean="0"/>
              <a:t>％、給湯</a:t>
            </a:r>
            <a:r>
              <a:rPr lang="en-US" altLang="ja-JP" dirty="0" smtClean="0"/>
              <a:t>13.7</a:t>
            </a:r>
            <a:r>
              <a:rPr lang="ja-JP" altLang="en-US" dirty="0" smtClean="0"/>
              <a:t>％の内訳になっています。</a:t>
            </a:r>
            <a:endParaRPr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D2428FDE-CA81-4270-A04A-85C6ADAB02D7}" type="slidenum">
              <a:rPr kumimoji="1" lang="ja-JP" altLang="en-US" smtClean="0"/>
              <a:t>28</a:t>
            </a:fld>
            <a:endParaRPr kumimoji="1" lang="ja-JP" altLang="en-US"/>
          </a:p>
        </p:txBody>
      </p:sp>
    </p:spTree>
    <p:extLst>
      <p:ext uri="{BB962C8B-B14F-4D97-AF65-F5344CB8AC3E}">
        <p14:creationId xmlns:p14="http://schemas.microsoft.com/office/powerpoint/2010/main" val="30026647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我々が調査で得たかったのは上記の二つがメイン　炭素税の認識と意識の度合い</a:t>
            </a:r>
            <a:endParaRPr kumimoji="1" lang="en-US" altLang="ja-JP" dirty="0" smtClean="0"/>
          </a:p>
          <a:p>
            <a:r>
              <a:rPr kumimoji="1" lang="en-US" altLang="ja-JP" dirty="0" smtClean="0"/>
              <a:t>1000</a:t>
            </a:r>
            <a:r>
              <a:rPr kumimoji="1" lang="ja-JP" altLang="en-US" dirty="0" smtClean="0"/>
              <a:t>円を超える</a:t>
            </a:r>
            <a:r>
              <a:rPr kumimoji="1" lang="ja-JP" altLang="en-US" dirty="0" err="1" smtClean="0"/>
              <a:t>ごろ</a:t>
            </a:r>
            <a:r>
              <a:rPr kumimoji="1" lang="ja-JP" altLang="en-US" dirty="0" smtClean="0"/>
              <a:t>（ガソリンに換算すると</a:t>
            </a:r>
            <a:r>
              <a:rPr kumimoji="1" lang="en-US" altLang="ja-JP" dirty="0" smtClean="0"/>
              <a:t>1</a:t>
            </a:r>
            <a:r>
              <a:rPr kumimoji="1" lang="ja-JP" altLang="en-US" dirty="0" smtClean="0"/>
              <a:t>リットル</a:t>
            </a:r>
            <a:r>
              <a:rPr kumimoji="1" lang="en-US" altLang="ja-JP" dirty="0" smtClean="0"/>
              <a:t>3</a:t>
            </a:r>
            <a:r>
              <a:rPr kumimoji="1" lang="ja-JP" altLang="en-US" dirty="0" smtClean="0"/>
              <a:t>円～</a:t>
            </a:r>
            <a:r>
              <a:rPr kumimoji="1" lang="en-US" altLang="ja-JP" dirty="0" smtClean="0"/>
              <a:t>4.5</a:t>
            </a:r>
            <a:r>
              <a:rPr kumimoji="1" lang="ja-JP" altLang="en-US" dirty="0" smtClean="0"/>
              <a:t>円）だと、炭素税を意識する</a:t>
            </a:r>
            <a:endParaRPr kumimoji="1" lang="ja-JP" altLang="en-US" dirty="0"/>
          </a:p>
        </p:txBody>
      </p:sp>
      <p:sp>
        <p:nvSpPr>
          <p:cNvPr id="4" name="スライド番号プレースホルダー 3"/>
          <p:cNvSpPr>
            <a:spLocks noGrp="1"/>
          </p:cNvSpPr>
          <p:nvPr>
            <p:ph type="sldNum" sz="quarter" idx="10"/>
          </p:nvPr>
        </p:nvSpPr>
        <p:spPr/>
        <p:txBody>
          <a:bodyPr/>
          <a:lstStyle/>
          <a:p>
            <a:fld id="{3174BE62-9C9A-4F91-A4B4-55BC1A8B5518}" type="slidenum">
              <a:rPr kumimoji="1" lang="ja-JP" altLang="en-US" smtClean="0"/>
              <a:t>29</a:t>
            </a:fld>
            <a:endParaRPr kumimoji="1" lang="ja-JP" altLang="en-US"/>
          </a:p>
        </p:txBody>
      </p:sp>
    </p:spTree>
    <p:extLst>
      <p:ext uri="{BB962C8B-B14F-4D97-AF65-F5344CB8AC3E}">
        <p14:creationId xmlns:p14="http://schemas.microsoft.com/office/powerpoint/2010/main" val="2511976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174BE62-9C9A-4F91-A4B4-55BC1A8B5518}" type="slidenum">
              <a:rPr kumimoji="1" lang="ja-JP" altLang="en-US" smtClean="0"/>
              <a:t>3</a:t>
            </a:fld>
            <a:endParaRPr kumimoji="1" lang="ja-JP" altLang="en-US"/>
          </a:p>
        </p:txBody>
      </p:sp>
    </p:spTree>
    <p:extLst>
      <p:ext uri="{BB962C8B-B14F-4D97-AF65-F5344CB8AC3E}">
        <p14:creationId xmlns:p14="http://schemas.microsoft.com/office/powerpoint/2010/main" val="29715109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今回のアンケートの対象者の多くは</a:t>
            </a:r>
            <a:r>
              <a:rPr kumimoji="1" lang="en-US" altLang="ja-JP" dirty="0" smtClean="0"/>
              <a:t>10</a:t>
            </a:r>
            <a:r>
              <a:rPr kumimoji="1" lang="ja-JP" altLang="en-US" dirty="0" smtClean="0"/>
              <a:t>代から</a:t>
            </a:r>
            <a:r>
              <a:rPr kumimoji="1" lang="en-US" altLang="ja-JP" dirty="0"/>
              <a:t>20</a:t>
            </a:r>
            <a:r>
              <a:rPr kumimoji="1" lang="ja-JP" altLang="en-US" smtClean="0"/>
              <a:t>代　つまりこれからを担う将来世代が炭素税を知らないということに</a:t>
            </a:r>
            <a:endParaRPr kumimoji="1" lang="en-US" altLang="ja-JP" smtClean="0"/>
          </a:p>
        </p:txBody>
      </p:sp>
      <p:sp>
        <p:nvSpPr>
          <p:cNvPr id="4" name="スライド番号プレースホルダー 3"/>
          <p:cNvSpPr>
            <a:spLocks noGrp="1"/>
          </p:cNvSpPr>
          <p:nvPr>
            <p:ph type="sldNum" sz="quarter" idx="10"/>
          </p:nvPr>
        </p:nvSpPr>
        <p:spPr/>
        <p:txBody>
          <a:bodyPr/>
          <a:lstStyle/>
          <a:p>
            <a:fld id="{3174BE62-9C9A-4F91-A4B4-55BC1A8B5518}" type="slidenum">
              <a:rPr kumimoji="1" lang="ja-JP" altLang="en-US" smtClean="0"/>
              <a:t>30</a:t>
            </a:fld>
            <a:endParaRPr kumimoji="1" lang="ja-JP" altLang="en-US"/>
          </a:p>
        </p:txBody>
      </p:sp>
    </p:spTree>
    <p:extLst>
      <p:ext uri="{BB962C8B-B14F-4D97-AF65-F5344CB8AC3E}">
        <p14:creationId xmlns:p14="http://schemas.microsoft.com/office/powerpoint/2010/main" val="5140669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smtClean="0"/>
              <a:t>2015</a:t>
            </a:r>
            <a:r>
              <a:rPr lang="ja-JP" altLang="en-US" dirty="0" smtClean="0"/>
              <a:t>年度／</a:t>
            </a:r>
            <a:r>
              <a:rPr lang="en-US" altLang="ja-JP" dirty="0" smtClean="0"/>
              <a:t>2013 </a:t>
            </a:r>
            <a:r>
              <a:rPr lang="ja-JP" altLang="en-US" dirty="0" smtClean="0"/>
              <a:t>年度と比べて排出量が減少した要因としては、電力消費量の減少や電力の排出原単位の改善に伴う電力由来の</a:t>
            </a:r>
            <a:r>
              <a:rPr lang="en-US" altLang="ja-JP" dirty="0" smtClean="0"/>
              <a:t>CO2 </a:t>
            </a:r>
            <a:r>
              <a:rPr lang="ja-JP" altLang="en-US" dirty="0" smtClean="0"/>
              <a:t>排出量の減少により、エネルギー起源の</a:t>
            </a:r>
            <a:r>
              <a:rPr lang="en-US" altLang="ja-JP" dirty="0" smtClean="0"/>
              <a:t>CO2 </a:t>
            </a:r>
            <a:r>
              <a:rPr lang="ja-JP" altLang="en-US" dirty="0" smtClean="0"/>
              <a:t>排出量が減少したことなどが挙げられる。</a:t>
            </a:r>
          </a:p>
          <a:p>
            <a:r>
              <a:rPr lang="en-US" altLang="ja-JP" dirty="0" smtClean="0"/>
              <a:t>2005 </a:t>
            </a:r>
            <a:r>
              <a:rPr lang="ja-JP" altLang="en-US" dirty="0" smtClean="0"/>
              <a:t>年度と比べて排出量が減少した要因としては、オゾン層破壊物質からの代替に伴い、冷媒分野においてハイドロフルオロカーボン類（</a:t>
            </a:r>
            <a:r>
              <a:rPr lang="en-US" altLang="ja-JP" dirty="0" smtClean="0"/>
              <a:t>HFCs</a:t>
            </a:r>
            <a:r>
              <a:rPr lang="ja-JP" altLang="en-US" dirty="0" smtClean="0"/>
              <a:t>）の排出量が増加した一方で、産業部門や運輸部門におけるエネルギー起源の</a:t>
            </a:r>
            <a:r>
              <a:rPr lang="en-US" altLang="ja-JP" dirty="0" smtClean="0"/>
              <a:t>CO2 </a:t>
            </a:r>
            <a:r>
              <a:rPr lang="ja-JP" altLang="en-US" dirty="0" smtClean="0"/>
              <a:t>排出量が減少したことなどが挙げられる。つまり、炭素税が環境改善に貢献したとはいいがたい</a:t>
            </a:r>
          </a:p>
          <a:p>
            <a:pPr marL="0" indent="0">
              <a:buNone/>
            </a:pPr>
            <a:r>
              <a:rPr lang="en-US" altLang="ja-JP" dirty="0" smtClean="0"/>
              <a:t>※ 2015 </a:t>
            </a:r>
            <a:r>
              <a:rPr lang="ja-JP" altLang="en-US" dirty="0" smtClean="0"/>
              <a:t>年度速報値の算定に用いた各種統計等の年報値について、速報値の算定時点で</a:t>
            </a:r>
            <a:r>
              <a:rPr lang="en-US" altLang="ja-JP" dirty="0" smtClean="0"/>
              <a:t>2015 </a:t>
            </a:r>
            <a:r>
              <a:rPr lang="ja-JP" altLang="en-US" dirty="0" smtClean="0"/>
              <a:t>年度の値</a:t>
            </a: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3174BE62-9C9A-4F91-A4B4-55BC1A8B5518}" type="slidenum">
              <a:rPr kumimoji="1" lang="ja-JP" altLang="en-US" smtClean="0"/>
              <a:t>31</a:t>
            </a:fld>
            <a:endParaRPr kumimoji="1" lang="ja-JP" altLang="en-US"/>
          </a:p>
        </p:txBody>
      </p:sp>
    </p:spTree>
    <p:extLst>
      <p:ext uri="{BB962C8B-B14F-4D97-AF65-F5344CB8AC3E}">
        <p14:creationId xmlns:p14="http://schemas.microsoft.com/office/powerpoint/2010/main" val="2555308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（企業が人を雇うときに別途負担が生じる雇用保険や福祉関連費用など）</a:t>
            </a:r>
            <a:endParaRPr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二重の配当が成り立っているとはいえないため、炭素税の効果があるとはいいがたいのが日本の現状</a:t>
            </a:r>
          </a:p>
          <a:p>
            <a:endParaRPr kumimoji="1" lang="ja-JP" altLang="en-US" dirty="0"/>
          </a:p>
        </p:txBody>
      </p:sp>
      <p:sp>
        <p:nvSpPr>
          <p:cNvPr id="4" name="スライド番号プレースホルダー 3"/>
          <p:cNvSpPr>
            <a:spLocks noGrp="1"/>
          </p:cNvSpPr>
          <p:nvPr>
            <p:ph type="sldNum" sz="quarter" idx="10"/>
          </p:nvPr>
        </p:nvSpPr>
        <p:spPr/>
        <p:txBody>
          <a:bodyPr/>
          <a:lstStyle/>
          <a:p>
            <a:fld id="{B705C9DB-A12C-429D-B478-802D68BF343F}" type="slidenum">
              <a:rPr kumimoji="1" lang="ja-JP" altLang="en-US" smtClean="0"/>
              <a:t>32</a:t>
            </a:fld>
            <a:endParaRPr kumimoji="1" lang="ja-JP" altLang="en-US"/>
          </a:p>
        </p:txBody>
      </p:sp>
    </p:spTree>
    <p:extLst>
      <p:ext uri="{BB962C8B-B14F-4D97-AF65-F5344CB8AC3E}">
        <p14:creationId xmlns:p14="http://schemas.microsoft.com/office/powerpoint/2010/main" val="1472074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飯田市のプロジェクト出資者も言っていたように、お金の行き先が明確というのはとても大きな点である</a:t>
            </a:r>
            <a:endParaRPr kumimoji="1" lang="en-US" altLang="ja-JP" dirty="0" smtClean="0"/>
          </a:p>
          <a:p>
            <a:r>
              <a:rPr kumimoji="1" lang="ja-JP" altLang="en-US" dirty="0" smtClean="0"/>
              <a:t>なぜなら、（国民に～くれる）それによって協力も得られる</a:t>
            </a:r>
            <a:endParaRPr kumimoji="1" lang="en-US" altLang="ja-JP" dirty="0" smtClean="0"/>
          </a:p>
          <a:p>
            <a:r>
              <a:rPr kumimoji="1" lang="ja-JP" altLang="en-US" dirty="0" smtClean="0"/>
              <a:t>特別会計では</a:t>
            </a:r>
            <a:r>
              <a:rPr kumimoji="1" lang="ja-JP" altLang="en-US" sz="1200" b="0" i="0" u="none" strike="noStrike" kern="1200" baseline="0" dirty="0" smtClean="0">
                <a:solidFill>
                  <a:schemeClr val="tx1"/>
                </a:solidFill>
                <a:latin typeface="+mn-lt"/>
                <a:ea typeface="+mn-ea"/>
                <a:cs typeface="+mn-cs"/>
              </a:rPr>
              <a:t>省エネ対策、再生可能エネルギー普及、化石燃料クリーン化等のエネルギー起源</a:t>
            </a:r>
            <a:r>
              <a:rPr kumimoji="1" lang="en-US" altLang="ja-JP" sz="1200" b="0" i="0" u="none" strike="noStrike" kern="1200" baseline="0" dirty="0" smtClean="0">
                <a:solidFill>
                  <a:schemeClr val="tx1"/>
                </a:solidFill>
                <a:latin typeface="+mn-lt"/>
                <a:ea typeface="+mn-ea"/>
                <a:cs typeface="+mn-cs"/>
              </a:rPr>
              <a:t>CO2</a:t>
            </a:r>
            <a:r>
              <a:rPr kumimoji="1" lang="ja-JP" altLang="en-US" sz="1200" b="0" i="0" u="none" strike="noStrike" kern="1200" baseline="0" dirty="0" smtClean="0">
                <a:solidFill>
                  <a:schemeClr val="tx1"/>
                </a:solidFill>
                <a:latin typeface="+mn-lt"/>
                <a:ea typeface="+mn-ea"/>
                <a:cs typeface="+mn-cs"/>
              </a:rPr>
              <a:t>排出抑制につかわれる</a:t>
            </a:r>
            <a:endParaRPr kumimoji="1" lang="en-US" altLang="ja-JP" sz="1200" b="0" i="0" u="none" strike="noStrike" kern="1200" baseline="0" dirty="0" smtClean="0">
              <a:solidFill>
                <a:schemeClr val="tx1"/>
              </a:solidFill>
              <a:latin typeface="+mn-lt"/>
              <a:ea typeface="+mn-ea"/>
              <a:cs typeface="+mn-cs"/>
            </a:endParaRPr>
          </a:p>
          <a:p>
            <a:r>
              <a:rPr kumimoji="1" lang="ja-JP" altLang="en-US" sz="1200" b="0" i="0" u="none" strike="noStrike" kern="1200" baseline="0" dirty="0" smtClean="0">
                <a:solidFill>
                  <a:schemeClr val="tx1"/>
                </a:solidFill>
                <a:latin typeface="+mn-lt"/>
                <a:ea typeface="+mn-ea"/>
                <a:cs typeface="+mn-cs"/>
              </a:rPr>
              <a:t>	</a:t>
            </a:r>
          </a:p>
          <a:p>
            <a:endParaRPr kumimoji="1" lang="ja-JP" altLang="en-US" dirty="0"/>
          </a:p>
        </p:txBody>
      </p:sp>
      <p:sp>
        <p:nvSpPr>
          <p:cNvPr id="4" name="スライド番号プレースホルダー 3"/>
          <p:cNvSpPr>
            <a:spLocks noGrp="1"/>
          </p:cNvSpPr>
          <p:nvPr>
            <p:ph type="sldNum" sz="quarter" idx="10"/>
          </p:nvPr>
        </p:nvSpPr>
        <p:spPr/>
        <p:txBody>
          <a:bodyPr/>
          <a:lstStyle/>
          <a:p>
            <a:fld id="{B705C9DB-A12C-429D-B478-802D68BF343F}" type="slidenum">
              <a:rPr kumimoji="1" lang="ja-JP" altLang="en-US" smtClean="0"/>
              <a:t>33</a:t>
            </a:fld>
            <a:endParaRPr kumimoji="1" lang="ja-JP" altLang="en-US"/>
          </a:p>
        </p:txBody>
      </p:sp>
    </p:spTree>
    <p:extLst>
      <p:ext uri="{BB962C8B-B14F-4D97-AF65-F5344CB8AC3E}">
        <p14:creationId xmlns:p14="http://schemas.microsoft.com/office/powerpoint/2010/main" val="21584081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すでに形成）デンマークでは</a:t>
            </a:r>
            <a:r>
              <a:rPr kumimoji="1" lang="en-US" altLang="ja-JP" dirty="0" smtClean="0"/>
              <a:t>20</a:t>
            </a:r>
            <a:r>
              <a:rPr kumimoji="1" lang="ja-JP" altLang="en-US" dirty="0" smtClean="0"/>
              <a:t>世紀初頭からデポジット製やリサイクルを活発に行っており、</a:t>
            </a:r>
            <a:endParaRPr kumimoji="1" lang="en-US" altLang="ja-JP" dirty="0" smtClean="0"/>
          </a:p>
          <a:p>
            <a:r>
              <a:rPr kumimoji="1" lang="en-US" altLang="ja-JP" dirty="0" smtClean="0"/>
              <a:t>1950</a:t>
            </a:r>
            <a:r>
              <a:rPr kumimoji="1" lang="ja-JP" altLang="en-US" dirty="0" smtClean="0"/>
              <a:t>年には「森の幼稚園」というものを世界で始めて設立。幼いころから自然に触れることで想像力などを養うなどの活動を行っている。</a:t>
            </a:r>
            <a:endParaRPr kumimoji="1" lang="en-US" altLang="ja-JP" dirty="0" smtClean="0"/>
          </a:p>
          <a:p>
            <a:r>
              <a:rPr lang="ja-JP" altLang="en-US" sz="1200" dirty="0" smtClean="0"/>
              <a:t>その危機はわれわれの世代とは離れた将来世代の問題として理解してしまうという、二重の意味で解決の困難さを持ってしまっている。</a:t>
            </a:r>
            <a:endParaRPr lang="en-US" altLang="ja-JP" sz="1200" dirty="0" smtClean="0"/>
          </a:p>
          <a:p>
            <a:endParaRPr lang="en-US" altLang="ja-JP" sz="1200" dirty="0" smtClean="0"/>
          </a:p>
          <a:p>
            <a:r>
              <a:rPr lang="ja-JP" altLang="en-US" dirty="0" smtClean="0"/>
              <a:t>国民の地球温暖化やその他の環境問題に対する関心を高めるため</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B705C9DB-A12C-429D-B478-802D68BF343F}" type="slidenum">
              <a:rPr kumimoji="1" lang="ja-JP" altLang="en-US" smtClean="0"/>
              <a:t>34</a:t>
            </a:fld>
            <a:endParaRPr kumimoji="1" lang="ja-JP" altLang="en-US"/>
          </a:p>
        </p:txBody>
      </p:sp>
    </p:spTree>
    <p:extLst>
      <p:ext uri="{BB962C8B-B14F-4D97-AF65-F5344CB8AC3E}">
        <p14:creationId xmlns:p14="http://schemas.microsoft.com/office/powerpoint/2010/main" val="9154988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このように</a:t>
            </a:r>
            <a:r>
              <a:rPr kumimoji="1" lang="en-US" altLang="ja-JP" dirty="0" smtClean="0"/>
              <a:t>2</a:t>
            </a:r>
            <a:r>
              <a:rPr kumimoji="1" lang="ja-JP" altLang="en-US" dirty="0" smtClean="0"/>
              <a:t>章で述べたような</a:t>
            </a:r>
            <a:r>
              <a:rPr kumimoji="1" lang="ja-JP" altLang="en-US" dirty="0" smtClean="0">
                <a:solidFill>
                  <a:srgbClr val="FF0000"/>
                </a:solidFill>
              </a:rPr>
              <a:t>良い機能をもっている炭素税がいまだ世界で導入が思うほど進んでいないのが現状です　なぜか？</a:t>
            </a:r>
            <a:endParaRPr kumimoji="1" lang="en-US" altLang="ja-JP" dirty="0" smtClean="0">
              <a:solidFill>
                <a:srgbClr val="FF0000"/>
              </a:solidFill>
            </a:endParaRPr>
          </a:p>
          <a:p>
            <a:r>
              <a:rPr kumimoji="1" lang="ja-JP" altLang="en-US" dirty="0" smtClean="0">
                <a:solidFill>
                  <a:srgbClr val="FF0000"/>
                </a:solidFill>
              </a:rPr>
              <a:t>最近パリ協定でアメリカで顕著に見られた。支持をもらうため、生活における費用負担を減らすために炭素税導入しない</a:t>
            </a:r>
            <a:endParaRPr kumimoji="1" lang="en-US" altLang="ja-JP" dirty="0" smtClean="0">
              <a:solidFill>
                <a:srgbClr val="FF0000"/>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B705C9DB-A12C-429D-B478-802D68BF343F}" type="slidenum">
              <a:rPr kumimoji="1" lang="ja-JP" altLang="en-US" smtClean="0"/>
              <a:t>35</a:t>
            </a:fld>
            <a:endParaRPr kumimoji="1" lang="ja-JP" altLang="en-US"/>
          </a:p>
        </p:txBody>
      </p:sp>
    </p:spTree>
    <p:extLst>
      <p:ext uri="{BB962C8B-B14F-4D97-AF65-F5344CB8AC3E}">
        <p14:creationId xmlns:p14="http://schemas.microsoft.com/office/powerpoint/2010/main" val="22428706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①から導かれることで、２これが炭素税導入の足止めをしているのではないかと考えます。しかし、炭素税とは</a:t>
            </a:r>
            <a:r>
              <a:rPr kumimoji="1" lang="ja-JP" altLang="en-US" dirty="0" err="1" smtClean="0"/>
              <a:t>。。。</a:t>
            </a:r>
            <a:r>
              <a:rPr kumimoji="1" lang="ja-JP" altLang="en-US" dirty="0" smtClean="0"/>
              <a:t>（プリントの）</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B705C9DB-A12C-429D-B478-802D68BF343F}" type="slidenum">
              <a:rPr kumimoji="1" lang="ja-JP" altLang="en-US" smtClean="0"/>
              <a:t>36</a:t>
            </a:fld>
            <a:endParaRPr kumimoji="1" lang="ja-JP" altLang="en-US"/>
          </a:p>
        </p:txBody>
      </p:sp>
    </p:spTree>
    <p:extLst>
      <p:ext uri="{BB962C8B-B14F-4D97-AF65-F5344CB8AC3E}">
        <p14:creationId xmlns:p14="http://schemas.microsoft.com/office/powerpoint/2010/main" val="24424947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以上のことをまずは確実に知ってもらえるようにする。知らなければ理解を得られない　強いては協力も得られないから</a:t>
            </a:r>
            <a:endParaRPr kumimoji="1" lang="en-US" altLang="ja-JP" dirty="0" smtClean="0"/>
          </a:p>
          <a:p>
            <a:r>
              <a:rPr kumimoji="1" lang="ja-JP" altLang="en-US" dirty="0" smtClean="0"/>
              <a:t>炭素税においても極端な税率設定などしないよう注意　国によって違う　</a:t>
            </a:r>
            <a:r>
              <a:rPr kumimoji="1" lang="en-US" altLang="ja-JP" dirty="0" smtClean="0"/>
              <a:t>EU</a:t>
            </a:r>
            <a:r>
              <a:rPr kumimoji="1" lang="ja-JP" altLang="en-US" dirty="0" err="1" smtClean="0"/>
              <a:t>のような</a:t>
            </a:r>
            <a:r>
              <a:rPr kumimoji="1" lang="ja-JP" altLang="en-US" dirty="0" smtClean="0"/>
              <a:t>高い税収したからといってうまくいくとは限らない　地域においても？</a:t>
            </a:r>
            <a:endParaRPr kumimoji="1" lang="en-US" altLang="ja-JP" dirty="0" smtClean="0"/>
          </a:p>
          <a:p>
            <a:r>
              <a:rPr kumimoji="1" lang="ja-JP" altLang="en-US" dirty="0" smtClean="0"/>
              <a:t>そしてなにより、地球温暖化を含む環境問題の当事者であるということを意識してもらえるようにすべきである</a:t>
            </a:r>
            <a:endParaRPr kumimoji="1" lang="ja-JP" altLang="en-US" dirty="0"/>
          </a:p>
        </p:txBody>
      </p:sp>
      <p:sp>
        <p:nvSpPr>
          <p:cNvPr id="4" name="スライド番号プレースホルダー 3"/>
          <p:cNvSpPr>
            <a:spLocks noGrp="1"/>
          </p:cNvSpPr>
          <p:nvPr>
            <p:ph type="sldNum" sz="quarter" idx="10"/>
          </p:nvPr>
        </p:nvSpPr>
        <p:spPr/>
        <p:txBody>
          <a:bodyPr/>
          <a:lstStyle/>
          <a:p>
            <a:fld id="{B705C9DB-A12C-429D-B478-802D68BF343F}" type="slidenum">
              <a:rPr kumimoji="1" lang="ja-JP" altLang="en-US" smtClean="0"/>
              <a:t>37</a:t>
            </a:fld>
            <a:endParaRPr kumimoji="1" lang="ja-JP" altLang="en-US"/>
          </a:p>
        </p:txBody>
      </p:sp>
    </p:spTree>
    <p:extLst>
      <p:ext uri="{BB962C8B-B14F-4D97-AF65-F5344CB8AC3E}">
        <p14:creationId xmlns:p14="http://schemas.microsoft.com/office/powerpoint/2010/main" val="28654316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174BE62-9C9A-4F91-A4B4-55BC1A8B5518}" type="slidenum">
              <a:rPr kumimoji="1" lang="ja-JP" altLang="en-US" smtClean="0"/>
              <a:t>38</a:t>
            </a:fld>
            <a:endParaRPr kumimoji="1" lang="ja-JP" altLang="en-US"/>
          </a:p>
        </p:txBody>
      </p:sp>
    </p:spTree>
    <p:extLst>
      <p:ext uri="{BB962C8B-B14F-4D97-AF65-F5344CB8AC3E}">
        <p14:creationId xmlns:p14="http://schemas.microsoft.com/office/powerpoint/2010/main" val="1571349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174BE62-9C9A-4F91-A4B4-55BC1A8B5518}" type="slidenum">
              <a:rPr kumimoji="1" lang="ja-JP" altLang="en-US" smtClean="0"/>
              <a:t>4</a:t>
            </a:fld>
            <a:endParaRPr kumimoji="1" lang="ja-JP" altLang="en-US"/>
          </a:p>
        </p:txBody>
      </p:sp>
    </p:spTree>
    <p:extLst>
      <p:ext uri="{BB962C8B-B14F-4D97-AF65-F5344CB8AC3E}">
        <p14:creationId xmlns:p14="http://schemas.microsoft.com/office/powerpoint/2010/main" val="4149269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限界外部費とは、たとえば</a:t>
            </a:r>
            <a:r>
              <a:rPr kumimoji="1" lang="en-US" altLang="ja-JP" dirty="0" smtClean="0"/>
              <a:t>A</a:t>
            </a:r>
            <a:r>
              <a:rPr kumimoji="1" lang="ja-JP" altLang="en-US" dirty="0" smtClean="0"/>
              <a:t>という企業が水質汚染という外部不経済があり、それを浄化しなければならないときに生じる費用の事</a:t>
            </a:r>
            <a:endParaRPr kumimoji="1" lang="en-US" altLang="ja-JP" dirty="0" smtClean="0"/>
          </a:p>
          <a:p>
            <a:r>
              <a:rPr kumimoji="1" lang="ja-JP" altLang="en-US" dirty="0" smtClean="0"/>
              <a:t>限界排出削減費は、温室効果ガスの排出量を追加的に</a:t>
            </a:r>
            <a:r>
              <a:rPr kumimoji="1" lang="en-US" altLang="ja-JP" dirty="0" smtClean="0"/>
              <a:t>1</a:t>
            </a:r>
            <a:r>
              <a:rPr kumimoji="1" lang="ja-JP" altLang="en-US" dirty="0" smtClean="0"/>
              <a:t>トン削減するために必要な費用</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3174BE62-9C9A-4F91-A4B4-55BC1A8B5518}" type="slidenum">
              <a:rPr kumimoji="1" lang="ja-JP" altLang="en-US" smtClean="0"/>
              <a:t>5</a:t>
            </a:fld>
            <a:endParaRPr kumimoji="1" lang="ja-JP" altLang="en-US"/>
          </a:p>
        </p:txBody>
      </p:sp>
    </p:spTree>
    <p:extLst>
      <p:ext uri="{BB962C8B-B14F-4D97-AF65-F5344CB8AC3E}">
        <p14:creationId xmlns:p14="http://schemas.microsoft.com/office/powerpoint/2010/main" val="47476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174BE62-9C9A-4F91-A4B4-55BC1A8B5518}" type="slidenum">
              <a:rPr kumimoji="1" lang="ja-JP" altLang="en-US" smtClean="0"/>
              <a:t>6</a:t>
            </a:fld>
            <a:endParaRPr kumimoji="1" lang="ja-JP" altLang="en-US"/>
          </a:p>
        </p:txBody>
      </p:sp>
    </p:spTree>
    <p:extLst>
      <p:ext uri="{BB962C8B-B14F-4D97-AF65-F5344CB8AC3E}">
        <p14:creationId xmlns:p14="http://schemas.microsoft.com/office/powerpoint/2010/main" val="2528232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174BE62-9C9A-4F91-A4B4-55BC1A8B5518}" type="slidenum">
              <a:rPr kumimoji="1" lang="ja-JP" altLang="en-US" smtClean="0"/>
              <a:t>7</a:t>
            </a:fld>
            <a:endParaRPr kumimoji="1" lang="ja-JP" altLang="en-US"/>
          </a:p>
        </p:txBody>
      </p:sp>
    </p:spTree>
    <p:extLst>
      <p:ext uri="{BB962C8B-B14F-4D97-AF65-F5344CB8AC3E}">
        <p14:creationId xmlns:p14="http://schemas.microsoft.com/office/powerpoint/2010/main" val="4195600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174BE62-9C9A-4F91-A4B4-55BC1A8B5518}" type="slidenum">
              <a:rPr kumimoji="1" lang="ja-JP" altLang="en-US" smtClean="0"/>
              <a:t>8</a:t>
            </a:fld>
            <a:endParaRPr kumimoji="1" lang="ja-JP" altLang="en-US"/>
          </a:p>
        </p:txBody>
      </p:sp>
    </p:spTree>
    <p:extLst>
      <p:ext uri="{BB962C8B-B14F-4D97-AF65-F5344CB8AC3E}">
        <p14:creationId xmlns:p14="http://schemas.microsoft.com/office/powerpoint/2010/main" val="785129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705C9DB-A12C-429D-B478-802D68BF343F}" type="slidenum">
              <a:rPr kumimoji="1" lang="ja-JP" altLang="en-US" smtClean="0"/>
              <a:t>9</a:t>
            </a:fld>
            <a:endParaRPr kumimoji="1" lang="ja-JP" altLang="en-US"/>
          </a:p>
        </p:txBody>
      </p:sp>
    </p:spTree>
    <p:extLst>
      <p:ext uri="{BB962C8B-B14F-4D97-AF65-F5344CB8AC3E}">
        <p14:creationId xmlns:p14="http://schemas.microsoft.com/office/powerpoint/2010/main" val="3157897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13740CA6-D9D8-424C-A765-53AA5D2598DD}" type="datetimeFigureOut">
              <a:rPr kumimoji="1" lang="ja-JP" altLang="en-US" smtClean="0"/>
              <a:t>2017/12/2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6E36D83-45F7-40FE-9FAE-AA32D774F1E8}" type="slidenum">
              <a:rPr kumimoji="1" lang="ja-JP" altLang="en-US" smtClean="0"/>
              <a:t>‹#›</a:t>
            </a:fld>
            <a:endParaRPr kumimoji="1" lang="ja-JP" altLang="en-US"/>
          </a:p>
        </p:txBody>
      </p:sp>
    </p:spTree>
    <p:extLst>
      <p:ext uri="{BB962C8B-B14F-4D97-AF65-F5344CB8AC3E}">
        <p14:creationId xmlns:p14="http://schemas.microsoft.com/office/powerpoint/2010/main" val="1749581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3740CA6-D9D8-424C-A765-53AA5D2598DD}" type="datetimeFigureOut">
              <a:rPr kumimoji="1" lang="ja-JP" altLang="en-US" smtClean="0"/>
              <a:t>2017/12/2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6E36D83-45F7-40FE-9FAE-AA32D774F1E8}" type="slidenum">
              <a:rPr kumimoji="1" lang="ja-JP" altLang="en-US" smtClean="0"/>
              <a:t>‹#›</a:t>
            </a:fld>
            <a:endParaRPr kumimoji="1" lang="ja-JP" altLang="en-US"/>
          </a:p>
        </p:txBody>
      </p:sp>
    </p:spTree>
    <p:extLst>
      <p:ext uri="{BB962C8B-B14F-4D97-AF65-F5344CB8AC3E}">
        <p14:creationId xmlns:p14="http://schemas.microsoft.com/office/powerpoint/2010/main" val="2972676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3740CA6-D9D8-424C-A765-53AA5D2598DD}" type="datetimeFigureOut">
              <a:rPr kumimoji="1" lang="ja-JP" altLang="en-US" smtClean="0"/>
              <a:t>2017/12/2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6E36D83-45F7-40FE-9FAE-AA32D774F1E8}" type="slidenum">
              <a:rPr kumimoji="1" lang="ja-JP" altLang="en-US" smtClean="0"/>
              <a:t>‹#›</a:t>
            </a:fld>
            <a:endParaRPr kumimoji="1" lang="ja-JP" altLang="en-US"/>
          </a:p>
        </p:txBody>
      </p:sp>
    </p:spTree>
    <p:extLst>
      <p:ext uri="{BB962C8B-B14F-4D97-AF65-F5344CB8AC3E}">
        <p14:creationId xmlns:p14="http://schemas.microsoft.com/office/powerpoint/2010/main" val="2390672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3740CA6-D9D8-424C-A765-53AA5D2598DD}" type="datetimeFigureOut">
              <a:rPr kumimoji="1" lang="ja-JP" altLang="en-US" smtClean="0"/>
              <a:t>2017/12/2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6E36D83-45F7-40FE-9FAE-AA32D774F1E8}" type="slidenum">
              <a:rPr kumimoji="1" lang="ja-JP" altLang="en-US" smtClean="0"/>
              <a:t>‹#›</a:t>
            </a:fld>
            <a:endParaRPr kumimoji="1" lang="ja-JP" altLang="en-US"/>
          </a:p>
        </p:txBody>
      </p:sp>
    </p:spTree>
    <p:extLst>
      <p:ext uri="{BB962C8B-B14F-4D97-AF65-F5344CB8AC3E}">
        <p14:creationId xmlns:p14="http://schemas.microsoft.com/office/powerpoint/2010/main" val="49244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13740CA6-D9D8-424C-A765-53AA5D2598DD}" type="datetimeFigureOut">
              <a:rPr kumimoji="1" lang="ja-JP" altLang="en-US" smtClean="0"/>
              <a:t>2017/12/2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6E36D83-45F7-40FE-9FAE-AA32D774F1E8}" type="slidenum">
              <a:rPr kumimoji="1" lang="ja-JP" altLang="en-US" smtClean="0"/>
              <a:t>‹#›</a:t>
            </a:fld>
            <a:endParaRPr kumimoji="1" lang="ja-JP" altLang="en-US"/>
          </a:p>
        </p:txBody>
      </p:sp>
    </p:spTree>
    <p:extLst>
      <p:ext uri="{BB962C8B-B14F-4D97-AF65-F5344CB8AC3E}">
        <p14:creationId xmlns:p14="http://schemas.microsoft.com/office/powerpoint/2010/main" val="3668979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13740CA6-D9D8-424C-A765-53AA5D2598DD}" type="datetimeFigureOut">
              <a:rPr kumimoji="1" lang="ja-JP" altLang="en-US" smtClean="0"/>
              <a:t>2017/12/2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6E36D83-45F7-40FE-9FAE-AA32D774F1E8}" type="slidenum">
              <a:rPr kumimoji="1" lang="ja-JP" altLang="en-US" smtClean="0"/>
              <a:t>‹#›</a:t>
            </a:fld>
            <a:endParaRPr kumimoji="1" lang="ja-JP" altLang="en-US"/>
          </a:p>
        </p:txBody>
      </p:sp>
    </p:spTree>
    <p:extLst>
      <p:ext uri="{BB962C8B-B14F-4D97-AF65-F5344CB8AC3E}">
        <p14:creationId xmlns:p14="http://schemas.microsoft.com/office/powerpoint/2010/main" val="2011501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13740CA6-D9D8-424C-A765-53AA5D2598DD}" type="datetimeFigureOut">
              <a:rPr kumimoji="1" lang="ja-JP" altLang="en-US" smtClean="0"/>
              <a:t>2017/12/2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6E36D83-45F7-40FE-9FAE-AA32D774F1E8}" type="slidenum">
              <a:rPr kumimoji="1" lang="ja-JP" altLang="en-US" smtClean="0"/>
              <a:t>‹#›</a:t>
            </a:fld>
            <a:endParaRPr kumimoji="1" lang="ja-JP" altLang="en-US"/>
          </a:p>
        </p:txBody>
      </p:sp>
    </p:spTree>
    <p:extLst>
      <p:ext uri="{BB962C8B-B14F-4D97-AF65-F5344CB8AC3E}">
        <p14:creationId xmlns:p14="http://schemas.microsoft.com/office/powerpoint/2010/main" val="3923985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13740CA6-D9D8-424C-A765-53AA5D2598DD}" type="datetimeFigureOut">
              <a:rPr kumimoji="1" lang="ja-JP" altLang="en-US" smtClean="0"/>
              <a:t>2017/12/2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6E36D83-45F7-40FE-9FAE-AA32D774F1E8}" type="slidenum">
              <a:rPr kumimoji="1" lang="ja-JP" altLang="en-US" smtClean="0"/>
              <a:t>‹#›</a:t>
            </a:fld>
            <a:endParaRPr kumimoji="1" lang="ja-JP" altLang="en-US"/>
          </a:p>
        </p:txBody>
      </p:sp>
    </p:spTree>
    <p:extLst>
      <p:ext uri="{BB962C8B-B14F-4D97-AF65-F5344CB8AC3E}">
        <p14:creationId xmlns:p14="http://schemas.microsoft.com/office/powerpoint/2010/main" val="1229939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3740CA6-D9D8-424C-A765-53AA5D2598DD}" type="datetimeFigureOut">
              <a:rPr kumimoji="1" lang="ja-JP" altLang="en-US" smtClean="0"/>
              <a:t>2017/12/2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6E36D83-45F7-40FE-9FAE-AA32D774F1E8}" type="slidenum">
              <a:rPr kumimoji="1" lang="ja-JP" altLang="en-US" smtClean="0"/>
              <a:t>‹#›</a:t>
            </a:fld>
            <a:endParaRPr kumimoji="1" lang="ja-JP" altLang="en-US"/>
          </a:p>
        </p:txBody>
      </p:sp>
    </p:spTree>
    <p:extLst>
      <p:ext uri="{BB962C8B-B14F-4D97-AF65-F5344CB8AC3E}">
        <p14:creationId xmlns:p14="http://schemas.microsoft.com/office/powerpoint/2010/main" val="1204666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3740CA6-D9D8-424C-A765-53AA5D2598DD}" type="datetimeFigureOut">
              <a:rPr kumimoji="1" lang="ja-JP" altLang="en-US" smtClean="0"/>
              <a:t>2017/12/2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6E36D83-45F7-40FE-9FAE-AA32D774F1E8}" type="slidenum">
              <a:rPr kumimoji="1" lang="ja-JP" altLang="en-US" smtClean="0"/>
              <a:t>‹#›</a:t>
            </a:fld>
            <a:endParaRPr kumimoji="1" lang="ja-JP" altLang="en-US"/>
          </a:p>
        </p:txBody>
      </p:sp>
    </p:spTree>
    <p:extLst>
      <p:ext uri="{BB962C8B-B14F-4D97-AF65-F5344CB8AC3E}">
        <p14:creationId xmlns:p14="http://schemas.microsoft.com/office/powerpoint/2010/main" val="1449709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3740CA6-D9D8-424C-A765-53AA5D2598DD}" type="datetimeFigureOut">
              <a:rPr kumimoji="1" lang="ja-JP" altLang="en-US" smtClean="0"/>
              <a:t>2017/12/2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6E36D83-45F7-40FE-9FAE-AA32D774F1E8}" type="slidenum">
              <a:rPr kumimoji="1" lang="ja-JP" altLang="en-US" smtClean="0"/>
              <a:t>‹#›</a:t>
            </a:fld>
            <a:endParaRPr kumimoji="1" lang="ja-JP" altLang="en-US"/>
          </a:p>
        </p:txBody>
      </p:sp>
    </p:spTree>
    <p:extLst>
      <p:ext uri="{BB962C8B-B14F-4D97-AF65-F5344CB8AC3E}">
        <p14:creationId xmlns:p14="http://schemas.microsoft.com/office/powerpoint/2010/main" val="2351382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40CA6-D9D8-424C-A765-53AA5D2598DD}" type="datetimeFigureOut">
              <a:rPr kumimoji="1" lang="ja-JP" altLang="en-US" smtClean="0"/>
              <a:t>2017/12/2</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E36D83-45F7-40FE-9FAE-AA32D774F1E8}" type="slidenum">
              <a:rPr kumimoji="1" lang="ja-JP" altLang="en-US" smtClean="0"/>
              <a:t>‹#›</a:t>
            </a:fld>
            <a:endParaRPr kumimoji="1" lang="ja-JP" altLang="en-US"/>
          </a:p>
        </p:txBody>
      </p:sp>
    </p:spTree>
    <p:extLst>
      <p:ext uri="{BB962C8B-B14F-4D97-AF65-F5344CB8AC3E}">
        <p14:creationId xmlns:p14="http://schemas.microsoft.com/office/powerpoint/2010/main" val="8557267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hyperlink" Target="http://www.cger.nies.go.jp/" TargetMode="External"/><Relationship Id="rId3" Type="http://schemas.openxmlformats.org/officeDocument/2006/relationships/hyperlink" Target="https://www.env.go.jp/policy/tax/misc_jokyo/attach/intro_situation.pdf" TargetMode="External"/><Relationship Id="rId7" Type="http://schemas.openxmlformats.org/officeDocument/2006/relationships/hyperlink" Target="http://www.jccca.org/chart/chart04_05.html"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hyperlink" Target="http://www.enecho.meti.go.jp/about/whitepaper/2009html/1-2-2.html" TargetMode="External"/><Relationship Id="rId5" Type="http://schemas.openxmlformats.org/officeDocument/2006/relationships/hyperlink" Target="https://www.keidanren.or.jp/policy/2015/101.pdf" TargetMode="External"/><Relationship Id="rId4" Type="http://schemas.openxmlformats.org/officeDocument/2006/relationships/hyperlink" Target="https://www.mizuho-ir.co.jp/publication/column/2015/0728.html"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696883"/>
            <a:ext cx="9144000" cy="2387600"/>
          </a:xfrm>
        </p:spPr>
        <p:txBody>
          <a:bodyPr>
            <a:normAutofit/>
          </a:bodyPr>
          <a:lstStyle/>
          <a:p>
            <a:r>
              <a:rPr lang="ja-JP" altLang="en-US" sz="5400" dirty="0"/>
              <a:t>日本</a:t>
            </a:r>
            <a:r>
              <a:rPr lang="ja-JP" altLang="en-US" sz="5400" dirty="0" smtClean="0"/>
              <a:t>における炭素税の成果と地球温暖化対策に向けた今後の課題：</a:t>
            </a:r>
            <a:r>
              <a:rPr lang="en-US" altLang="ja-JP" sz="5400" dirty="0" smtClean="0"/>
              <a:t>EU</a:t>
            </a:r>
            <a:r>
              <a:rPr lang="ja-JP" altLang="en-US" sz="5400" dirty="0" smtClean="0"/>
              <a:t>との比較</a:t>
            </a:r>
            <a:endParaRPr kumimoji="1" lang="ja-JP" altLang="en-US" sz="5400" dirty="0"/>
          </a:p>
        </p:txBody>
      </p:sp>
      <p:sp>
        <p:nvSpPr>
          <p:cNvPr id="3" name="サブタイトル 2"/>
          <p:cNvSpPr>
            <a:spLocks noGrp="1"/>
          </p:cNvSpPr>
          <p:nvPr>
            <p:ph type="subTitle" idx="1"/>
          </p:nvPr>
        </p:nvSpPr>
        <p:spPr/>
        <p:txBody>
          <a:bodyPr/>
          <a:lstStyle/>
          <a:p>
            <a:r>
              <a:rPr kumimoji="1" lang="ja-JP" altLang="en-US" dirty="0" smtClean="0"/>
              <a:t>大田・小川・中村　経済学部</a:t>
            </a:r>
            <a:r>
              <a:rPr kumimoji="1" lang="en-US" altLang="ja-JP" dirty="0" smtClean="0"/>
              <a:t>2</a:t>
            </a:r>
            <a:r>
              <a:rPr kumimoji="1" lang="ja-JP" altLang="en-US" dirty="0" smtClean="0"/>
              <a:t>年</a:t>
            </a:r>
            <a:endParaRPr kumimoji="1" lang="ja-JP" altLang="en-US" dirty="0"/>
          </a:p>
        </p:txBody>
      </p:sp>
      <p:sp>
        <p:nvSpPr>
          <p:cNvPr id="4" name="角丸四角形 3"/>
          <p:cNvSpPr/>
          <p:nvPr/>
        </p:nvSpPr>
        <p:spPr>
          <a:xfrm>
            <a:off x="1524000" y="626892"/>
            <a:ext cx="9261764" cy="252758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620215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角丸四角形 18"/>
          <p:cNvSpPr/>
          <p:nvPr/>
        </p:nvSpPr>
        <p:spPr>
          <a:xfrm>
            <a:off x="1515979" y="1215189"/>
            <a:ext cx="6244389" cy="2033337"/>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1395663" y="938463"/>
            <a:ext cx="4367463" cy="553453"/>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838200" y="365126"/>
            <a:ext cx="10515600" cy="60902"/>
          </a:xfrm>
        </p:spPr>
        <p:txBody>
          <a:bodyPr>
            <a:normAutofit fontScale="90000"/>
          </a:bodyPr>
          <a:lstStyle/>
          <a:p>
            <a:endParaRPr kumimoji="1" lang="ja-JP" altLang="en-US" dirty="0"/>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282" y="4644736"/>
            <a:ext cx="2812473" cy="2061730"/>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8263" y="616095"/>
            <a:ext cx="4052455" cy="3186978"/>
          </a:xfrm>
          <a:prstGeom prst="rect">
            <a:avLst/>
          </a:prstGeom>
        </p:spPr>
      </p:pic>
      <p:sp>
        <p:nvSpPr>
          <p:cNvPr id="3" name="コンテンツ プレースホルダー 2"/>
          <p:cNvSpPr>
            <a:spLocks noGrp="1"/>
          </p:cNvSpPr>
          <p:nvPr>
            <p:ph idx="1"/>
          </p:nvPr>
        </p:nvSpPr>
        <p:spPr>
          <a:xfrm>
            <a:off x="838200" y="1028700"/>
            <a:ext cx="10515600" cy="5148263"/>
          </a:xfrm>
        </p:spPr>
        <p:txBody>
          <a:bodyPr/>
          <a:lstStyle/>
          <a:p>
            <a:pPr marL="0" indent="0">
              <a:buNone/>
            </a:pPr>
            <a:r>
              <a:rPr lang="ja-JP" altLang="en-US" dirty="0"/>
              <a:t>③</a:t>
            </a:r>
            <a:r>
              <a:rPr lang="ja-JP" altLang="en-US" dirty="0" smtClean="0"/>
              <a:t>：</a:t>
            </a:r>
            <a:r>
              <a:rPr lang="ja-JP" altLang="en-US" dirty="0" smtClean="0">
                <a:solidFill>
                  <a:schemeClr val="bg1"/>
                </a:solidFill>
              </a:rPr>
              <a:t>技術革新へのインセンティブ</a:t>
            </a:r>
            <a:endParaRPr lang="en-US" altLang="ja-JP" dirty="0" smtClean="0">
              <a:solidFill>
                <a:schemeClr val="bg1"/>
              </a:solidFill>
            </a:endParaRPr>
          </a:p>
          <a:p>
            <a:pPr marL="0" indent="0">
              <a:buNone/>
            </a:pPr>
            <a:r>
              <a:rPr kumimoji="1" lang="ja-JP" altLang="en-US" dirty="0"/>
              <a:t>　</a:t>
            </a:r>
            <a:r>
              <a:rPr kumimoji="1" lang="ja-JP" altLang="en-US" dirty="0" smtClean="0"/>
              <a:t>　　この税によって環境基準が達成</a:t>
            </a:r>
            <a:r>
              <a:rPr lang="ja-JP" altLang="en-US" dirty="0" smtClean="0"/>
              <a:t>されても</a:t>
            </a:r>
            <a:endParaRPr lang="en-US" altLang="ja-JP" dirty="0" smtClean="0"/>
          </a:p>
          <a:p>
            <a:pPr marL="0" indent="0">
              <a:buNone/>
            </a:pPr>
            <a:r>
              <a:rPr kumimoji="1" lang="ja-JP" altLang="en-US" dirty="0"/>
              <a:t>　</a:t>
            </a:r>
            <a:r>
              <a:rPr kumimoji="1" lang="ja-JP" altLang="en-US" dirty="0" smtClean="0"/>
              <a:t>　　　　　　排出者は排出を行う限り</a:t>
            </a:r>
            <a:endParaRPr kumimoji="1" lang="en-US" altLang="ja-JP" dirty="0" smtClean="0"/>
          </a:p>
          <a:p>
            <a:pPr marL="0" indent="0">
              <a:buNone/>
            </a:pPr>
            <a:r>
              <a:rPr lang="ja-JP" altLang="en-US" dirty="0"/>
              <a:t>　</a:t>
            </a:r>
            <a:r>
              <a:rPr lang="ja-JP" altLang="en-US" dirty="0" smtClean="0"/>
              <a:t>　　　　　</a:t>
            </a:r>
            <a:r>
              <a:rPr kumimoji="1" lang="ja-JP" altLang="en-US" dirty="0" smtClean="0"/>
              <a:t>環境税を負担しなければならない</a:t>
            </a:r>
            <a:endParaRPr kumimoji="1" lang="en-US" altLang="ja-JP" dirty="0" smtClean="0"/>
          </a:p>
          <a:p>
            <a:pPr marL="0" indent="0">
              <a:buNone/>
            </a:pPr>
            <a:endParaRPr lang="en-US" altLang="ja-JP" dirty="0"/>
          </a:p>
          <a:p>
            <a:pPr marL="0" indent="0">
              <a:buNone/>
            </a:pPr>
            <a:r>
              <a:rPr kumimoji="1" lang="ja-JP" altLang="en-US" dirty="0" smtClean="0"/>
              <a:t>　　　　⇒税負担を減らすため、排出量の削減</a:t>
            </a:r>
            <a:endParaRPr kumimoji="1" lang="en-US" altLang="ja-JP" dirty="0" smtClean="0"/>
          </a:p>
          <a:p>
            <a:pPr marL="0" indent="0">
              <a:buNone/>
            </a:pPr>
            <a:r>
              <a:rPr lang="ja-JP" altLang="en-US" dirty="0"/>
              <a:t>　</a:t>
            </a:r>
            <a:r>
              <a:rPr lang="ja-JP" altLang="en-US" dirty="0" smtClean="0"/>
              <a:t>　　　　　といった</a:t>
            </a:r>
            <a:r>
              <a:rPr kumimoji="1" lang="ja-JP" altLang="en-US" dirty="0" smtClean="0">
                <a:solidFill>
                  <a:srgbClr val="FF0000"/>
                </a:solidFill>
              </a:rPr>
              <a:t>技術開発を行うインセンティブを与える</a:t>
            </a:r>
            <a:endParaRPr kumimoji="1" lang="en-US" altLang="ja-JP" dirty="0" smtClean="0">
              <a:solidFill>
                <a:srgbClr val="FF0000"/>
              </a:solidFill>
            </a:endParaRPr>
          </a:p>
          <a:p>
            <a:pPr marL="0" indent="0">
              <a:buNone/>
            </a:pPr>
            <a:r>
              <a:rPr lang="ja-JP" altLang="en-US" dirty="0"/>
              <a:t>　</a:t>
            </a:r>
            <a:r>
              <a:rPr lang="ja-JP" altLang="en-US" dirty="0" smtClean="0"/>
              <a:t>　　　　　　　　　（省エネ機械の生産や、電気自動車やエコカー</a:t>
            </a:r>
            <a:endParaRPr lang="en-US" altLang="ja-JP" dirty="0" smtClean="0"/>
          </a:p>
          <a:p>
            <a:pPr marL="0" indent="0">
              <a:buNone/>
            </a:pPr>
            <a:r>
              <a:rPr kumimoji="1" lang="ja-JP" altLang="en-US" dirty="0"/>
              <a:t>　</a:t>
            </a:r>
            <a:r>
              <a:rPr kumimoji="1" lang="ja-JP" altLang="en-US" dirty="0" smtClean="0"/>
              <a:t>　　　　　　　　　　　、バイオコークスの開発促進など）</a:t>
            </a:r>
            <a:endParaRPr kumimoji="1" lang="en-US" altLang="ja-JP" dirty="0" smtClean="0"/>
          </a:p>
        </p:txBody>
      </p:sp>
    </p:spTree>
    <p:extLst>
      <p:ext uri="{BB962C8B-B14F-4D97-AF65-F5344CB8AC3E}">
        <p14:creationId xmlns:p14="http://schemas.microsoft.com/office/powerpoint/2010/main" val="1844057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4"/>
                                        </p:tgtEl>
                                        <p:attrNameLst>
                                          <p:attrName>style.visibility</p:attrName>
                                        </p:attrNameLst>
                                      </p:cBhvr>
                                      <p:to>
                                        <p:strVal val="visible"/>
                                      </p:to>
                                    </p:set>
                                    <p:anim calcmode="lin" valueType="num">
                                      <p:cBhvr additive="base">
                                        <p:cTn id="51" dur="500" fill="hold"/>
                                        <p:tgtEl>
                                          <p:spTgt spid="4"/>
                                        </p:tgtEl>
                                        <p:attrNameLst>
                                          <p:attrName>ppt_x</p:attrName>
                                        </p:attrNameLst>
                                      </p:cBhvr>
                                      <p:tavLst>
                                        <p:tav tm="0">
                                          <p:val>
                                            <p:strVal val="#ppt_x"/>
                                          </p:val>
                                        </p:tav>
                                        <p:tav tm="100000">
                                          <p:val>
                                            <p:strVal val="#ppt_x"/>
                                          </p:val>
                                        </p:tav>
                                      </p:tavLst>
                                    </p:anim>
                                    <p:anim calcmode="lin" valueType="num">
                                      <p:cBhvr additive="base">
                                        <p:cTn id="5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115743"/>
            <a:ext cx="10515600" cy="45719"/>
          </a:xfrm>
        </p:spPr>
        <p:txBody>
          <a:bodyPr>
            <a:normAutofit fontScale="90000"/>
          </a:bodyPr>
          <a:lstStyle/>
          <a:p>
            <a:endParaRPr kumimoji="1" lang="ja-JP" altLang="en-US" dirty="0"/>
          </a:p>
        </p:txBody>
      </p:sp>
      <p:sp>
        <p:nvSpPr>
          <p:cNvPr id="3" name="コンテンツ プレースホルダー 2"/>
          <p:cNvSpPr>
            <a:spLocks noGrp="1"/>
          </p:cNvSpPr>
          <p:nvPr>
            <p:ph idx="1"/>
          </p:nvPr>
        </p:nvSpPr>
        <p:spPr>
          <a:xfrm>
            <a:off x="838200" y="529936"/>
            <a:ext cx="10515600" cy="5647027"/>
          </a:xfrm>
        </p:spPr>
        <p:txBody>
          <a:bodyPr/>
          <a:lstStyle/>
          <a:p>
            <a:pPr marL="0" indent="0">
              <a:buNone/>
            </a:pPr>
            <a:r>
              <a:rPr kumimoji="1" lang="ja-JP" altLang="en-US" dirty="0" smtClean="0"/>
              <a:t>　いずれにし</a:t>
            </a:r>
            <a:r>
              <a:rPr lang="ja-JP" altLang="en-US" dirty="0" smtClean="0"/>
              <a:t>ても、</a:t>
            </a:r>
            <a:endParaRPr lang="en-US" altLang="ja-JP" dirty="0" smtClean="0"/>
          </a:p>
          <a:p>
            <a:pPr marL="0" indent="0">
              <a:buNone/>
            </a:pPr>
            <a:r>
              <a:rPr kumimoji="1" lang="ja-JP" altLang="en-US" dirty="0"/>
              <a:t>　</a:t>
            </a:r>
            <a:r>
              <a:rPr kumimoji="1" lang="ja-JP" altLang="en-US" dirty="0" smtClean="0"/>
              <a:t>　</a:t>
            </a:r>
            <a:endParaRPr kumimoji="1" lang="en-US" altLang="ja-JP" dirty="0" smtClean="0"/>
          </a:p>
          <a:p>
            <a:pPr marL="0" indent="0">
              <a:buNone/>
            </a:pPr>
            <a:r>
              <a:rPr lang="ja-JP" altLang="en-US" dirty="0"/>
              <a:t>　</a:t>
            </a:r>
            <a:r>
              <a:rPr lang="ja-JP" altLang="en-US" dirty="0" smtClean="0"/>
              <a:t>　現代経済学は</a:t>
            </a:r>
            <a:endParaRPr lang="en-US" altLang="ja-JP" dirty="0" smtClean="0"/>
          </a:p>
          <a:p>
            <a:pPr marL="0" indent="0">
              <a:buNone/>
            </a:pPr>
            <a:r>
              <a:rPr kumimoji="1" lang="ja-JP" altLang="en-US" dirty="0"/>
              <a:t>　</a:t>
            </a:r>
            <a:r>
              <a:rPr kumimoji="1" lang="ja-JP" altLang="en-US" dirty="0" smtClean="0"/>
              <a:t>　　　　　</a:t>
            </a:r>
            <a:r>
              <a:rPr kumimoji="1" lang="ja-JP" altLang="en-US" sz="4400" dirty="0" smtClean="0"/>
              <a:t>　</a:t>
            </a:r>
            <a:r>
              <a:rPr kumimoji="1" lang="ja-JP" altLang="en-US" sz="4800" dirty="0" smtClean="0"/>
              <a:t>「経済効率性を高める」</a:t>
            </a:r>
            <a:endParaRPr kumimoji="1" lang="en-US" altLang="ja-JP" sz="4800" dirty="0" smtClean="0"/>
          </a:p>
          <a:p>
            <a:pPr marL="0" indent="0">
              <a:buNone/>
            </a:pPr>
            <a:r>
              <a:rPr kumimoji="1" lang="ja-JP" altLang="en-US" dirty="0" smtClean="0"/>
              <a:t>　　　　　　　　　　　　　　　　　　　　　という観点から</a:t>
            </a:r>
            <a:endParaRPr kumimoji="1" lang="en-US" altLang="ja-JP" dirty="0" smtClean="0"/>
          </a:p>
          <a:p>
            <a:pPr marL="0" indent="0">
              <a:buNone/>
            </a:pPr>
            <a:r>
              <a:rPr lang="ja-JP" altLang="en-US" dirty="0"/>
              <a:t>　</a:t>
            </a:r>
            <a:r>
              <a:rPr lang="ja-JP" altLang="en-US" dirty="0" smtClean="0"/>
              <a:t>　　</a:t>
            </a:r>
            <a:endParaRPr lang="en-US" altLang="ja-JP" dirty="0" smtClean="0"/>
          </a:p>
          <a:p>
            <a:pPr marL="0" indent="0">
              <a:buNone/>
            </a:pPr>
            <a:r>
              <a:rPr lang="ja-JP" altLang="en-US" dirty="0"/>
              <a:t>　</a:t>
            </a:r>
            <a:r>
              <a:rPr lang="ja-JP" altLang="en-US" dirty="0" smtClean="0"/>
              <a:t>　　　　　‘政策課税’として環境税を根拠づけている</a:t>
            </a:r>
            <a:endParaRPr kumimoji="1" lang="en-US" altLang="ja-JP" dirty="0" smtClean="0"/>
          </a:p>
          <a:p>
            <a:pPr marL="0" indent="0">
              <a:buNone/>
            </a:pPr>
            <a:endParaRPr kumimoji="1" lang="en-US" altLang="ja-JP" sz="4400" dirty="0" smtClean="0"/>
          </a:p>
          <a:p>
            <a:pPr marL="0" indent="0">
              <a:buNone/>
            </a:pPr>
            <a:r>
              <a:rPr lang="ja-JP" altLang="en-US" sz="4400" dirty="0"/>
              <a:t>　</a:t>
            </a:r>
            <a:r>
              <a:rPr lang="ja-JP" altLang="en-US" sz="4400" dirty="0" smtClean="0"/>
              <a:t>　　</a:t>
            </a:r>
            <a:endParaRPr kumimoji="1" lang="en-US" altLang="ja-JP" sz="4400" dirty="0" smtClean="0"/>
          </a:p>
        </p:txBody>
      </p:sp>
      <p:sp>
        <p:nvSpPr>
          <p:cNvPr id="4" name="雲 3"/>
          <p:cNvSpPr/>
          <p:nvPr/>
        </p:nvSpPr>
        <p:spPr>
          <a:xfrm>
            <a:off x="2244436" y="1465118"/>
            <a:ext cx="6515100" cy="2421081"/>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89662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down)">
                                      <p:cBhvr>
                                        <p:cTn id="23" dur="500"/>
                                        <p:tgtEl>
                                          <p:spTgt spid="3">
                                            <p:txEl>
                                              <p:pRg st="3" end="3"/>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wipe(down)">
                                      <p:cBhvr>
                                        <p:cTn id="26" dur="500"/>
                                        <p:tgtEl>
                                          <p:spTgt spid="3">
                                            <p:txEl>
                                              <p:pRg st="4" end="4"/>
                                            </p:txEl>
                                          </p:spTgt>
                                        </p:tgtEl>
                                      </p:cBhvr>
                                    </p:animEffect>
                                  </p:childTnLst>
                                </p:cTn>
                              </p:par>
                              <p:par>
                                <p:cTn id="27" presetID="2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wipe(down)">
                                      <p:cBhvr>
                                        <p:cTn id="29" dur="500"/>
                                        <p:tgtEl>
                                          <p:spTgt spid="3">
                                            <p:txEl>
                                              <p:pRg st="5" end="5"/>
                                            </p:txEl>
                                          </p:spTgt>
                                        </p:tgtEl>
                                      </p:cBhvr>
                                    </p:animEffect>
                                  </p:childTnLst>
                                </p:cTn>
                              </p:par>
                              <p:par>
                                <p:cTn id="30" presetID="22" presetClass="entr" presetSubtype="4"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616945" y="2677100"/>
            <a:ext cx="10906698" cy="2269474"/>
          </a:xfrm>
          <a:prstGeom prst="roundRect">
            <a:avLst/>
          </a:prstGeom>
          <a:solidFill>
            <a:schemeClr val="accent6">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838200" y="793214"/>
            <a:ext cx="10515600" cy="5383749"/>
          </a:xfrm>
          <a:ln>
            <a:noFill/>
          </a:ln>
        </p:spPr>
        <p:txBody>
          <a:bodyPr/>
          <a:lstStyle/>
          <a:p>
            <a:pPr marL="0" indent="0">
              <a:buNone/>
            </a:pPr>
            <a:r>
              <a:rPr kumimoji="1" lang="ja-JP" altLang="en-US" dirty="0" smtClean="0"/>
              <a:t>環境税は、多種多様である。</a:t>
            </a:r>
            <a:endParaRPr kumimoji="1" lang="en-US" altLang="ja-JP" dirty="0" smtClean="0"/>
          </a:p>
          <a:p>
            <a:pPr marL="0" indent="0">
              <a:buNone/>
            </a:pPr>
            <a:r>
              <a:rPr lang="ja-JP" altLang="en-US" dirty="0"/>
              <a:t>　</a:t>
            </a:r>
            <a:r>
              <a:rPr lang="ja-JP" altLang="en-US" dirty="0" smtClean="0"/>
              <a:t>（水源税、森林環境税、産業</a:t>
            </a:r>
            <a:r>
              <a:rPr lang="ja-JP" altLang="en-US" dirty="0"/>
              <a:t>廃棄物</a:t>
            </a:r>
            <a:r>
              <a:rPr lang="ja-JP" altLang="en-US" dirty="0" smtClean="0"/>
              <a:t>税、レジ袋税</a:t>
            </a:r>
            <a:r>
              <a:rPr lang="en-US" altLang="ja-JP" dirty="0" smtClean="0"/>
              <a:t>…</a:t>
            </a:r>
            <a:r>
              <a:rPr lang="ja-JP" altLang="en-US" dirty="0" smtClean="0"/>
              <a:t>など）</a:t>
            </a:r>
            <a:endParaRPr lang="en-US" altLang="ja-JP" dirty="0" smtClean="0"/>
          </a:p>
          <a:p>
            <a:pPr marL="0" indent="0">
              <a:buNone/>
            </a:pPr>
            <a:endParaRPr kumimoji="1" lang="en-US" altLang="ja-JP" dirty="0"/>
          </a:p>
          <a:p>
            <a:pPr marL="0" indent="0">
              <a:buNone/>
            </a:pPr>
            <a:endParaRPr lang="en-US" altLang="ja-JP" sz="3600" dirty="0" smtClean="0"/>
          </a:p>
          <a:p>
            <a:pPr marL="0" indent="0">
              <a:buNone/>
            </a:pPr>
            <a:r>
              <a:rPr lang="ja-JP" altLang="en-US" sz="3600" dirty="0" smtClean="0">
                <a:solidFill>
                  <a:schemeClr val="bg1"/>
                </a:solidFill>
              </a:rPr>
              <a:t>その中でも、本研究では地球温暖化対策に対する</a:t>
            </a:r>
            <a:endParaRPr lang="en-US" altLang="ja-JP" sz="3600" dirty="0" smtClean="0">
              <a:solidFill>
                <a:schemeClr val="bg1"/>
              </a:solidFill>
            </a:endParaRPr>
          </a:p>
          <a:p>
            <a:pPr marL="0" indent="0">
              <a:buNone/>
            </a:pPr>
            <a:r>
              <a:rPr kumimoji="1" lang="ja-JP" altLang="en-US" sz="3600" dirty="0">
                <a:solidFill>
                  <a:schemeClr val="bg1"/>
                </a:solidFill>
              </a:rPr>
              <a:t>　</a:t>
            </a:r>
            <a:r>
              <a:rPr kumimoji="1" lang="ja-JP" altLang="en-US" sz="3600" dirty="0" smtClean="0">
                <a:solidFill>
                  <a:schemeClr val="bg1"/>
                </a:solidFill>
              </a:rPr>
              <a:t>環境税としての、炭素税の役割や課題について考察する</a:t>
            </a:r>
            <a:endParaRPr kumimoji="1" lang="ja-JP" altLang="en-US" sz="3600" dirty="0">
              <a:solidFill>
                <a:schemeClr val="bg1"/>
              </a:solidFill>
            </a:endParaRPr>
          </a:p>
        </p:txBody>
      </p:sp>
    </p:spTree>
    <p:extLst>
      <p:ext uri="{BB962C8B-B14F-4D97-AF65-F5344CB8AC3E}">
        <p14:creationId xmlns:p14="http://schemas.microsoft.com/office/powerpoint/2010/main" val="720754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838200" y="589548"/>
            <a:ext cx="10363200" cy="818148"/>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smtClean="0">
                <a:solidFill>
                  <a:schemeClr val="bg1"/>
                </a:solidFill>
              </a:rPr>
              <a:t>第２章．炭素税とは</a:t>
            </a:r>
            <a:endParaRPr kumimoji="1" lang="ja-JP" altLang="en-US" dirty="0">
              <a:solidFill>
                <a:schemeClr val="bg1"/>
              </a:solidFill>
            </a:endParaRPr>
          </a:p>
        </p:txBody>
      </p:sp>
      <p:sp>
        <p:nvSpPr>
          <p:cNvPr id="3" name="コンテンツ プレースホルダー 2"/>
          <p:cNvSpPr>
            <a:spLocks noGrp="1"/>
          </p:cNvSpPr>
          <p:nvPr>
            <p:ph idx="1"/>
          </p:nvPr>
        </p:nvSpPr>
        <p:spPr>
          <a:xfrm>
            <a:off x="838200" y="1825624"/>
            <a:ext cx="10515600" cy="4850597"/>
          </a:xfrm>
        </p:spPr>
        <p:txBody>
          <a:bodyPr/>
          <a:lstStyle/>
          <a:p>
            <a:r>
              <a:rPr kumimoji="1" lang="ja-JP" altLang="en-US" dirty="0" smtClean="0"/>
              <a:t>（地球環境研究センターより抜粋）</a:t>
            </a:r>
            <a:endParaRPr kumimoji="1" lang="en-US" altLang="ja-JP" dirty="0" smtClean="0"/>
          </a:p>
          <a:p>
            <a:pPr marL="0" indent="0">
              <a:buNone/>
            </a:pPr>
            <a:r>
              <a:rPr lang="ja-JP" altLang="en-US" dirty="0"/>
              <a:t>　「</a:t>
            </a:r>
            <a:r>
              <a:rPr lang="ja-JP" altLang="en-US" dirty="0">
                <a:solidFill>
                  <a:srgbClr val="FF0000"/>
                </a:solidFill>
              </a:rPr>
              <a:t>炭素税</a:t>
            </a:r>
            <a:r>
              <a:rPr lang="ja-JP" altLang="en-US" dirty="0"/>
              <a:t>」とは、石炭、石油、天然ガスといった化石燃料に含まれる炭素の含有量に対して課税する政策の</a:t>
            </a:r>
            <a:r>
              <a:rPr lang="ja-JP" altLang="en-US" dirty="0" smtClean="0"/>
              <a:t>こと</a:t>
            </a:r>
            <a:endParaRPr lang="en-US" altLang="ja-JP" dirty="0" smtClean="0"/>
          </a:p>
          <a:p>
            <a:pPr marL="0" indent="0">
              <a:buNone/>
            </a:pPr>
            <a:endParaRPr lang="en-US" altLang="ja-JP" dirty="0"/>
          </a:p>
          <a:p>
            <a:pPr marL="0" indent="0">
              <a:buNone/>
            </a:pPr>
            <a:r>
              <a:rPr lang="ja-JP" altLang="en-US" dirty="0"/>
              <a:t>　長期的に見れば二酸化炭素を多く排出する化石燃料の</a:t>
            </a:r>
            <a:r>
              <a:rPr lang="ja-JP" altLang="en-US" dirty="0" smtClean="0"/>
              <a:t>消費節約</a:t>
            </a:r>
            <a:r>
              <a:rPr lang="ja-JP" altLang="en-US" dirty="0"/>
              <a:t>や、炭素含有量の少ないエネルギーへの転換、再生可能エネルギーの拡大を</a:t>
            </a:r>
            <a:r>
              <a:rPr lang="ja-JP" altLang="en-US" dirty="0" smtClean="0"/>
              <a:t>促す。</a:t>
            </a:r>
            <a:endParaRPr lang="en-US" altLang="ja-JP" dirty="0" smtClean="0"/>
          </a:p>
          <a:p>
            <a:pPr marL="0" indent="0">
              <a:buNone/>
            </a:pPr>
            <a:r>
              <a:rPr lang="ja-JP" altLang="en-US" dirty="0"/>
              <a:t>　経済活動への影響も、課税方法や税収の使いみちを工夫したり、他の政策と組み合わせるなどによって、最小限に抑えることが</a:t>
            </a:r>
            <a:r>
              <a:rPr lang="ja-JP" altLang="en-US" dirty="0" smtClean="0"/>
              <a:t>可能</a:t>
            </a:r>
            <a:endParaRPr lang="en-US" altLang="ja-JP" dirty="0" smtClean="0"/>
          </a:p>
        </p:txBody>
      </p:sp>
      <p:sp>
        <p:nvSpPr>
          <p:cNvPr id="5" name="角丸四角形 4"/>
          <p:cNvSpPr/>
          <p:nvPr/>
        </p:nvSpPr>
        <p:spPr>
          <a:xfrm>
            <a:off x="613611" y="2286000"/>
            <a:ext cx="10888578" cy="3801979"/>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73038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arn(inVertical)">
                                      <p:cBhvr>
                                        <p:cTn id="23" dur="500"/>
                                        <p:tgtEl>
                                          <p:spTgt spid="3">
                                            <p:txEl>
                                              <p:pRg st="3" end="3"/>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barn(inVertical)">
                                      <p:cBhvr>
                                        <p:cTn id="2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角丸四角形 14"/>
          <p:cNvSpPr/>
          <p:nvPr/>
        </p:nvSpPr>
        <p:spPr>
          <a:xfrm>
            <a:off x="397042" y="2439690"/>
            <a:ext cx="8903369" cy="1288305"/>
          </a:xfrm>
          <a:prstGeom prst="round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397042" y="2146517"/>
            <a:ext cx="1768642" cy="4451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484909" y="1010652"/>
            <a:ext cx="10515600" cy="5847347"/>
          </a:xfrm>
        </p:spPr>
        <p:txBody>
          <a:bodyPr>
            <a:normAutofit/>
          </a:bodyPr>
          <a:lstStyle/>
          <a:p>
            <a:pPr marL="0" indent="0">
              <a:buNone/>
            </a:pPr>
            <a:r>
              <a:rPr kumimoji="1" lang="ja-JP" altLang="en-US" sz="2400" b="1" dirty="0"/>
              <a:t>　</a:t>
            </a:r>
            <a:endParaRPr kumimoji="1" lang="en-US" altLang="ja-JP" sz="2400" b="1" dirty="0" smtClean="0"/>
          </a:p>
          <a:p>
            <a:pPr marL="0" indent="0">
              <a:buNone/>
            </a:pPr>
            <a:r>
              <a:rPr lang="ja-JP" altLang="en-US" sz="2400" b="1" dirty="0"/>
              <a:t>　</a:t>
            </a:r>
            <a:r>
              <a:rPr lang="ja-JP" altLang="en-US" sz="2400" dirty="0"/>
              <a:t>私たちは、さまざまな判断基準でものを購入</a:t>
            </a:r>
            <a:r>
              <a:rPr lang="ja-JP" altLang="en-US" sz="2400" dirty="0" smtClean="0"/>
              <a:t>してい</a:t>
            </a:r>
            <a:r>
              <a:rPr lang="ja-JP" altLang="en-US" sz="2400" dirty="0"/>
              <a:t>る</a:t>
            </a:r>
            <a:r>
              <a:rPr lang="ja-JP" altLang="en-US" sz="2400" dirty="0" smtClean="0"/>
              <a:t>。</a:t>
            </a:r>
            <a:r>
              <a:rPr lang="ja-JP" altLang="en-US" sz="2400" dirty="0"/>
              <a:t>価格もそのひとつ</a:t>
            </a:r>
            <a:r>
              <a:rPr lang="ja-JP" altLang="en-US" sz="2400" dirty="0" smtClean="0"/>
              <a:t>である。</a:t>
            </a:r>
            <a:endParaRPr lang="en-US" altLang="ja-JP" sz="2400" dirty="0" smtClean="0"/>
          </a:p>
          <a:p>
            <a:pPr marL="0" indent="0">
              <a:buNone/>
            </a:pPr>
            <a:r>
              <a:rPr lang="ja-JP" altLang="en-US" sz="2400" dirty="0" smtClean="0">
                <a:solidFill>
                  <a:srgbClr val="FF0000"/>
                </a:solidFill>
              </a:rPr>
              <a:t>炭素</a:t>
            </a:r>
            <a:r>
              <a:rPr lang="ja-JP" altLang="en-US" sz="2400" dirty="0">
                <a:solidFill>
                  <a:srgbClr val="FF0000"/>
                </a:solidFill>
              </a:rPr>
              <a:t>税</a:t>
            </a:r>
            <a:r>
              <a:rPr lang="ja-JP" altLang="en-US" sz="2400" dirty="0"/>
              <a:t>と</a:t>
            </a:r>
            <a:r>
              <a:rPr lang="ja-JP" altLang="en-US" sz="2400" dirty="0" smtClean="0"/>
              <a:t>は</a:t>
            </a:r>
            <a:endParaRPr lang="en-US" altLang="ja-JP" sz="2400" dirty="0" smtClean="0"/>
          </a:p>
          <a:p>
            <a:pPr marL="0" indent="0">
              <a:buNone/>
            </a:pPr>
            <a:r>
              <a:rPr lang="ja-JP" altLang="en-US" sz="2400" dirty="0" smtClean="0"/>
              <a:t>石油</a:t>
            </a:r>
            <a:r>
              <a:rPr lang="ja-JP" altLang="en-US" sz="2400" dirty="0"/>
              <a:t>やガスなど、エネルギーに含まれる炭素の量に応じた税を</a:t>
            </a:r>
            <a:r>
              <a:rPr lang="ja-JP" altLang="en-US" sz="2400" dirty="0" smtClean="0"/>
              <a:t>課す</a:t>
            </a:r>
            <a:endParaRPr lang="en-US" altLang="ja-JP" sz="2400" dirty="0" smtClean="0"/>
          </a:p>
          <a:p>
            <a:pPr marL="0" indent="0">
              <a:buNone/>
            </a:pPr>
            <a:r>
              <a:rPr lang="ja-JP" altLang="en-US" sz="2400" u="sng" dirty="0" smtClean="0"/>
              <a:t>「</a:t>
            </a:r>
            <a:r>
              <a:rPr lang="ja-JP" altLang="en-US" sz="2400" u="sng" dirty="0"/>
              <a:t>経済的手法」と呼ばれる方法の</a:t>
            </a:r>
            <a:r>
              <a:rPr lang="ja-JP" altLang="en-US" sz="2400" u="sng" dirty="0" smtClean="0"/>
              <a:t>ひとつ</a:t>
            </a:r>
            <a:r>
              <a:rPr lang="ja-JP" altLang="en-US" sz="2400" dirty="0" smtClean="0"/>
              <a:t>。</a:t>
            </a:r>
            <a:endParaRPr lang="en-US" altLang="ja-JP" sz="2400" dirty="0" smtClean="0"/>
          </a:p>
          <a:p>
            <a:pPr marL="0" indent="0">
              <a:buNone/>
            </a:pPr>
            <a:endParaRPr lang="en-US" altLang="ja-JP" sz="2400" dirty="0"/>
          </a:p>
          <a:p>
            <a:pPr marL="0" indent="0">
              <a:buNone/>
            </a:pPr>
            <a:endParaRPr lang="en-US" altLang="ja-JP" sz="2400" dirty="0" smtClean="0"/>
          </a:p>
          <a:p>
            <a:pPr marL="0" indent="0">
              <a:buNone/>
            </a:pPr>
            <a:endParaRPr lang="en-US" altLang="ja-JP" sz="2400" dirty="0" smtClean="0"/>
          </a:p>
          <a:p>
            <a:pPr marL="0" indent="0">
              <a:buNone/>
            </a:pPr>
            <a:r>
              <a:rPr lang="en-US" altLang="ja-JP" sz="2400" dirty="0" smtClean="0"/>
              <a:t>CO</a:t>
            </a:r>
            <a:r>
              <a:rPr lang="en-US" altLang="ja-JP" sz="2400" baseline="-25000" dirty="0" smtClean="0"/>
              <a:t>2</a:t>
            </a:r>
            <a:r>
              <a:rPr lang="ja-JP" altLang="en-US" sz="2400" dirty="0"/>
              <a:t>排出量の削減においては</a:t>
            </a:r>
            <a:r>
              <a:rPr lang="ja-JP" altLang="en-US" sz="2400" dirty="0" smtClean="0"/>
              <a:t>、</a:t>
            </a:r>
            <a:endParaRPr lang="en-US" altLang="ja-JP" sz="2400" dirty="0" smtClean="0"/>
          </a:p>
          <a:p>
            <a:pPr marL="0" indent="0">
              <a:buNone/>
            </a:pPr>
            <a:r>
              <a:rPr lang="ja-JP" altLang="en-US" sz="2400" dirty="0" smtClean="0">
                <a:solidFill>
                  <a:srgbClr val="FF0000"/>
                </a:solidFill>
              </a:rPr>
              <a:t>すべて</a:t>
            </a:r>
            <a:r>
              <a:rPr lang="ja-JP" altLang="en-US" sz="2400" dirty="0">
                <a:solidFill>
                  <a:srgbClr val="FF0000"/>
                </a:solidFill>
              </a:rPr>
              <a:t>の国民が何らかの形でかかわって</a:t>
            </a:r>
            <a:r>
              <a:rPr lang="ja-JP" altLang="en-US" sz="2400" dirty="0" smtClean="0">
                <a:solidFill>
                  <a:srgbClr val="FF0000"/>
                </a:solidFill>
              </a:rPr>
              <a:t>いる</a:t>
            </a:r>
            <a:r>
              <a:rPr lang="ja-JP" altLang="en-US" sz="2400" dirty="0" smtClean="0"/>
              <a:t>ことから</a:t>
            </a:r>
            <a:endParaRPr lang="en-US" altLang="ja-JP" sz="2400" dirty="0" smtClean="0"/>
          </a:p>
          <a:p>
            <a:pPr marL="0" indent="0">
              <a:buNone/>
            </a:pPr>
            <a:r>
              <a:rPr lang="ja-JP" altLang="en-US" sz="2400" dirty="0" smtClean="0"/>
              <a:t>個別</a:t>
            </a:r>
            <a:r>
              <a:rPr lang="ja-JP" altLang="en-US" sz="2400" dirty="0"/>
              <a:t>に規制するよりも、炭素税のような手法</a:t>
            </a:r>
            <a:r>
              <a:rPr lang="ja-JP" altLang="en-US" sz="2400" dirty="0" smtClean="0"/>
              <a:t>を</a:t>
            </a:r>
            <a:endParaRPr lang="en-US" altLang="ja-JP" sz="2400" dirty="0" smtClean="0"/>
          </a:p>
          <a:p>
            <a:pPr marL="0" indent="0">
              <a:buNone/>
            </a:pPr>
            <a:r>
              <a:rPr lang="ja-JP" altLang="en-US" sz="2400" dirty="0" smtClean="0"/>
              <a:t>用いる</a:t>
            </a:r>
            <a:r>
              <a:rPr lang="ja-JP" altLang="en-US" sz="2400" dirty="0"/>
              <a:t>ことが有効とされて</a:t>
            </a:r>
            <a:r>
              <a:rPr lang="ja-JP" altLang="en-US" sz="2400" dirty="0" smtClean="0"/>
              <a:t>いる</a:t>
            </a:r>
            <a:endParaRPr kumimoji="1" lang="ja-JP" altLang="en-US" sz="2400" dirty="0"/>
          </a:p>
        </p:txBody>
      </p:sp>
      <p:sp>
        <p:nvSpPr>
          <p:cNvPr id="12" name="雲形吹き出し 11"/>
          <p:cNvSpPr/>
          <p:nvPr/>
        </p:nvSpPr>
        <p:spPr>
          <a:xfrm>
            <a:off x="5647248" y="3066617"/>
            <a:ext cx="4675909" cy="2514601"/>
          </a:xfrm>
          <a:prstGeom prst="cloudCallout">
            <a:avLst>
              <a:gd name="adj1" fmla="val 55592"/>
              <a:gd name="adj2" fmla="val 3217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角丸四角形 3"/>
          <p:cNvSpPr/>
          <p:nvPr/>
        </p:nvSpPr>
        <p:spPr>
          <a:xfrm>
            <a:off x="749968" y="122029"/>
            <a:ext cx="10692063" cy="1153318"/>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838200" y="122029"/>
            <a:ext cx="10515600" cy="1581034"/>
          </a:xfrm>
        </p:spPr>
        <p:txBody>
          <a:bodyPr>
            <a:noAutofit/>
          </a:bodyPr>
          <a:lstStyle/>
          <a:p>
            <a:r>
              <a:rPr lang="ja-JP" altLang="en-US" sz="3200" b="1" dirty="0">
                <a:solidFill>
                  <a:schemeClr val="bg1"/>
                </a:solidFill>
              </a:rPr>
              <a:t>炭素税は二酸化炭素（</a:t>
            </a:r>
            <a:r>
              <a:rPr lang="en-US" altLang="ja-JP" sz="3200" b="1" dirty="0">
                <a:solidFill>
                  <a:schemeClr val="bg1"/>
                </a:solidFill>
              </a:rPr>
              <a:t>CO</a:t>
            </a:r>
            <a:r>
              <a:rPr lang="en-US" altLang="ja-JP" sz="3200" b="1" baseline="-25000" dirty="0">
                <a:solidFill>
                  <a:schemeClr val="bg1"/>
                </a:solidFill>
              </a:rPr>
              <a:t>2</a:t>
            </a:r>
            <a:r>
              <a:rPr lang="ja-JP" altLang="en-US" sz="3200" b="1" dirty="0">
                <a:solidFill>
                  <a:schemeClr val="bg1"/>
                </a:solidFill>
              </a:rPr>
              <a:t>）排出の抑制を目的として、エネルギーに課される</a:t>
            </a:r>
            <a:r>
              <a:rPr lang="en-US" altLang="ja-JP" sz="3200" b="1" dirty="0">
                <a:solidFill>
                  <a:schemeClr val="bg1"/>
                </a:solidFill>
              </a:rPr>
              <a:t/>
            </a:r>
            <a:br>
              <a:rPr lang="en-US" altLang="ja-JP" sz="3200" b="1" dirty="0">
                <a:solidFill>
                  <a:schemeClr val="bg1"/>
                </a:solidFill>
              </a:rPr>
            </a:br>
            <a:endParaRPr kumimoji="1" lang="ja-JP" altLang="en-US" sz="3200" dirty="0">
              <a:solidFill>
                <a:schemeClr val="bg1"/>
              </a:solidFill>
            </a:endParaRPr>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00459" y="5032842"/>
            <a:ext cx="1506682" cy="1731641"/>
          </a:xfrm>
          <a:prstGeom prst="rect">
            <a:avLst/>
          </a:prstGeom>
        </p:spPr>
      </p:pic>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80129" y="3520361"/>
            <a:ext cx="733912" cy="1278080"/>
          </a:xfrm>
          <a:prstGeom prst="rect">
            <a:avLst/>
          </a:prstGeom>
        </p:spPr>
      </p:pic>
      <p:pic>
        <p:nvPicPr>
          <p:cNvPr id="9" name="図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78682" y="4055491"/>
            <a:ext cx="1782936" cy="742950"/>
          </a:xfrm>
          <a:prstGeom prst="rect">
            <a:avLst/>
          </a:prstGeom>
        </p:spPr>
      </p:pic>
      <p:pic>
        <p:nvPicPr>
          <p:cNvPr id="8" name="図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82142" y="3181315"/>
            <a:ext cx="1179326" cy="852055"/>
          </a:xfrm>
          <a:prstGeom prst="rect">
            <a:avLst/>
          </a:prstGeom>
        </p:spPr>
      </p:pic>
      <p:pic>
        <p:nvPicPr>
          <p:cNvPr id="6" name="図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40967" y="3315834"/>
            <a:ext cx="644236" cy="914400"/>
          </a:xfrm>
          <a:prstGeom prst="rect">
            <a:avLst/>
          </a:prstGeom>
        </p:spPr>
      </p:pic>
      <p:sp>
        <p:nvSpPr>
          <p:cNvPr id="10" name="乗算記号 9"/>
          <p:cNvSpPr/>
          <p:nvPr/>
        </p:nvSpPr>
        <p:spPr>
          <a:xfrm>
            <a:off x="6422272" y="3152612"/>
            <a:ext cx="1543394" cy="1476018"/>
          </a:xfrm>
          <a:prstGeom prst="mathMultiply">
            <a:avLst>
              <a:gd name="adj1" fmla="val 94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ドーナツ 10"/>
          <p:cNvSpPr/>
          <p:nvPr/>
        </p:nvSpPr>
        <p:spPr>
          <a:xfrm>
            <a:off x="8826723" y="3469346"/>
            <a:ext cx="1030850" cy="1070775"/>
          </a:xfrm>
          <a:prstGeom prst="donut">
            <a:avLst>
              <a:gd name="adj" fmla="val 11896"/>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solidFill>
                <a:schemeClr val="tx1"/>
              </a:solidFill>
            </a:endParaRPr>
          </a:p>
        </p:txBody>
      </p:sp>
      <p:pic>
        <p:nvPicPr>
          <p:cNvPr id="13" name="図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62764" y="3253654"/>
            <a:ext cx="846664" cy="1070264"/>
          </a:xfrm>
          <a:prstGeom prst="rect">
            <a:avLst/>
          </a:prstGeom>
        </p:spPr>
      </p:pic>
    </p:spTree>
    <p:extLst>
      <p:ext uri="{BB962C8B-B14F-4D97-AF65-F5344CB8AC3E}">
        <p14:creationId xmlns:p14="http://schemas.microsoft.com/office/powerpoint/2010/main" val="3278015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inVertical)">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ppt_x"/>
                                          </p:val>
                                        </p:tav>
                                        <p:tav tm="100000">
                                          <p:val>
                                            <p:strVal val="#ppt_x"/>
                                          </p:val>
                                        </p:tav>
                                      </p:tavLst>
                                    </p:anim>
                                    <p:anim calcmode="lin" valueType="num">
                                      <p:cBhvr additive="base">
                                        <p:cTn id="4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additive="base">
                                        <p:cTn id="48" dur="500" fill="hold"/>
                                        <p:tgtEl>
                                          <p:spTgt spid="9"/>
                                        </p:tgtEl>
                                        <p:attrNameLst>
                                          <p:attrName>ppt_x</p:attrName>
                                        </p:attrNameLst>
                                      </p:cBhvr>
                                      <p:tavLst>
                                        <p:tav tm="0">
                                          <p:val>
                                            <p:strVal val="#ppt_x"/>
                                          </p:val>
                                        </p:tav>
                                        <p:tav tm="100000">
                                          <p:val>
                                            <p:strVal val="#ppt_x"/>
                                          </p:val>
                                        </p:tav>
                                      </p:tavLst>
                                    </p:anim>
                                    <p:anim calcmode="lin" valueType="num">
                                      <p:cBhvr additive="base">
                                        <p:cTn id="4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8"/>
                                        </p:tgtEl>
                                        <p:attrNameLst>
                                          <p:attrName>style.visibility</p:attrName>
                                        </p:attrNameLst>
                                      </p:cBhvr>
                                      <p:to>
                                        <p:strVal val="visible"/>
                                      </p:to>
                                    </p:set>
                                    <p:anim calcmode="lin" valueType="num">
                                      <p:cBhvr additive="base">
                                        <p:cTn id="54" dur="500" fill="hold"/>
                                        <p:tgtEl>
                                          <p:spTgt spid="8"/>
                                        </p:tgtEl>
                                        <p:attrNameLst>
                                          <p:attrName>ppt_x</p:attrName>
                                        </p:attrNameLst>
                                      </p:cBhvr>
                                      <p:tavLst>
                                        <p:tav tm="0">
                                          <p:val>
                                            <p:strVal val="#ppt_x"/>
                                          </p:val>
                                        </p:tav>
                                        <p:tav tm="100000">
                                          <p:val>
                                            <p:strVal val="#ppt_x"/>
                                          </p:val>
                                        </p:tav>
                                      </p:tavLst>
                                    </p:anim>
                                    <p:anim calcmode="lin" valueType="num">
                                      <p:cBhvr additive="base">
                                        <p:cTn id="5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500" fill="hold"/>
                                        <p:tgtEl>
                                          <p:spTgt spid="7"/>
                                        </p:tgtEl>
                                        <p:attrNameLst>
                                          <p:attrName>ppt_x</p:attrName>
                                        </p:attrNameLst>
                                      </p:cBhvr>
                                      <p:tavLst>
                                        <p:tav tm="0">
                                          <p:val>
                                            <p:strVal val="#ppt_x"/>
                                          </p:val>
                                        </p:tav>
                                        <p:tav tm="100000">
                                          <p:val>
                                            <p:strVal val="#ppt_x"/>
                                          </p:val>
                                        </p:tav>
                                      </p:tavLst>
                                    </p:anim>
                                    <p:anim calcmode="lin" valueType="num">
                                      <p:cBhvr additive="base">
                                        <p:cTn id="6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nodeType="click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barn(inVertical)">
                                      <p:cBhvr>
                                        <p:cTn id="66" dur="500"/>
                                        <p:tgtEl>
                                          <p:spTgt spid="13"/>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barn(inVertical)">
                                      <p:cBhvr>
                                        <p:cTn id="71" dur="500"/>
                                        <p:tgtEl>
                                          <p:spTgt spid="10"/>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grpId="0" nodeType="clickEffect">
                                  <p:stCondLst>
                                    <p:cond delay="0"/>
                                  </p:stCondLst>
                                  <p:childTnLst>
                                    <p:set>
                                      <p:cBhvr>
                                        <p:cTn id="75" dur="1" fill="hold">
                                          <p:stCondLst>
                                            <p:cond delay="0"/>
                                          </p:stCondLst>
                                        </p:cTn>
                                        <p:tgtEl>
                                          <p:spTgt spid="11"/>
                                        </p:tgtEl>
                                        <p:attrNameLst>
                                          <p:attrName>style.visibility</p:attrName>
                                        </p:attrNameLst>
                                      </p:cBhvr>
                                      <p:to>
                                        <p:strVal val="visible"/>
                                      </p:to>
                                    </p:set>
                                    <p:animEffect transition="in" filter="barn(inVertical)">
                                      <p:cBhvr>
                                        <p:cTn id="76" dur="500"/>
                                        <p:tgtEl>
                                          <p:spTgt spid="11"/>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3">
                                            <p:txEl>
                                              <p:pRg st="8" end="8"/>
                                            </p:txEl>
                                          </p:spTgt>
                                        </p:tgtEl>
                                        <p:attrNameLst>
                                          <p:attrName>style.visibility</p:attrName>
                                        </p:attrNameLst>
                                      </p:cBhvr>
                                      <p:to>
                                        <p:strVal val="visible"/>
                                      </p:to>
                                    </p:set>
                                    <p:animEffect transition="in" filter="fade">
                                      <p:cBhvr>
                                        <p:cTn id="81" dur="500"/>
                                        <p:tgtEl>
                                          <p:spTgt spid="3">
                                            <p:txEl>
                                              <p:pRg st="8" end="8"/>
                                            </p:txEl>
                                          </p:spTgt>
                                        </p:tgtEl>
                                      </p:cBhvr>
                                    </p:animEffect>
                                  </p:childTnLst>
                                </p:cTn>
                              </p:par>
                              <p:par>
                                <p:cTn id="82" presetID="10" presetClass="entr" presetSubtype="0" fill="hold" nodeType="withEffect">
                                  <p:stCondLst>
                                    <p:cond delay="0"/>
                                  </p:stCondLst>
                                  <p:childTnLst>
                                    <p:set>
                                      <p:cBhvr>
                                        <p:cTn id="83" dur="1" fill="hold">
                                          <p:stCondLst>
                                            <p:cond delay="0"/>
                                          </p:stCondLst>
                                        </p:cTn>
                                        <p:tgtEl>
                                          <p:spTgt spid="3">
                                            <p:txEl>
                                              <p:pRg st="9" end="9"/>
                                            </p:txEl>
                                          </p:spTgt>
                                        </p:tgtEl>
                                        <p:attrNameLst>
                                          <p:attrName>style.visibility</p:attrName>
                                        </p:attrNameLst>
                                      </p:cBhvr>
                                      <p:to>
                                        <p:strVal val="visible"/>
                                      </p:to>
                                    </p:set>
                                    <p:animEffect transition="in" filter="fade">
                                      <p:cBhvr>
                                        <p:cTn id="84" dur="500"/>
                                        <p:tgtEl>
                                          <p:spTgt spid="3">
                                            <p:txEl>
                                              <p:pRg st="9" end="9"/>
                                            </p:txEl>
                                          </p:spTgt>
                                        </p:tgtEl>
                                      </p:cBhvr>
                                    </p:animEffect>
                                  </p:childTnLst>
                                </p:cTn>
                              </p:par>
                              <p:par>
                                <p:cTn id="85" presetID="10" presetClass="entr" presetSubtype="0" fill="hold" nodeType="withEffect">
                                  <p:stCondLst>
                                    <p:cond delay="0"/>
                                  </p:stCondLst>
                                  <p:childTnLst>
                                    <p:set>
                                      <p:cBhvr>
                                        <p:cTn id="86" dur="1" fill="hold">
                                          <p:stCondLst>
                                            <p:cond delay="0"/>
                                          </p:stCondLst>
                                        </p:cTn>
                                        <p:tgtEl>
                                          <p:spTgt spid="3">
                                            <p:txEl>
                                              <p:pRg st="10" end="10"/>
                                            </p:txEl>
                                          </p:spTgt>
                                        </p:tgtEl>
                                        <p:attrNameLst>
                                          <p:attrName>style.visibility</p:attrName>
                                        </p:attrNameLst>
                                      </p:cBhvr>
                                      <p:to>
                                        <p:strVal val="visible"/>
                                      </p:to>
                                    </p:set>
                                    <p:animEffect transition="in" filter="fade">
                                      <p:cBhvr>
                                        <p:cTn id="87" dur="500"/>
                                        <p:tgtEl>
                                          <p:spTgt spid="3">
                                            <p:txEl>
                                              <p:pRg st="10" end="10"/>
                                            </p:txEl>
                                          </p:spTgt>
                                        </p:tgtEl>
                                      </p:cBhvr>
                                    </p:animEffect>
                                  </p:childTnLst>
                                </p:cTn>
                              </p:par>
                              <p:par>
                                <p:cTn id="88" presetID="10" presetClass="entr" presetSubtype="0" fill="hold" nodeType="withEffect">
                                  <p:stCondLst>
                                    <p:cond delay="0"/>
                                  </p:stCondLst>
                                  <p:childTnLst>
                                    <p:set>
                                      <p:cBhvr>
                                        <p:cTn id="89" dur="1" fill="hold">
                                          <p:stCondLst>
                                            <p:cond delay="0"/>
                                          </p:stCondLst>
                                        </p:cTn>
                                        <p:tgtEl>
                                          <p:spTgt spid="3">
                                            <p:txEl>
                                              <p:pRg st="11" end="11"/>
                                            </p:txEl>
                                          </p:spTgt>
                                        </p:tgtEl>
                                        <p:attrNameLst>
                                          <p:attrName>style.visibility</p:attrName>
                                        </p:attrNameLst>
                                      </p:cBhvr>
                                      <p:to>
                                        <p:strVal val="visible"/>
                                      </p:to>
                                    </p:set>
                                    <p:animEffect transition="in" filter="fade">
                                      <p:cBhvr>
                                        <p:cTn id="90"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2"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838200" y="241451"/>
            <a:ext cx="8329863" cy="624823"/>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838200" y="-53516"/>
            <a:ext cx="10515600" cy="53516"/>
          </a:xfrm>
        </p:spPr>
        <p:txBody>
          <a:bodyPr>
            <a:normAutofit fontScale="90000"/>
          </a:bodyPr>
          <a:lstStyle/>
          <a:p>
            <a:endParaRPr kumimoji="1" lang="ja-JP" altLang="en-US" dirty="0"/>
          </a:p>
        </p:txBody>
      </p:sp>
      <p:sp>
        <p:nvSpPr>
          <p:cNvPr id="3" name="コンテンツ プレースホルダー 2"/>
          <p:cNvSpPr>
            <a:spLocks noGrp="1"/>
          </p:cNvSpPr>
          <p:nvPr>
            <p:ph idx="1"/>
          </p:nvPr>
        </p:nvSpPr>
        <p:spPr>
          <a:xfrm>
            <a:off x="838200" y="365126"/>
            <a:ext cx="10515600" cy="6357792"/>
          </a:xfrm>
        </p:spPr>
        <p:txBody>
          <a:bodyPr>
            <a:normAutofit/>
          </a:bodyPr>
          <a:lstStyle/>
          <a:p>
            <a:pPr marL="0" indent="0">
              <a:buNone/>
            </a:pPr>
            <a:r>
              <a:rPr lang="ja-JP" altLang="en-US" sz="3200" b="1" dirty="0">
                <a:solidFill>
                  <a:schemeClr val="bg1"/>
                </a:solidFill>
              </a:rPr>
              <a:t>エネルギーは「サービス」を得るために</a:t>
            </a:r>
            <a:r>
              <a:rPr lang="ja-JP" altLang="en-US" sz="3200" b="1" dirty="0" smtClean="0">
                <a:solidFill>
                  <a:schemeClr val="bg1"/>
                </a:solidFill>
              </a:rPr>
              <a:t>使われる</a:t>
            </a:r>
            <a:endParaRPr lang="en-US" altLang="ja-JP" sz="3200" b="1" dirty="0" smtClean="0">
              <a:solidFill>
                <a:schemeClr val="bg1"/>
              </a:solidFill>
            </a:endParaRPr>
          </a:p>
          <a:p>
            <a:pPr marL="0" indent="0">
              <a:buNone/>
            </a:pPr>
            <a:r>
              <a:rPr lang="ja-JP" altLang="en-US" sz="2400" b="1" dirty="0" smtClean="0"/>
              <a:t>　</a:t>
            </a:r>
            <a:r>
              <a:rPr lang="ja-JP" altLang="en-US" sz="2400" dirty="0" smtClean="0"/>
              <a:t>私たち</a:t>
            </a:r>
            <a:r>
              <a:rPr lang="ja-JP" altLang="en-US" sz="2400" dirty="0"/>
              <a:t>の生活や生産活動において</a:t>
            </a:r>
            <a:r>
              <a:rPr lang="ja-JP" altLang="en-US" sz="2400" dirty="0" smtClean="0"/>
              <a:t>、</a:t>
            </a:r>
            <a:endParaRPr lang="en-US" altLang="ja-JP" sz="2400" dirty="0" smtClean="0"/>
          </a:p>
          <a:p>
            <a:pPr marL="0" indent="0">
              <a:buNone/>
            </a:pPr>
            <a:r>
              <a:rPr lang="ja-JP" altLang="en-US" sz="2400" dirty="0" smtClean="0"/>
              <a:t>エネルギー</a:t>
            </a:r>
            <a:r>
              <a:rPr lang="ja-JP" altLang="en-US" sz="2400" dirty="0"/>
              <a:t>の消費そのものが、私たちの生活や生産活動の目的で</a:t>
            </a:r>
            <a:r>
              <a:rPr lang="ja-JP" altLang="en-US" sz="2400" dirty="0" smtClean="0"/>
              <a:t>はない。</a:t>
            </a:r>
            <a:endParaRPr lang="en-US" altLang="ja-JP" sz="2400" dirty="0" smtClean="0"/>
          </a:p>
          <a:p>
            <a:pPr marL="0" indent="0">
              <a:buNone/>
            </a:pPr>
            <a:endParaRPr lang="en-US" altLang="ja-JP" sz="2400" dirty="0" smtClean="0"/>
          </a:p>
          <a:p>
            <a:pPr marL="0" indent="0">
              <a:buNone/>
            </a:pPr>
            <a:r>
              <a:rPr lang="ja-JP" altLang="en-US" sz="2400" dirty="0" smtClean="0"/>
              <a:t>　　　</a:t>
            </a:r>
            <a:r>
              <a:rPr lang="ja-JP" altLang="en-US" sz="2400" dirty="0" smtClean="0">
                <a:solidFill>
                  <a:schemeClr val="accent5"/>
                </a:solidFill>
              </a:rPr>
              <a:t>私たちは、何らかの「サービス」を得るために</a:t>
            </a:r>
            <a:endParaRPr lang="en-US" altLang="ja-JP" sz="2400" dirty="0" smtClean="0">
              <a:solidFill>
                <a:schemeClr val="accent5"/>
              </a:solidFill>
            </a:endParaRPr>
          </a:p>
          <a:p>
            <a:pPr marL="0" indent="0">
              <a:buNone/>
            </a:pPr>
            <a:r>
              <a:rPr lang="ja-JP" altLang="en-US" sz="2400" dirty="0" smtClean="0">
                <a:solidFill>
                  <a:schemeClr val="accent5"/>
                </a:solidFill>
              </a:rPr>
              <a:t>エネルギーを消費している</a:t>
            </a:r>
            <a:endParaRPr lang="en-US" altLang="ja-JP" sz="2400" dirty="0" smtClean="0">
              <a:solidFill>
                <a:schemeClr val="accent5"/>
              </a:solidFill>
            </a:endParaRPr>
          </a:p>
          <a:p>
            <a:pPr marL="0" indent="0">
              <a:buNone/>
            </a:pPr>
            <a:endParaRPr lang="en-US" altLang="ja-JP" sz="2400" dirty="0" smtClean="0"/>
          </a:p>
          <a:p>
            <a:pPr marL="0" indent="0">
              <a:buNone/>
            </a:pPr>
            <a:r>
              <a:rPr lang="ja-JP" altLang="en-US" sz="2400" dirty="0" smtClean="0"/>
              <a:t>では、</a:t>
            </a:r>
            <a:endParaRPr lang="en-US" altLang="ja-JP" sz="2400" dirty="0" smtClean="0"/>
          </a:p>
          <a:p>
            <a:pPr marL="0" indent="0">
              <a:buNone/>
            </a:pPr>
            <a:r>
              <a:rPr lang="ja-JP" altLang="en-US" sz="2400" dirty="0" smtClean="0"/>
              <a:t>サービス</a:t>
            </a:r>
            <a:r>
              <a:rPr lang="ja-JP" altLang="en-US" sz="2400" dirty="0"/>
              <a:t>の水準を低下させることなく</a:t>
            </a:r>
            <a:r>
              <a:rPr lang="en-US" altLang="ja-JP" sz="2400" dirty="0"/>
              <a:t>CO</a:t>
            </a:r>
            <a:r>
              <a:rPr lang="en-US" altLang="ja-JP" sz="2400" baseline="-25000" dirty="0"/>
              <a:t>2</a:t>
            </a:r>
            <a:r>
              <a:rPr lang="ja-JP" altLang="en-US" sz="2400" dirty="0"/>
              <a:t>排出量を削減するには</a:t>
            </a:r>
            <a:r>
              <a:rPr lang="ja-JP" altLang="en-US" sz="2400" dirty="0" smtClean="0"/>
              <a:t>、</a:t>
            </a:r>
            <a:endParaRPr lang="en-US" altLang="ja-JP" sz="2400" dirty="0" smtClean="0"/>
          </a:p>
          <a:p>
            <a:pPr marL="0" indent="0">
              <a:buNone/>
            </a:pPr>
            <a:r>
              <a:rPr lang="ja-JP" altLang="en-US" sz="2400" dirty="0"/>
              <a:t>　</a:t>
            </a:r>
            <a:r>
              <a:rPr lang="ja-JP" altLang="en-US" sz="2400" dirty="0" smtClean="0"/>
              <a:t>　　　　　　　　　　　　　　　　　　　　　どうすれば？</a:t>
            </a:r>
            <a:endParaRPr lang="en-US" altLang="ja-JP" sz="2400" dirty="0" smtClean="0"/>
          </a:p>
          <a:p>
            <a:pPr marL="0" indent="0">
              <a:buNone/>
            </a:pPr>
            <a:r>
              <a:rPr lang="ja-JP" altLang="en-US" dirty="0" smtClean="0"/>
              <a:t> </a:t>
            </a:r>
            <a:endParaRPr lang="en-US" altLang="ja-JP" dirty="0" smtClean="0"/>
          </a:p>
          <a:p>
            <a:pPr marL="0" indent="0">
              <a:buNone/>
            </a:pPr>
            <a:r>
              <a:rPr lang="ja-JP" altLang="en-US" dirty="0" smtClean="0"/>
              <a:t>⇒</a:t>
            </a:r>
            <a:r>
              <a:rPr lang="ja-JP" altLang="en-US" sz="2400" dirty="0" smtClean="0"/>
              <a:t>より</a:t>
            </a:r>
            <a:r>
              <a:rPr lang="ja-JP" altLang="en-US" sz="2400" dirty="0"/>
              <a:t>小さなエネルギー消費量で同じサービスを得られる設備や機械に切り換えるか、使用するエネルギーを炭素排出量の少ないエネルギーに</a:t>
            </a:r>
            <a:r>
              <a:rPr lang="ja-JP" altLang="en-US" sz="2400" dirty="0" smtClean="0"/>
              <a:t>転換する。</a:t>
            </a:r>
            <a:endParaRPr kumimoji="1" lang="ja-JP" altLang="en-US" sz="2400" dirty="0"/>
          </a:p>
        </p:txBody>
      </p:sp>
      <p:sp>
        <p:nvSpPr>
          <p:cNvPr id="4" name="下矢印 3"/>
          <p:cNvSpPr/>
          <p:nvPr/>
        </p:nvSpPr>
        <p:spPr>
          <a:xfrm>
            <a:off x="2395612" y="1817570"/>
            <a:ext cx="2970472" cy="4342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雲 5"/>
          <p:cNvSpPr/>
          <p:nvPr/>
        </p:nvSpPr>
        <p:spPr>
          <a:xfrm>
            <a:off x="622907" y="3686346"/>
            <a:ext cx="8629377" cy="1487233"/>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3831" y="2106955"/>
            <a:ext cx="1838815" cy="1053645"/>
          </a:xfrm>
          <a:prstGeom prst="rect">
            <a:avLst/>
          </a:prstGeom>
        </p:spPr>
      </p:pic>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10962" y="2251846"/>
            <a:ext cx="2462909" cy="1921825"/>
          </a:xfrm>
          <a:prstGeom prst="rect">
            <a:avLst/>
          </a:prstGeom>
        </p:spPr>
      </p:pic>
      <p:sp>
        <p:nvSpPr>
          <p:cNvPr id="8" name="角丸四角形 7"/>
          <p:cNvSpPr/>
          <p:nvPr/>
        </p:nvSpPr>
        <p:spPr>
          <a:xfrm>
            <a:off x="838200" y="2300774"/>
            <a:ext cx="6597316" cy="902368"/>
          </a:xfrm>
          <a:prstGeom prst="round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57392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additive="base">
                                        <p:cTn id="1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barn(inVertical)">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barn(inVertical)">
                                      <p:cBhvr>
                                        <p:cTn id="43" dur="500"/>
                                        <p:tgtEl>
                                          <p:spTgt spid="3">
                                            <p:txEl>
                                              <p:pRg st="4" end="4"/>
                                            </p:txEl>
                                          </p:spTgt>
                                        </p:tgtEl>
                                      </p:cBhvr>
                                    </p:animEffect>
                                  </p:childTnLst>
                                </p:cTn>
                              </p:par>
                              <p:par>
                                <p:cTn id="44" presetID="16" presetClass="entr" presetSubtype="21" fill="hold" nodeType="with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Effect transition="in" filter="barn(inVertical)">
                                      <p:cBhvr>
                                        <p:cTn id="46" dur="500"/>
                                        <p:tgtEl>
                                          <p:spTgt spid="3">
                                            <p:txEl>
                                              <p:pRg st="5" end="5"/>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1000"/>
                                        <p:tgtEl>
                                          <p:spTgt spid="6"/>
                                        </p:tgtEl>
                                      </p:cBhvr>
                                    </p:animEffect>
                                    <p:anim calcmode="lin" valueType="num">
                                      <p:cBhvr>
                                        <p:cTn id="52" dur="1000" fill="hold"/>
                                        <p:tgtEl>
                                          <p:spTgt spid="6"/>
                                        </p:tgtEl>
                                        <p:attrNameLst>
                                          <p:attrName>ppt_x</p:attrName>
                                        </p:attrNameLst>
                                      </p:cBhvr>
                                      <p:tavLst>
                                        <p:tav tm="0">
                                          <p:val>
                                            <p:strVal val="#ppt_x"/>
                                          </p:val>
                                        </p:tav>
                                        <p:tav tm="100000">
                                          <p:val>
                                            <p:strVal val="#ppt_x"/>
                                          </p:val>
                                        </p:tav>
                                      </p:tavLst>
                                    </p:anim>
                                    <p:anim calcmode="lin" valueType="num">
                                      <p:cBhvr>
                                        <p:cTn id="5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3">
                                            <p:txEl>
                                              <p:pRg st="7" end="7"/>
                                            </p:txEl>
                                          </p:spTgt>
                                        </p:tgtEl>
                                        <p:attrNameLst>
                                          <p:attrName>style.visibility</p:attrName>
                                        </p:attrNameLst>
                                      </p:cBhvr>
                                      <p:to>
                                        <p:strVal val="visible"/>
                                      </p:to>
                                    </p:set>
                                    <p:animEffect transition="in" filter="fade">
                                      <p:cBhvr>
                                        <p:cTn id="58" dur="1000"/>
                                        <p:tgtEl>
                                          <p:spTgt spid="3">
                                            <p:txEl>
                                              <p:pRg st="7" end="7"/>
                                            </p:txEl>
                                          </p:spTgt>
                                        </p:tgtEl>
                                      </p:cBhvr>
                                    </p:animEffect>
                                    <p:anim calcmode="lin" valueType="num">
                                      <p:cBhvr>
                                        <p:cTn id="5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7" end="7"/>
                                            </p:txEl>
                                          </p:spTgt>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3">
                                            <p:txEl>
                                              <p:pRg st="9" end="9"/>
                                            </p:txEl>
                                          </p:spTgt>
                                        </p:tgtEl>
                                        <p:attrNameLst>
                                          <p:attrName>style.visibility</p:attrName>
                                        </p:attrNameLst>
                                      </p:cBhvr>
                                      <p:to>
                                        <p:strVal val="visible"/>
                                      </p:to>
                                    </p:set>
                                    <p:animEffect transition="in" filter="fade">
                                      <p:cBhvr>
                                        <p:cTn id="68" dur="1000"/>
                                        <p:tgtEl>
                                          <p:spTgt spid="3">
                                            <p:txEl>
                                              <p:pRg st="9" end="9"/>
                                            </p:txEl>
                                          </p:spTgt>
                                        </p:tgtEl>
                                      </p:cBhvr>
                                    </p:animEffect>
                                    <p:anim calcmode="lin" valueType="num">
                                      <p:cBhvr>
                                        <p:cTn id="69"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0"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3">
                                            <p:txEl>
                                              <p:pRg st="11" end="11"/>
                                            </p:txEl>
                                          </p:spTgt>
                                        </p:tgtEl>
                                        <p:attrNameLst>
                                          <p:attrName>style.visibility</p:attrName>
                                        </p:attrNameLst>
                                      </p:cBhvr>
                                      <p:to>
                                        <p:strVal val="visible"/>
                                      </p:to>
                                    </p:set>
                                    <p:anim calcmode="lin" valueType="num">
                                      <p:cBhvr additive="base">
                                        <p:cTn id="7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838200" y="469233"/>
            <a:ext cx="10423358" cy="1167062"/>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flipV="1">
            <a:off x="838200" y="319406"/>
            <a:ext cx="10515600" cy="45719"/>
          </a:xfrm>
        </p:spPr>
        <p:txBody>
          <a:bodyPr>
            <a:normAutofit fontScale="90000"/>
          </a:bodyPr>
          <a:lstStyle/>
          <a:p>
            <a:endParaRPr kumimoji="1" lang="ja-JP" altLang="en-US" dirty="0"/>
          </a:p>
        </p:txBody>
      </p:sp>
      <p:sp>
        <p:nvSpPr>
          <p:cNvPr id="3" name="コンテンツ プレースホルダー 2"/>
          <p:cNvSpPr>
            <a:spLocks noGrp="1"/>
          </p:cNvSpPr>
          <p:nvPr>
            <p:ph idx="1"/>
          </p:nvPr>
        </p:nvSpPr>
        <p:spPr>
          <a:xfrm>
            <a:off x="795051" y="572876"/>
            <a:ext cx="10515600" cy="5970891"/>
          </a:xfrm>
        </p:spPr>
        <p:txBody>
          <a:bodyPr>
            <a:normAutofit/>
          </a:bodyPr>
          <a:lstStyle/>
          <a:p>
            <a:pPr marL="0" indent="0">
              <a:buNone/>
            </a:pPr>
            <a:r>
              <a:rPr lang="ja-JP" altLang="en-US" sz="3200" b="1" dirty="0">
                <a:solidFill>
                  <a:schemeClr val="bg1"/>
                </a:solidFill>
              </a:rPr>
              <a:t>炭素税の導入でエネルギーの消費を長期的に大きく変化</a:t>
            </a:r>
            <a:r>
              <a:rPr lang="ja-JP" altLang="en-US" sz="3200" b="1" dirty="0" smtClean="0">
                <a:solidFill>
                  <a:schemeClr val="bg1"/>
                </a:solidFill>
              </a:rPr>
              <a:t>させられる</a:t>
            </a:r>
            <a:endParaRPr lang="en-US" altLang="ja-JP" sz="3200" b="1" dirty="0" smtClean="0">
              <a:solidFill>
                <a:schemeClr val="bg1"/>
              </a:solidFill>
            </a:endParaRPr>
          </a:p>
          <a:p>
            <a:pPr marL="0" indent="0">
              <a:buNone/>
            </a:pPr>
            <a:endParaRPr lang="en-US" altLang="ja-JP" sz="2400" b="1" dirty="0" smtClean="0"/>
          </a:p>
          <a:p>
            <a:pPr marL="0" indent="0">
              <a:buNone/>
            </a:pPr>
            <a:r>
              <a:rPr lang="ja-JP" altLang="en-US" sz="2400" b="1" dirty="0" smtClean="0"/>
              <a:t>　</a:t>
            </a:r>
            <a:r>
              <a:rPr lang="ja-JP" altLang="en-US" dirty="0"/>
              <a:t>エネルギーの消費は、どのような機械をもっているかによって大きく</a:t>
            </a:r>
            <a:r>
              <a:rPr lang="ja-JP" altLang="en-US" dirty="0" smtClean="0"/>
              <a:t>変わる。</a:t>
            </a:r>
            <a:endParaRPr lang="en-US" altLang="ja-JP" dirty="0" smtClean="0"/>
          </a:p>
          <a:p>
            <a:pPr marL="0" indent="0">
              <a:buNone/>
            </a:pPr>
            <a:r>
              <a:rPr lang="ja-JP" altLang="en-US" dirty="0" smtClean="0"/>
              <a:t>保有</a:t>
            </a:r>
            <a:r>
              <a:rPr lang="ja-JP" altLang="en-US" dirty="0"/>
              <a:t>している機械が変わらない限り、エネルギーの消費を節約したり、</a:t>
            </a:r>
            <a:r>
              <a:rPr lang="en-US" altLang="ja-JP" dirty="0"/>
              <a:t>CO</a:t>
            </a:r>
            <a:r>
              <a:rPr lang="en-US" altLang="ja-JP" baseline="-25000" dirty="0"/>
              <a:t>2</a:t>
            </a:r>
            <a:r>
              <a:rPr lang="ja-JP" altLang="en-US" dirty="0"/>
              <a:t>排出量の少ないエネルギーに転換することは非常に難しく</a:t>
            </a:r>
            <a:r>
              <a:rPr lang="ja-JP" altLang="en-US" dirty="0" smtClean="0"/>
              <a:t>なる。</a:t>
            </a:r>
            <a:endParaRPr lang="en-US" altLang="ja-JP" dirty="0" smtClean="0"/>
          </a:p>
          <a:p>
            <a:pPr marL="0" indent="0">
              <a:buNone/>
            </a:pPr>
            <a:r>
              <a:rPr lang="ja-JP" altLang="en-US" dirty="0" smtClean="0"/>
              <a:t>しかしながら</a:t>
            </a:r>
            <a:r>
              <a:rPr lang="ja-JP" altLang="en-US" dirty="0"/>
              <a:t>、炭素税の導入は、</a:t>
            </a:r>
            <a:r>
              <a:rPr lang="ja-JP" altLang="en-US" dirty="0">
                <a:solidFill>
                  <a:srgbClr val="FF0000"/>
                </a:solidFill>
              </a:rPr>
              <a:t>長期的な行動に影響を</a:t>
            </a:r>
            <a:r>
              <a:rPr lang="ja-JP" altLang="en-US" dirty="0" smtClean="0">
                <a:solidFill>
                  <a:srgbClr val="FF0000"/>
                </a:solidFill>
              </a:rPr>
              <a:t>与える</a:t>
            </a:r>
            <a:r>
              <a:rPr lang="ja-JP" altLang="en-US" dirty="0" smtClean="0"/>
              <a:t>と考えられる。</a:t>
            </a:r>
            <a:endParaRPr kumimoji="1" lang="ja-JP" altLang="en-US" dirty="0"/>
          </a:p>
        </p:txBody>
      </p:sp>
      <p:sp>
        <p:nvSpPr>
          <p:cNvPr id="5" name="角丸四角形 4"/>
          <p:cNvSpPr/>
          <p:nvPr/>
        </p:nvSpPr>
        <p:spPr>
          <a:xfrm>
            <a:off x="529389" y="1949116"/>
            <a:ext cx="11285622" cy="2911642"/>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57054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arn(inVertical)">
                                      <p:cBhvr>
                                        <p:cTn id="15" dur="500"/>
                                        <p:tgtEl>
                                          <p:spTgt spid="3">
                                            <p:txEl>
                                              <p:pRg st="3" end="3"/>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arn(inVertical)">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flipV="1">
            <a:off x="838200" y="319406"/>
            <a:ext cx="10515600" cy="45719"/>
          </a:xfrm>
        </p:spPr>
        <p:txBody>
          <a:bodyPr>
            <a:normAutofit fontScale="90000"/>
          </a:bodyPr>
          <a:lstStyle/>
          <a:p>
            <a:endParaRPr kumimoji="1" lang="ja-JP" altLang="en-US" dirty="0"/>
          </a:p>
        </p:txBody>
      </p:sp>
      <p:sp>
        <p:nvSpPr>
          <p:cNvPr id="3" name="コンテンツ プレースホルダー 2"/>
          <p:cNvSpPr>
            <a:spLocks noGrp="1"/>
          </p:cNvSpPr>
          <p:nvPr>
            <p:ph idx="1"/>
          </p:nvPr>
        </p:nvSpPr>
        <p:spPr>
          <a:xfrm>
            <a:off x="922421" y="365125"/>
            <a:ext cx="10515600" cy="6251446"/>
          </a:xfrm>
        </p:spPr>
        <p:txBody>
          <a:bodyPr>
            <a:normAutofit/>
          </a:bodyPr>
          <a:lstStyle/>
          <a:p>
            <a:pPr marL="0" indent="0">
              <a:buNone/>
            </a:pPr>
            <a:r>
              <a:rPr lang="ja-JP" altLang="en-US" dirty="0" smtClean="0"/>
              <a:t>　</a:t>
            </a:r>
            <a:r>
              <a:rPr lang="ja-JP" altLang="en-US" sz="2400" dirty="0" smtClean="0"/>
              <a:t>機械</a:t>
            </a:r>
            <a:r>
              <a:rPr lang="ja-JP" altLang="en-US" sz="2400" dirty="0"/>
              <a:t>を購入する際には、性能と共に、費用も選択する基準の</a:t>
            </a:r>
            <a:r>
              <a:rPr lang="ja-JP" altLang="en-US" sz="2400" dirty="0" smtClean="0"/>
              <a:t>ひとつである。</a:t>
            </a:r>
            <a:endParaRPr lang="en-US" altLang="ja-JP" sz="2400" dirty="0" smtClean="0"/>
          </a:p>
          <a:p>
            <a:pPr marL="0" indent="0">
              <a:buNone/>
            </a:pPr>
            <a:endParaRPr lang="en-US" altLang="ja-JP" sz="2400" dirty="0" smtClean="0"/>
          </a:p>
          <a:p>
            <a:pPr marL="0" indent="0">
              <a:buNone/>
            </a:pPr>
            <a:r>
              <a:rPr lang="ja-JP" altLang="en-US" sz="2400" dirty="0" smtClean="0"/>
              <a:t>　費用は、</a:t>
            </a:r>
            <a:r>
              <a:rPr lang="ja-JP" altLang="en-US" sz="2400" dirty="0"/>
              <a:t>機械の購入時に必要な「</a:t>
            </a:r>
            <a:r>
              <a:rPr lang="ja-JP" altLang="en-US" sz="2400" dirty="0">
                <a:solidFill>
                  <a:schemeClr val="accent2"/>
                </a:solidFill>
              </a:rPr>
              <a:t>初期費用</a:t>
            </a:r>
            <a:r>
              <a:rPr lang="ja-JP" altLang="en-US" sz="2400" dirty="0"/>
              <a:t>」と、購入後の使用時に必要な「</a:t>
            </a:r>
            <a:r>
              <a:rPr lang="ja-JP" altLang="en-US" sz="2400" dirty="0">
                <a:solidFill>
                  <a:schemeClr val="accent6"/>
                </a:solidFill>
              </a:rPr>
              <a:t>運転費用</a:t>
            </a:r>
            <a:r>
              <a:rPr lang="ja-JP" altLang="en-US" sz="2400" dirty="0"/>
              <a:t>」に分けることが</a:t>
            </a:r>
            <a:r>
              <a:rPr lang="ja-JP" altLang="en-US" sz="2400" dirty="0" smtClean="0"/>
              <a:t>できる。</a:t>
            </a:r>
            <a:endParaRPr lang="en-US" altLang="ja-JP" sz="2400" dirty="0" smtClean="0"/>
          </a:p>
          <a:p>
            <a:pPr marL="0" indent="0">
              <a:buNone/>
            </a:pPr>
            <a:endParaRPr lang="en-US" altLang="ja-JP" sz="2400" dirty="0" smtClean="0"/>
          </a:p>
          <a:p>
            <a:pPr marL="0" indent="0">
              <a:buNone/>
            </a:pPr>
            <a:r>
              <a:rPr lang="ja-JP" altLang="en-US" sz="2400" dirty="0" smtClean="0"/>
              <a:t>　</a:t>
            </a:r>
            <a:r>
              <a:rPr lang="ja-JP" altLang="en-US" sz="2000" dirty="0" smtClean="0"/>
              <a:t>　　　　　　　　炭素</a:t>
            </a:r>
            <a:r>
              <a:rPr lang="ja-JP" altLang="en-US" sz="2000" dirty="0"/>
              <a:t>税が導入</a:t>
            </a:r>
            <a:r>
              <a:rPr lang="ja-JP" altLang="en-US" sz="2000" dirty="0" smtClean="0"/>
              <a:t>される</a:t>
            </a:r>
            <a:endParaRPr lang="en-US" altLang="ja-JP" sz="2000" dirty="0" smtClean="0"/>
          </a:p>
          <a:p>
            <a:pPr marL="0" indent="0">
              <a:buNone/>
            </a:pPr>
            <a:endParaRPr lang="en-US" altLang="ja-JP" sz="2400" dirty="0"/>
          </a:p>
          <a:p>
            <a:pPr marL="0" indent="0">
              <a:buNone/>
            </a:pPr>
            <a:r>
              <a:rPr lang="ja-JP" altLang="en-US" sz="2400" dirty="0" smtClean="0"/>
              <a:t>エネルギー</a:t>
            </a:r>
            <a:r>
              <a:rPr lang="ja-JP" altLang="en-US" sz="2400" dirty="0"/>
              <a:t>の価格が上昇するので、</a:t>
            </a:r>
            <a:r>
              <a:rPr lang="ja-JP" altLang="en-US" sz="2400" dirty="0">
                <a:solidFill>
                  <a:srgbClr val="FF0000"/>
                </a:solidFill>
              </a:rPr>
              <a:t>長期的に見れば「運転費用」が安くなる省エネ型の機械を選択する方が経済的に得に</a:t>
            </a:r>
            <a:r>
              <a:rPr lang="ja-JP" altLang="en-US" sz="2400" dirty="0" smtClean="0">
                <a:solidFill>
                  <a:srgbClr val="FF0000"/>
                </a:solidFill>
              </a:rPr>
              <a:t>なる</a:t>
            </a:r>
            <a:endParaRPr lang="en-US" altLang="ja-JP" sz="2400" dirty="0">
              <a:solidFill>
                <a:srgbClr val="FF0000"/>
              </a:solidFill>
            </a:endParaRPr>
          </a:p>
          <a:p>
            <a:pPr marL="0" indent="0">
              <a:buNone/>
            </a:pPr>
            <a:r>
              <a:rPr lang="ja-JP" altLang="en-US" sz="2400" dirty="0" smtClean="0"/>
              <a:t>　　　＝「</a:t>
            </a:r>
            <a:r>
              <a:rPr lang="ja-JP" altLang="en-US" sz="2400" dirty="0"/>
              <a:t>初期費用」は少し余計にかかるかも</a:t>
            </a:r>
            <a:r>
              <a:rPr lang="ja-JP" altLang="en-US" sz="2400" dirty="0" smtClean="0"/>
              <a:t>しれな</a:t>
            </a:r>
            <a:r>
              <a:rPr lang="ja-JP" altLang="en-US" sz="2400" dirty="0"/>
              <a:t>い</a:t>
            </a:r>
            <a:r>
              <a:rPr lang="ja-JP" altLang="en-US" sz="2400" dirty="0" smtClean="0"/>
              <a:t>が</a:t>
            </a:r>
            <a:r>
              <a:rPr lang="ja-JP" altLang="en-US" sz="2400" dirty="0"/>
              <a:t>、省エネ型の機械を購入しようという人が多くなると</a:t>
            </a:r>
            <a:r>
              <a:rPr lang="ja-JP" altLang="en-US" sz="2400" dirty="0" smtClean="0"/>
              <a:t>考えられる</a:t>
            </a:r>
            <a:endParaRPr lang="en-US" altLang="ja-JP" sz="2400" dirty="0" smtClean="0"/>
          </a:p>
          <a:p>
            <a:pPr marL="0" indent="0">
              <a:buNone/>
            </a:pPr>
            <a:r>
              <a:rPr lang="ja-JP" altLang="en-US" sz="2400" dirty="0"/>
              <a:t>　</a:t>
            </a:r>
            <a:endParaRPr lang="en-US" altLang="ja-JP" sz="2400" dirty="0" smtClean="0"/>
          </a:p>
          <a:p>
            <a:pPr marL="0" indent="0">
              <a:buNone/>
            </a:pPr>
            <a:r>
              <a:rPr lang="ja-JP" altLang="en-US" sz="2400" dirty="0" smtClean="0"/>
              <a:t>　　</a:t>
            </a:r>
            <a:endParaRPr kumimoji="1" lang="ja-JP" altLang="en-US" sz="2400" dirty="0"/>
          </a:p>
        </p:txBody>
      </p:sp>
      <p:sp>
        <p:nvSpPr>
          <p:cNvPr id="4" name="下矢印 3"/>
          <p:cNvSpPr/>
          <p:nvPr/>
        </p:nvSpPr>
        <p:spPr>
          <a:xfrm>
            <a:off x="4786745" y="2205059"/>
            <a:ext cx="2618509" cy="98330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 4"/>
          <p:cNvSpPr/>
          <p:nvPr/>
        </p:nvSpPr>
        <p:spPr>
          <a:xfrm>
            <a:off x="838200" y="3404937"/>
            <a:ext cx="10808368" cy="1612231"/>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477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barn(inVertical)">
                                      <p:cBhvr>
                                        <p:cTn id="26" dur="500"/>
                                        <p:tgtEl>
                                          <p:spTgt spid="3">
                                            <p:txEl>
                                              <p:pRg st="6" end="6"/>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barn(inVertical)">
                                      <p:cBhvr>
                                        <p:cTn id="29" dur="500"/>
                                        <p:tgtEl>
                                          <p:spTgt spid="3">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arn(inVertical)">
                                      <p:cBhvr>
                                        <p:cTn id="34" dur="500"/>
                                        <p:tgtEl>
                                          <p:spTgt spid="5"/>
                                        </p:tgtEl>
                                      </p:cBhvr>
                                    </p:animEffect>
                                  </p:childTnLst>
                                </p:cTn>
                              </p:par>
                              <p:par>
                                <p:cTn id="35" presetID="2" presetClass="entr" presetSubtype="4"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flipV="1">
            <a:off x="838200" y="319406"/>
            <a:ext cx="10515600" cy="45719"/>
          </a:xfrm>
        </p:spPr>
        <p:txBody>
          <a:bodyPr>
            <a:normAutofit fontScale="90000"/>
          </a:bodyPr>
          <a:lstStyle/>
          <a:p>
            <a:endParaRPr kumimoji="1" lang="ja-JP" altLang="en-US" dirty="0"/>
          </a:p>
        </p:txBody>
      </p:sp>
      <p:sp>
        <p:nvSpPr>
          <p:cNvPr id="3" name="コンテンツ プレースホルダー 2"/>
          <p:cNvSpPr>
            <a:spLocks noGrp="1"/>
          </p:cNvSpPr>
          <p:nvPr>
            <p:ph idx="1"/>
          </p:nvPr>
        </p:nvSpPr>
        <p:spPr>
          <a:xfrm>
            <a:off x="838200" y="365125"/>
            <a:ext cx="10515600" cy="6399232"/>
          </a:xfrm>
        </p:spPr>
        <p:txBody>
          <a:bodyPr>
            <a:normAutofit/>
          </a:bodyPr>
          <a:lstStyle/>
          <a:p>
            <a:pPr marL="0" indent="0">
              <a:buNone/>
            </a:pPr>
            <a:r>
              <a:rPr lang="ja-JP" altLang="en-US" dirty="0" smtClean="0"/>
              <a:t>　炭素</a:t>
            </a:r>
            <a:r>
              <a:rPr lang="ja-JP" altLang="en-US" dirty="0"/>
              <a:t>税を導入することで、エネルギーを使う側では、エネルギー低消費型の製品への買い替えを通じて、省エネルギーを実現することが可能と</a:t>
            </a:r>
            <a:r>
              <a:rPr lang="ja-JP" altLang="en-US" dirty="0" smtClean="0"/>
              <a:t>なる。</a:t>
            </a:r>
            <a:endParaRPr lang="en-US" altLang="ja-JP" dirty="0" smtClean="0"/>
          </a:p>
          <a:p>
            <a:pPr marL="0" indent="0">
              <a:buNone/>
            </a:pPr>
            <a:r>
              <a:rPr lang="ja-JP" altLang="en-US" dirty="0" smtClean="0"/>
              <a:t>　（自動車</a:t>
            </a:r>
            <a:r>
              <a:rPr lang="ja-JP" altLang="en-US" dirty="0"/>
              <a:t>の使用を控え、自家用車から公共交通に切り換えるといった日常の行動にも影響をもたらす可能性が</a:t>
            </a:r>
            <a:r>
              <a:rPr lang="ja-JP" altLang="en-US" dirty="0" smtClean="0"/>
              <a:t>ある。）</a:t>
            </a:r>
            <a:endParaRPr lang="en-US" altLang="ja-JP" dirty="0" smtClean="0"/>
          </a:p>
          <a:p>
            <a:pPr marL="0" indent="0">
              <a:buNone/>
            </a:pPr>
            <a:endParaRPr lang="en-US" altLang="ja-JP" dirty="0" smtClean="0"/>
          </a:p>
          <a:p>
            <a:pPr marL="0" indent="0">
              <a:buNone/>
            </a:pPr>
            <a:endParaRPr lang="en-US" altLang="ja-JP" dirty="0" smtClean="0"/>
          </a:p>
          <a:p>
            <a:pPr marL="0" indent="0">
              <a:buNone/>
            </a:pPr>
            <a:endParaRPr lang="en-US" altLang="ja-JP" dirty="0" smtClean="0"/>
          </a:p>
          <a:p>
            <a:pPr marL="0" indent="0">
              <a:buNone/>
            </a:pPr>
            <a:endParaRPr lang="en-US" altLang="ja-JP" dirty="0" smtClean="0"/>
          </a:p>
          <a:p>
            <a:pPr marL="0" indent="0">
              <a:buNone/>
            </a:pPr>
            <a:endParaRPr lang="en-US" altLang="ja-JP" dirty="0" smtClean="0"/>
          </a:p>
          <a:p>
            <a:pPr marL="0" indent="0">
              <a:buNone/>
            </a:pPr>
            <a:r>
              <a:rPr lang="ja-JP" altLang="en-US" sz="3200" dirty="0" smtClean="0"/>
              <a:t>一方</a:t>
            </a:r>
            <a:r>
              <a:rPr lang="ja-JP" altLang="en-US" sz="3200" dirty="0"/>
              <a:t>、そうした省エネ型の機械を供給する産業にとっても、より省エネの機械を開発し、生産しようという動機に</a:t>
            </a:r>
            <a:r>
              <a:rPr lang="ja-JP" altLang="en-US" sz="3200" dirty="0" smtClean="0"/>
              <a:t>なる。</a:t>
            </a:r>
            <a:endParaRPr lang="en-US" altLang="ja-JP" sz="3200" dirty="0" smtClean="0"/>
          </a:p>
        </p:txBody>
      </p:sp>
      <p:sp>
        <p:nvSpPr>
          <p:cNvPr id="4" name="下矢印 3"/>
          <p:cNvSpPr/>
          <p:nvPr/>
        </p:nvSpPr>
        <p:spPr>
          <a:xfrm>
            <a:off x="2607953" y="3657501"/>
            <a:ext cx="3580482" cy="6940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2682" y="2710247"/>
            <a:ext cx="1349854" cy="947254"/>
          </a:xfrm>
          <a:prstGeom prst="rect">
            <a:avLst/>
          </a:prstGeom>
        </p:spPr>
      </p:pic>
      <p:cxnSp>
        <p:nvCxnSpPr>
          <p:cNvPr id="7" name="直線矢印コネクタ 6"/>
          <p:cNvCxnSpPr/>
          <p:nvPr/>
        </p:nvCxnSpPr>
        <p:spPr>
          <a:xfrm>
            <a:off x="9199085" y="3069372"/>
            <a:ext cx="616944"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81282" y="2130987"/>
            <a:ext cx="2173994" cy="938385"/>
          </a:xfrm>
          <a:prstGeom prst="rect">
            <a:avLst/>
          </a:prstGeom>
        </p:spPr>
      </p:pic>
      <p:pic>
        <p:nvPicPr>
          <p:cNvPr id="9" name="図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81282" y="3315327"/>
            <a:ext cx="2118911" cy="926507"/>
          </a:xfrm>
          <a:prstGeom prst="rect">
            <a:avLst/>
          </a:prstGeom>
        </p:spPr>
      </p:pic>
      <p:sp>
        <p:nvSpPr>
          <p:cNvPr id="6" name="角丸四角形 5"/>
          <p:cNvSpPr/>
          <p:nvPr/>
        </p:nvSpPr>
        <p:spPr>
          <a:xfrm>
            <a:off x="838200" y="4944979"/>
            <a:ext cx="10515600" cy="1347537"/>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402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down)">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barn(inVertical)">
                                      <p:cBhvr>
                                        <p:cTn id="40" dur="500"/>
                                        <p:tgtEl>
                                          <p:spTgt spid="3">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barn(inVertical)">
                                      <p:cBhvr>
                                        <p:cTn id="4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838200" y="365125"/>
            <a:ext cx="10515600" cy="1018507"/>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flipV="1">
            <a:off x="838200" y="319406"/>
            <a:ext cx="10515600" cy="45719"/>
          </a:xfrm>
        </p:spPr>
        <p:txBody>
          <a:bodyPr>
            <a:normAutofit fontScale="90000"/>
          </a:bodyPr>
          <a:lstStyle/>
          <a:p>
            <a:endParaRPr kumimoji="1" lang="ja-JP" altLang="en-US" dirty="0"/>
          </a:p>
        </p:txBody>
      </p:sp>
      <p:sp>
        <p:nvSpPr>
          <p:cNvPr id="3" name="コンテンツ プレースホルダー 2"/>
          <p:cNvSpPr>
            <a:spLocks noGrp="1"/>
          </p:cNvSpPr>
          <p:nvPr>
            <p:ph idx="1"/>
          </p:nvPr>
        </p:nvSpPr>
        <p:spPr>
          <a:xfrm>
            <a:off x="838200" y="583894"/>
            <a:ext cx="10515600" cy="6024724"/>
          </a:xfrm>
        </p:spPr>
        <p:txBody>
          <a:bodyPr/>
          <a:lstStyle/>
          <a:p>
            <a:pPr marL="0" indent="0">
              <a:buNone/>
            </a:pPr>
            <a:r>
              <a:rPr lang="ja-JP" altLang="en-US" sz="3600" b="1" dirty="0">
                <a:solidFill>
                  <a:schemeClr val="bg1"/>
                </a:solidFill>
              </a:rPr>
              <a:t>経済活動への悪影響は抑えることが</a:t>
            </a:r>
            <a:r>
              <a:rPr lang="ja-JP" altLang="en-US" sz="3600" b="1" dirty="0" smtClean="0">
                <a:solidFill>
                  <a:schemeClr val="bg1"/>
                </a:solidFill>
              </a:rPr>
              <a:t>できる</a:t>
            </a:r>
            <a:endParaRPr lang="en-US" altLang="ja-JP" sz="3600" b="1" dirty="0" smtClean="0">
              <a:solidFill>
                <a:schemeClr val="bg1"/>
              </a:solidFill>
            </a:endParaRPr>
          </a:p>
          <a:p>
            <a:pPr marL="0" indent="0">
              <a:buNone/>
            </a:pPr>
            <a:endParaRPr kumimoji="1" lang="en-US" altLang="ja-JP" b="1" dirty="0"/>
          </a:p>
          <a:p>
            <a:pPr marL="0" indent="0">
              <a:buNone/>
            </a:pPr>
            <a:r>
              <a:rPr lang="ja-JP" altLang="en-US" b="1" dirty="0" smtClean="0"/>
              <a:t>　</a:t>
            </a:r>
            <a:r>
              <a:rPr lang="ja-JP" altLang="en-US" sz="2400" dirty="0"/>
              <a:t>炭素税を導入することで、経済活動にはどのような影響が生じる</a:t>
            </a:r>
            <a:r>
              <a:rPr lang="ja-JP" altLang="en-US" sz="2400" dirty="0" smtClean="0"/>
              <a:t>のか？</a:t>
            </a:r>
            <a:endParaRPr lang="en-US" altLang="ja-JP" sz="2400" dirty="0" smtClean="0"/>
          </a:p>
          <a:p>
            <a:pPr marL="0" indent="0">
              <a:buNone/>
            </a:pPr>
            <a:endParaRPr lang="en-US" altLang="ja-JP" sz="2400" dirty="0"/>
          </a:p>
          <a:p>
            <a:pPr marL="0" indent="0">
              <a:buNone/>
            </a:pPr>
            <a:r>
              <a:rPr lang="ja-JP" altLang="en-US" sz="3200" dirty="0" smtClean="0"/>
              <a:t>制度</a:t>
            </a:r>
            <a:r>
              <a:rPr lang="ja-JP" altLang="en-US" sz="3200" dirty="0"/>
              <a:t>はできるだけ簡素なものが望ましいと</a:t>
            </a:r>
            <a:r>
              <a:rPr lang="ja-JP" altLang="en-US" sz="3200" dirty="0" smtClean="0"/>
              <a:t>いえるが、</a:t>
            </a:r>
            <a:r>
              <a:rPr lang="ja-JP" altLang="en-US" sz="3200" dirty="0"/>
              <a:t>炭素税の導入によって何らかの大きな影響が生じる場合、それを軽減するような別の政策と組み合わせることで、その影響を最小限に抑えることが</a:t>
            </a:r>
            <a:r>
              <a:rPr lang="ja-JP" altLang="en-US" sz="3200" dirty="0" smtClean="0"/>
              <a:t>可能。</a:t>
            </a:r>
            <a:endParaRPr lang="en-US" altLang="ja-JP" sz="3200" dirty="0" smtClean="0"/>
          </a:p>
        </p:txBody>
      </p:sp>
      <p:sp>
        <p:nvSpPr>
          <p:cNvPr id="5" name="角丸四角形 4"/>
          <p:cNvSpPr/>
          <p:nvPr/>
        </p:nvSpPr>
        <p:spPr>
          <a:xfrm>
            <a:off x="577516" y="2538663"/>
            <a:ext cx="11020926" cy="2286000"/>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78346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barn(inVertical)">
                                      <p:cBhvr>
                                        <p:cTn id="14" dur="500"/>
                                        <p:tgtEl>
                                          <p:spTgt spid="3">
                                            <p:txEl>
                                              <p:pRg st="4" end="4"/>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6000" dirty="0" smtClean="0">
                <a:solidFill>
                  <a:schemeClr val="accent2"/>
                </a:solidFill>
                <a:latin typeface="HGP創英角ｺﾞｼｯｸUB" panose="020B0900000000000000" pitchFamily="50" charset="-128"/>
                <a:ea typeface="HGP創英角ｺﾞｼｯｸUB" panose="020B0900000000000000" pitchFamily="50" charset="-128"/>
              </a:rPr>
              <a:t>目次</a:t>
            </a:r>
            <a:endParaRPr kumimoji="1" lang="ja-JP" altLang="en-US" sz="6000" dirty="0">
              <a:solidFill>
                <a:schemeClr val="accent2"/>
              </a:solidFill>
              <a:latin typeface="HGP創英角ｺﾞｼｯｸUB" panose="020B0900000000000000" pitchFamily="50" charset="-128"/>
              <a:ea typeface="HGP創英角ｺﾞｼｯｸUB" panose="020B0900000000000000" pitchFamily="50" charset="-128"/>
            </a:endParaRPr>
          </a:p>
        </p:txBody>
      </p:sp>
      <p:sp>
        <p:nvSpPr>
          <p:cNvPr id="3" name="コンテンツ プレースホルダー 2"/>
          <p:cNvSpPr>
            <a:spLocks noGrp="1"/>
          </p:cNvSpPr>
          <p:nvPr>
            <p:ph idx="1"/>
          </p:nvPr>
        </p:nvSpPr>
        <p:spPr/>
        <p:txBody>
          <a:bodyPr>
            <a:normAutofit lnSpcReduction="10000"/>
          </a:bodyPr>
          <a:lstStyle/>
          <a:p>
            <a:r>
              <a:rPr kumimoji="1" lang="ja-JP" altLang="en-US" dirty="0" smtClean="0"/>
              <a:t>本研究の目的</a:t>
            </a:r>
            <a:endParaRPr lang="en-US" altLang="ja-JP" dirty="0" smtClean="0"/>
          </a:p>
          <a:p>
            <a:r>
              <a:rPr kumimoji="1" lang="ja-JP" altLang="en-US" sz="3200" dirty="0" smtClean="0"/>
              <a:t>第</a:t>
            </a:r>
            <a:r>
              <a:rPr kumimoji="1" lang="en-US" altLang="ja-JP" sz="3200" dirty="0" smtClean="0"/>
              <a:t>1</a:t>
            </a:r>
            <a:r>
              <a:rPr kumimoji="1" lang="ja-JP" altLang="en-US" sz="3200" dirty="0" smtClean="0"/>
              <a:t>章</a:t>
            </a:r>
            <a:r>
              <a:rPr kumimoji="1" lang="ja-JP" altLang="en-US" dirty="0" smtClean="0"/>
              <a:t>：</a:t>
            </a:r>
            <a:r>
              <a:rPr lang="ja-JP" altLang="en-US" dirty="0"/>
              <a:t>環境</a:t>
            </a:r>
            <a:r>
              <a:rPr kumimoji="1" lang="ja-JP" altLang="en-US" dirty="0" smtClean="0"/>
              <a:t>税の論理的根拠</a:t>
            </a:r>
            <a:endParaRPr kumimoji="1" lang="en-US" altLang="ja-JP" dirty="0" smtClean="0"/>
          </a:p>
          <a:p>
            <a:r>
              <a:rPr lang="ja-JP" altLang="en-US" sz="3200" dirty="0" smtClean="0"/>
              <a:t>第</a:t>
            </a:r>
            <a:r>
              <a:rPr lang="en-US" altLang="ja-JP" sz="3200" dirty="0" smtClean="0"/>
              <a:t>2</a:t>
            </a:r>
            <a:r>
              <a:rPr lang="ja-JP" altLang="en-US" sz="3200" dirty="0" smtClean="0"/>
              <a:t>章</a:t>
            </a:r>
            <a:r>
              <a:rPr lang="ja-JP" altLang="en-US" dirty="0" smtClean="0"/>
              <a:t>：炭素税とは</a:t>
            </a:r>
            <a:endParaRPr kumimoji="1" lang="en-US" altLang="ja-JP" dirty="0" smtClean="0"/>
          </a:p>
          <a:p>
            <a:r>
              <a:rPr lang="ja-JP" altLang="en-US" sz="3200" dirty="0" smtClean="0"/>
              <a:t>第</a:t>
            </a:r>
            <a:r>
              <a:rPr lang="en-US" altLang="ja-JP" sz="3200" dirty="0"/>
              <a:t>3</a:t>
            </a:r>
            <a:r>
              <a:rPr lang="ja-JP" altLang="en-US" sz="3200" dirty="0" smtClean="0"/>
              <a:t>章</a:t>
            </a:r>
            <a:r>
              <a:rPr lang="ja-JP" altLang="en-US" dirty="0" smtClean="0"/>
              <a:t>：</a:t>
            </a:r>
            <a:r>
              <a:rPr lang="en-US" altLang="ja-JP" dirty="0" smtClean="0"/>
              <a:t>EU</a:t>
            </a:r>
            <a:r>
              <a:rPr lang="ja-JP" altLang="en-US" dirty="0"/>
              <a:t>諸国</a:t>
            </a:r>
            <a:r>
              <a:rPr lang="ja-JP" altLang="en-US" dirty="0" smtClean="0"/>
              <a:t>の炭素税の歴史と成果</a:t>
            </a:r>
            <a:endParaRPr lang="en-US" altLang="ja-JP" dirty="0" smtClean="0"/>
          </a:p>
          <a:p>
            <a:r>
              <a:rPr lang="ja-JP" altLang="en-US" sz="3200" dirty="0" smtClean="0"/>
              <a:t>第</a:t>
            </a:r>
            <a:r>
              <a:rPr lang="en-US" altLang="ja-JP" sz="3200" dirty="0"/>
              <a:t>4</a:t>
            </a:r>
            <a:r>
              <a:rPr lang="ja-JP" altLang="en-US" sz="3200" dirty="0" smtClean="0"/>
              <a:t>章</a:t>
            </a:r>
            <a:r>
              <a:rPr lang="ja-JP" altLang="en-US" dirty="0" smtClean="0"/>
              <a:t>：日本の炭素税</a:t>
            </a:r>
            <a:endParaRPr lang="en-US" altLang="ja-JP" dirty="0" smtClean="0"/>
          </a:p>
          <a:p>
            <a:r>
              <a:rPr lang="ja-JP" altLang="en-US" sz="3200" dirty="0" smtClean="0"/>
              <a:t>第</a:t>
            </a:r>
            <a:r>
              <a:rPr lang="en-US" altLang="ja-JP" sz="3200" dirty="0"/>
              <a:t>5</a:t>
            </a:r>
            <a:r>
              <a:rPr lang="ja-JP" altLang="en-US" sz="3200" dirty="0" smtClean="0"/>
              <a:t>章</a:t>
            </a:r>
            <a:r>
              <a:rPr lang="ja-JP" altLang="en-US" dirty="0" smtClean="0"/>
              <a:t>：日本</a:t>
            </a:r>
            <a:r>
              <a:rPr lang="ja-JP" altLang="en-US" dirty="0"/>
              <a:t>と</a:t>
            </a:r>
            <a:r>
              <a:rPr lang="en-US" altLang="ja-JP" dirty="0" smtClean="0"/>
              <a:t>EU</a:t>
            </a:r>
            <a:r>
              <a:rPr lang="ja-JP" altLang="en-US" dirty="0" smtClean="0"/>
              <a:t>の炭素税比較</a:t>
            </a:r>
            <a:endParaRPr lang="en-US" altLang="ja-JP" dirty="0" smtClean="0"/>
          </a:p>
          <a:p>
            <a:r>
              <a:rPr lang="ja-JP" altLang="en-US" sz="3200" dirty="0" smtClean="0"/>
              <a:t>第</a:t>
            </a:r>
            <a:r>
              <a:rPr lang="en-US" altLang="ja-JP" sz="3200" dirty="0"/>
              <a:t>6</a:t>
            </a:r>
            <a:r>
              <a:rPr lang="ja-JP" altLang="en-US" sz="3200" dirty="0" smtClean="0"/>
              <a:t>章</a:t>
            </a:r>
            <a:r>
              <a:rPr lang="ja-JP" altLang="en-US" dirty="0" smtClean="0"/>
              <a:t>：今後の課題</a:t>
            </a:r>
            <a:endParaRPr lang="en-US" altLang="ja-JP" dirty="0" smtClean="0"/>
          </a:p>
          <a:p>
            <a:r>
              <a:rPr lang="ja-JP" altLang="en-US" dirty="0" smtClean="0"/>
              <a:t>参考文献、ウェブサイト</a:t>
            </a:r>
            <a:endParaRPr lang="en-US" altLang="ja-JP" dirty="0" smtClean="0"/>
          </a:p>
          <a:p>
            <a:endParaRPr kumimoji="1" lang="en-US" altLang="ja-JP" dirty="0" smtClean="0"/>
          </a:p>
          <a:p>
            <a:endParaRPr kumimoji="1" lang="ja-JP" altLang="en-US" dirty="0"/>
          </a:p>
        </p:txBody>
      </p:sp>
    </p:spTree>
    <p:extLst>
      <p:ext uri="{BB962C8B-B14F-4D97-AF65-F5344CB8AC3E}">
        <p14:creationId xmlns:p14="http://schemas.microsoft.com/office/powerpoint/2010/main" val="1692816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down)">
                                      <p:cBhvr>
                                        <p:cTn id="18" dur="500"/>
                                        <p:tgtEl>
                                          <p:spTgt spid="3">
                                            <p:txEl>
                                              <p:pRg st="2" end="2"/>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down)">
                                      <p:cBhvr>
                                        <p:cTn id="21" dur="500"/>
                                        <p:tgtEl>
                                          <p:spTgt spid="3">
                                            <p:txEl>
                                              <p:pRg st="3" end="3"/>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down)">
                                      <p:cBhvr>
                                        <p:cTn id="24" dur="500"/>
                                        <p:tgtEl>
                                          <p:spTgt spid="3">
                                            <p:txEl>
                                              <p:pRg st="4" end="4"/>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wipe(down)">
                                      <p:cBhvr>
                                        <p:cTn id="30" dur="500"/>
                                        <p:tgtEl>
                                          <p:spTgt spid="3">
                                            <p:txEl>
                                              <p:pRg st="6" end="6"/>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wipe(down)">
                                      <p:cBhvr>
                                        <p:cTn id="3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角丸四角形 11"/>
          <p:cNvSpPr/>
          <p:nvPr/>
        </p:nvSpPr>
        <p:spPr>
          <a:xfrm>
            <a:off x="186906" y="88053"/>
            <a:ext cx="11628105" cy="1283548"/>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186906" y="1739973"/>
            <a:ext cx="10238874" cy="897698"/>
          </a:xfrm>
          <a:prstGeom prst="round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409074" y="1638166"/>
            <a:ext cx="3068053" cy="3489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186905" y="3872534"/>
            <a:ext cx="7800691" cy="2636549"/>
          </a:xfrm>
          <a:prstGeom prst="round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409074" y="3717758"/>
            <a:ext cx="1828800" cy="3489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308471" y="184639"/>
            <a:ext cx="11182121" cy="6521984"/>
          </a:xfrm>
        </p:spPr>
        <p:txBody>
          <a:bodyPr>
            <a:normAutofit lnSpcReduction="10000"/>
          </a:bodyPr>
          <a:lstStyle/>
          <a:p>
            <a:pPr marL="0" indent="0">
              <a:buNone/>
            </a:pPr>
            <a:r>
              <a:rPr lang="ja-JP" altLang="en-US" sz="3200" dirty="0">
                <a:solidFill>
                  <a:schemeClr val="bg1"/>
                </a:solidFill>
              </a:rPr>
              <a:t>炭素税の導入によるエネルギー価格上昇と</a:t>
            </a:r>
            <a:r>
              <a:rPr lang="ja-JP" altLang="en-US" sz="3200" dirty="0" smtClean="0">
                <a:solidFill>
                  <a:schemeClr val="bg1"/>
                </a:solidFill>
              </a:rPr>
              <a:t>、</a:t>
            </a:r>
            <a:endParaRPr lang="en-US" altLang="ja-JP" sz="3200" dirty="0" smtClean="0">
              <a:solidFill>
                <a:schemeClr val="bg1"/>
              </a:solidFill>
            </a:endParaRPr>
          </a:p>
          <a:p>
            <a:pPr marL="0" indent="0">
              <a:buNone/>
            </a:pPr>
            <a:r>
              <a:rPr lang="ja-JP" altLang="en-US" sz="3200" dirty="0" smtClean="0">
                <a:solidFill>
                  <a:schemeClr val="bg1"/>
                </a:solidFill>
              </a:rPr>
              <a:t>近年</a:t>
            </a:r>
            <a:r>
              <a:rPr lang="ja-JP" altLang="en-US" sz="3200" dirty="0">
                <a:solidFill>
                  <a:schemeClr val="bg1"/>
                </a:solidFill>
              </a:rPr>
              <a:t>の国際的な原油価格の</a:t>
            </a:r>
            <a:r>
              <a:rPr lang="ja-JP" altLang="en-US" sz="3200" dirty="0" smtClean="0">
                <a:solidFill>
                  <a:schemeClr val="bg1"/>
                </a:solidFill>
              </a:rPr>
              <a:t>高騰。これら</a:t>
            </a:r>
            <a:r>
              <a:rPr lang="ja-JP" altLang="en-US" sz="3200" dirty="0">
                <a:solidFill>
                  <a:schemeClr val="bg1"/>
                </a:solidFill>
              </a:rPr>
              <a:t>二つはまったく</a:t>
            </a:r>
            <a:r>
              <a:rPr lang="ja-JP" altLang="en-US" sz="3200" dirty="0" smtClean="0">
                <a:solidFill>
                  <a:schemeClr val="bg1"/>
                </a:solidFill>
              </a:rPr>
              <a:t>異なる。</a:t>
            </a:r>
            <a:endParaRPr lang="en-US" altLang="ja-JP" sz="3200" dirty="0" smtClean="0">
              <a:solidFill>
                <a:schemeClr val="bg1"/>
              </a:solidFill>
            </a:endParaRPr>
          </a:p>
          <a:p>
            <a:pPr marL="0" indent="0">
              <a:buNone/>
            </a:pPr>
            <a:endParaRPr lang="en-US" altLang="ja-JP" sz="2400" dirty="0" smtClean="0">
              <a:solidFill>
                <a:schemeClr val="accent1"/>
              </a:solidFill>
            </a:endParaRPr>
          </a:p>
          <a:p>
            <a:pPr marL="0" indent="0">
              <a:buNone/>
            </a:pPr>
            <a:r>
              <a:rPr lang="ja-JP" altLang="en-US" sz="2400" dirty="0" smtClean="0">
                <a:solidFill>
                  <a:schemeClr val="accent1"/>
                </a:solidFill>
              </a:rPr>
              <a:t>原油</a:t>
            </a:r>
            <a:r>
              <a:rPr lang="ja-JP" altLang="en-US" sz="2400" dirty="0">
                <a:solidFill>
                  <a:schemeClr val="accent1"/>
                </a:solidFill>
              </a:rPr>
              <a:t>価格の高騰の</a:t>
            </a:r>
            <a:r>
              <a:rPr lang="ja-JP" altLang="en-US" sz="2400" dirty="0" smtClean="0">
                <a:solidFill>
                  <a:schemeClr val="accent1"/>
                </a:solidFill>
              </a:rPr>
              <a:t>場合</a:t>
            </a:r>
            <a:endParaRPr lang="en-US" altLang="ja-JP" sz="2400" dirty="0"/>
          </a:p>
          <a:p>
            <a:pPr marL="0" indent="0">
              <a:buNone/>
            </a:pPr>
            <a:r>
              <a:rPr lang="ja-JP" altLang="en-US" sz="2400" dirty="0" smtClean="0"/>
              <a:t>価格</a:t>
            </a:r>
            <a:r>
              <a:rPr lang="ja-JP" altLang="en-US" sz="2400" dirty="0"/>
              <a:t>の上昇分は産油国や石油開発を行っている多国籍企業等に</a:t>
            </a:r>
            <a:r>
              <a:rPr lang="ja-JP" altLang="en-US" sz="2400" dirty="0" smtClean="0"/>
              <a:t>支払われ</a:t>
            </a:r>
            <a:r>
              <a:rPr lang="ja-JP" altLang="en-US" sz="2400" dirty="0"/>
              <a:t>る</a:t>
            </a:r>
            <a:r>
              <a:rPr lang="ja-JP" altLang="en-US" sz="2400" dirty="0" smtClean="0"/>
              <a:t>。</a:t>
            </a:r>
            <a:endParaRPr lang="en-US" altLang="ja-JP" sz="2400" dirty="0" smtClean="0"/>
          </a:p>
          <a:p>
            <a:pPr marL="0" indent="0">
              <a:buNone/>
            </a:pPr>
            <a:endParaRPr lang="en-US" altLang="ja-JP" sz="2400" dirty="0" smtClean="0"/>
          </a:p>
          <a:p>
            <a:pPr marL="0" indent="0">
              <a:buNone/>
            </a:pPr>
            <a:endParaRPr lang="en-US" altLang="ja-JP" sz="2400" dirty="0" smtClean="0"/>
          </a:p>
          <a:p>
            <a:pPr marL="0" indent="0">
              <a:buNone/>
            </a:pPr>
            <a:endParaRPr lang="en-US" altLang="ja-JP" sz="2400" dirty="0" smtClean="0"/>
          </a:p>
          <a:p>
            <a:pPr marL="0" indent="0">
              <a:buNone/>
            </a:pPr>
            <a:r>
              <a:rPr lang="ja-JP" altLang="en-US" sz="2400" dirty="0" smtClean="0">
                <a:solidFill>
                  <a:srgbClr val="FF0000"/>
                </a:solidFill>
              </a:rPr>
              <a:t>炭素</a:t>
            </a:r>
            <a:r>
              <a:rPr lang="ja-JP" altLang="en-US" sz="2400" dirty="0">
                <a:solidFill>
                  <a:srgbClr val="FF0000"/>
                </a:solidFill>
              </a:rPr>
              <a:t>税の</a:t>
            </a:r>
            <a:r>
              <a:rPr lang="ja-JP" altLang="en-US" sz="2400" dirty="0" smtClean="0">
                <a:solidFill>
                  <a:srgbClr val="FF0000"/>
                </a:solidFill>
              </a:rPr>
              <a:t>場合</a:t>
            </a:r>
            <a:endParaRPr lang="en-US" altLang="ja-JP" sz="2400" dirty="0" smtClean="0">
              <a:solidFill>
                <a:srgbClr val="FF0000"/>
              </a:solidFill>
            </a:endParaRPr>
          </a:p>
          <a:p>
            <a:pPr marL="0" indent="0">
              <a:buNone/>
            </a:pPr>
            <a:r>
              <a:rPr lang="ja-JP" altLang="en-US" sz="2400" dirty="0" smtClean="0"/>
              <a:t>価格</a:t>
            </a:r>
            <a:r>
              <a:rPr lang="ja-JP" altLang="en-US" sz="2400" dirty="0"/>
              <a:t>の上昇分</a:t>
            </a:r>
            <a:r>
              <a:rPr lang="ja-JP" altLang="en-US" sz="2400" dirty="0" smtClean="0"/>
              <a:t>は</a:t>
            </a:r>
            <a:r>
              <a:rPr lang="ja-JP" altLang="en-US" sz="2400" b="1" dirty="0" smtClean="0">
                <a:solidFill>
                  <a:srgbClr val="FF0000"/>
                </a:solidFill>
              </a:rPr>
              <a:t>税収</a:t>
            </a:r>
            <a:r>
              <a:rPr lang="ja-JP" altLang="en-US" sz="2400" b="1" dirty="0">
                <a:solidFill>
                  <a:srgbClr val="FF0000"/>
                </a:solidFill>
              </a:rPr>
              <a:t>として国内に</a:t>
            </a:r>
            <a:r>
              <a:rPr lang="ja-JP" altLang="en-US" sz="2400" b="1" dirty="0" smtClean="0">
                <a:solidFill>
                  <a:srgbClr val="FF0000"/>
                </a:solidFill>
              </a:rPr>
              <a:t>とどまる</a:t>
            </a:r>
            <a:r>
              <a:rPr lang="ja-JP" altLang="en-US" sz="2400" b="1" dirty="0" smtClean="0"/>
              <a:t>。</a:t>
            </a:r>
            <a:endParaRPr lang="en-US" altLang="ja-JP" sz="2400" b="1" dirty="0" smtClean="0"/>
          </a:p>
          <a:p>
            <a:pPr marL="0" indent="0">
              <a:buNone/>
            </a:pPr>
            <a:r>
              <a:rPr lang="ja-JP" altLang="en-US" sz="2400" dirty="0" smtClean="0"/>
              <a:t>この税収</a:t>
            </a:r>
            <a:r>
              <a:rPr lang="ja-JP" altLang="en-US" sz="2400" dirty="0"/>
              <a:t>を温暖化対策に充てることで</a:t>
            </a:r>
            <a:r>
              <a:rPr lang="ja-JP" altLang="en-US" sz="2400" dirty="0" smtClean="0"/>
              <a:t>、</a:t>
            </a:r>
            <a:endParaRPr lang="en-US" altLang="ja-JP" sz="2400" dirty="0" smtClean="0"/>
          </a:p>
          <a:p>
            <a:pPr marL="0" indent="0">
              <a:buNone/>
            </a:pPr>
            <a:r>
              <a:rPr lang="ja-JP" altLang="en-US" sz="2400" dirty="0" smtClean="0"/>
              <a:t>温暖化</a:t>
            </a:r>
            <a:r>
              <a:rPr lang="ja-JP" altLang="en-US" sz="2400" dirty="0"/>
              <a:t>対策に要する費用を低く抑えることも</a:t>
            </a:r>
            <a:r>
              <a:rPr lang="ja-JP" altLang="en-US" sz="2400" dirty="0" smtClean="0"/>
              <a:t>可能。</a:t>
            </a:r>
            <a:endParaRPr lang="en-US" altLang="ja-JP" sz="2400" dirty="0" smtClean="0"/>
          </a:p>
          <a:p>
            <a:pPr marL="0" indent="0">
              <a:buNone/>
            </a:pPr>
            <a:r>
              <a:rPr lang="ja-JP" altLang="en-US" sz="2400" dirty="0" smtClean="0"/>
              <a:t>さらに、税収</a:t>
            </a:r>
            <a:r>
              <a:rPr lang="ja-JP" altLang="en-US" sz="2400" dirty="0"/>
              <a:t>を他の税の軽減のための財源と</a:t>
            </a:r>
            <a:r>
              <a:rPr lang="ja-JP" altLang="en-US" sz="2400" dirty="0" smtClean="0"/>
              <a:t>して活用すれ</a:t>
            </a:r>
            <a:endParaRPr lang="en-US" altLang="ja-JP" sz="2400" dirty="0" smtClean="0"/>
          </a:p>
          <a:p>
            <a:pPr marL="0" indent="0">
              <a:buNone/>
            </a:pPr>
            <a:r>
              <a:rPr lang="ja-JP" altLang="en-US" sz="2400" dirty="0" smtClean="0"/>
              <a:t>ば、経済</a:t>
            </a:r>
            <a:r>
              <a:rPr lang="ja-JP" altLang="en-US" sz="2400" dirty="0"/>
              <a:t>活動全体の効率性を上げることが可能となる。</a:t>
            </a:r>
            <a:endParaRPr lang="en-US" altLang="ja-JP" sz="2400" dirty="0"/>
          </a:p>
          <a:p>
            <a:pPr marL="0" indent="0">
              <a:buNone/>
            </a:pPr>
            <a:endParaRPr kumimoji="1" lang="ja-JP" altLang="en-US" sz="2400" dirty="0"/>
          </a:p>
        </p:txBody>
      </p:sp>
      <p:sp>
        <p:nvSpPr>
          <p:cNvPr id="2" name="タイトル 1"/>
          <p:cNvSpPr>
            <a:spLocks noGrp="1"/>
          </p:cNvSpPr>
          <p:nvPr>
            <p:ph type="title"/>
          </p:nvPr>
        </p:nvSpPr>
        <p:spPr>
          <a:xfrm flipV="1">
            <a:off x="838200" y="88052"/>
            <a:ext cx="10515600" cy="45719"/>
          </a:xfrm>
        </p:spPr>
        <p:txBody>
          <a:bodyPr>
            <a:normAutofit fontScale="90000"/>
          </a:bodyPr>
          <a:lstStyle/>
          <a:p>
            <a:endParaRPr kumimoji="1" lang="ja-JP" altLang="en-US" dirty="0"/>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04214" y="2602564"/>
            <a:ext cx="1748239" cy="1947404"/>
          </a:xfrm>
          <a:prstGeom prst="rect">
            <a:avLst/>
          </a:prstGeom>
        </p:spPr>
      </p:pic>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49292" y="2724811"/>
            <a:ext cx="1118212" cy="673808"/>
          </a:xfrm>
          <a:prstGeom prst="rect">
            <a:avLst/>
          </a:prstGeom>
        </p:spPr>
      </p:pic>
      <p:pic>
        <p:nvPicPr>
          <p:cNvPr id="6" name="図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36849" y="3540762"/>
            <a:ext cx="1665524" cy="1249143"/>
          </a:xfrm>
          <a:prstGeom prst="rect">
            <a:avLst/>
          </a:prstGeom>
        </p:spPr>
      </p:pic>
      <p:sp>
        <p:nvSpPr>
          <p:cNvPr id="7" name="右カーブ矢印 6"/>
          <p:cNvSpPr/>
          <p:nvPr/>
        </p:nvSpPr>
        <p:spPr>
          <a:xfrm rot="5400000">
            <a:off x="9252424" y="2362337"/>
            <a:ext cx="583698" cy="1276509"/>
          </a:xfrm>
          <a:prstGeom prst="curvedRightArrow">
            <a:avLst>
              <a:gd name="adj1" fmla="val 25000"/>
              <a:gd name="adj2" fmla="val 50000"/>
              <a:gd name="adj3" fmla="val 157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左カーブ矢印 7"/>
          <p:cNvSpPr/>
          <p:nvPr/>
        </p:nvSpPr>
        <p:spPr>
          <a:xfrm rot="2204503">
            <a:off x="10295553" y="3835919"/>
            <a:ext cx="577831" cy="142208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9" name="図 8" descr="&#10;" title="炭素税収"/>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85811" y="3077113"/>
            <a:ext cx="951242" cy="795422"/>
          </a:xfrm>
          <a:prstGeom prst="rect">
            <a:avLst/>
          </a:prstGeom>
        </p:spPr>
      </p:pic>
    </p:spTree>
    <p:extLst>
      <p:ext uri="{BB962C8B-B14F-4D97-AF65-F5344CB8AC3E}">
        <p14:creationId xmlns:p14="http://schemas.microsoft.com/office/powerpoint/2010/main" val="1105928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barn(inVertical)">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barn(inVertical)">
                                      <p:cBhvr>
                                        <p:cTn id="45" dur="5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fade">
                                      <p:cBhvr>
                                        <p:cTn id="50" dur="500"/>
                                        <p:tgtEl>
                                          <p:spTgt spid="5"/>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fade">
                                      <p:cBhvr>
                                        <p:cTn id="55" dur="500"/>
                                        <p:tgtEl>
                                          <p:spTgt spid="6"/>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3">
                                            <p:txEl>
                                              <p:pRg st="8" end="8"/>
                                            </p:txEl>
                                          </p:spTgt>
                                        </p:tgtEl>
                                        <p:attrNameLst>
                                          <p:attrName>style.visibility</p:attrName>
                                        </p:attrNameLst>
                                      </p:cBhvr>
                                      <p:to>
                                        <p:strVal val="visible"/>
                                      </p:to>
                                    </p:set>
                                    <p:anim calcmode="lin" valueType="num">
                                      <p:cBhvr additive="base">
                                        <p:cTn id="60"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barn(inVertical)">
                                      <p:cBhvr>
                                        <p:cTn id="66" dur="500"/>
                                        <p:tgtEl>
                                          <p:spTgt spid="13"/>
                                        </p:tgtEl>
                                      </p:cBhvr>
                                    </p:animEffect>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3">
                                            <p:txEl>
                                              <p:pRg st="9" end="9"/>
                                            </p:txEl>
                                          </p:spTgt>
                                        </p:tgtEl>
                                        <p:attrNameLst>
                                          <p:attrName>style.visibility</p:attrName>
                                        </p:attrNameLst>
                                      </p:cBhvr>
                                      <p:to>
                                        <p:strVal val="visible"/>
                                      </p:to>
                                    </p:set>
                                    <p:anim calcmode="lin" valueType="num">
                                      <p:cBhvr additive="base">
                                        <p:cTn id="7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3">
                                            <p:txEl>
                                              <p:pRg st="9" end="9"/>
                                            </p:txEl>
                                          </p:spTgt>
                                        </p:tgtEl>
                                        <p:attrNameLst>
                                          <p:attrName>ppt_y</p:attrName>
                                        </p:attrNameLst>
                                      </p:cBhvr>
                                      <p:tavLst>
                                        <p:tav tm="0">
                                          <p:val>
                                            <p:strVal val="1+#ppt_h/2"/>
                                          </p:val>
                                        </p:tav>
                                        <p:tav tm="100000">
                                          <p:val>
                                            <p:strVal val="#ppt_y"/>
                                          </p:val>
                                        </p:tav>
                                      </p:tavLst>
                                    </p:anim>
                                  </p:childTnLst>
                                </p:cTn>
                              </p:par>
                              <p:par>
                                <p:cTn id="73" presetID="16" presetClass="entr" presetSubtype="21" fill="hold" nodeType="withEffect">
                                  <p:stCondLst>
                                    <p:cond delay="0"/>
                                  </p:stCondLst>
                                  <p:childTnLst>
                                    <p:set>
                                      <p:cBhvr>
                                        <p:cTn id="74" dur="1" fill="hold">
                                          <p:stCondLst>
                                            <p:cond delay="0"/>
                                          </p:stCondLst>
                                        </p:cTn>
                                        <p:tgtEl>
                                          <p:spTgt spid="3">
                                            <p:txEl>
                                              <p:pRg st="10" end="10"/>
                                            </p:txEl>
                                          </p:spTgt>
                                        </p:tgtEl>
                                        <p:attrNameLst>
                                          <p:attrName>style.visibility</p:attrName>
                                        </p:attrNameLst>
                                      </p:cBhvr>
                                      <p:to>
                                        <p:strVal val="visible"/>
                                      </p:to>
                                    </p:set>
                                    <p:animEffect transition="in" filter="barn(inVertical)">
                                      <p:cBhvr>
                                        <p:cTn id="75" dur="500"/>
                                        <p:tgtEl>
                                          <p:spTgt spid="3">
                                            <p:txEl>
                                              <p:pRg st="10" end="10"/>
                                            </p:txEl>
                                          </p:spTgt>
                                        </p:tgtEl>
                                      </p:cBhvr>
                                    </p:animEffect>
                                  </p:childTnLst>
                                </p:cTn>
                              </p:par>
                              <p:par>
                                <p:cTn id="76" presetID="16" presetClass="entr" presetSubtype="21" fill="hold" nodeType="withEffect">
                                  <p:stCondLst>
                                    <p:cond delay="0"/>
                                  </p:stCondLst>
                                  <p:childTnLst>
                                    <p:set>
                                      <p:cBhvr>
                                        <p:cTn id="77" dur="1" fill="hold">
                                          <p:stCondLst>
                                            <p:cond delay="0"/>
                                          </p:stCondLst>
                                        </p:cTn>
                                        <p:tgtEl>
                                          <p:spTgt spid="3">
                                            <p:txEl>
                                              <p:pRg st="11" end="11"/>
                                            </p:txEl>
                                          </p:spTgt>
                                        </p:tgtEl>
                                        <p:attrNameLst>
                                          <p:attrName>style.visibility</p:attrName>
                                        </p:attrNameLst>
                                      </p:cBhvr>
                                      <p:to>
                                        <p:strVal val="visible"/>
                                      </p:to>
                                    </p:set>
                                    <p:animEffect transition="in" filter="barn(inVertical)">
                                      <p:cBhvr>
                                        <p:cTn id="78" dur="500"/>
                                        <p:tgtEl>
                                          <p:spTgt spid="3">
                                            <p:txEl>
                                              <p:pRg st="11" end="11"/>
                                            </p:txEl>
                                          </p:spTgt>
                                        </p:tgtEl>
                                      </p:cBhvr>
                                    </p:animEffect>
                                  </p:childTnLst>
                                </p:cTn>
                              </p:par>
                              <p:par>
                                <p:cTn id="79" presetID="16" presetClass="entr" presetSubtype="21" fill="hold" nodeType="withEffect">
                                  <p:stCondLst>
                                    <p:cond delay="0"/>
                                  </p:stCondLst>
                                  <p:childTnLst>
                                    <p:set>
                                      <p:cBhvr>
                                        <p:cTn id="80" dur="1" fill="hold">
                                          <p:stCondLst>
                                            <p:cond delay="0"/>
                                          </p:stCondLst>
                                        </p:cTn>
                                        <p:tgtEl>
                                          <p:spTgt spid="3">
                                            <p:txEl>
                                              <p:pRg st="12" end="12"/>
                                            </p:txEl>
                                          </p:spTgt>
                                        </p:tgtEl>
                                        <p:attrNameLst>
                                          <p:attrName>style.visibility</p:attrName>
                                        </p:attrNameLst>
                                      </p:cBhvr>
                                      <p:to>
                                        <p:strVal val="visible"/>
                                      </p:to>
                                    </p:set>
                                    <p:animEffect transition="in" filter="barn(inVertical)">
                                      <p:cBhvr>
                                        <p:cTn id="81" dur="500"/>
                                        <p:tgtEl>
                                          <p:spTgt spid="3">
                                            <p:txEl>
                                              <p:pRg st="12" end="12"/>
                                            </p:txEl>
                                          </p:spTgt>
                                        </p:tgtEl>
                                      </p:cBhvr>
                                    </p:animEffect>
                                  </p:childTnLst>
                                </p:cTn>
                              </p:par>
                              <p:par>
                                <p:cTn id="82" presetID="16" presetClass="entr" presetSubtype="21" fill="hold" nodeType="withEffect">
                                  <p:stCondLst>
                                    <p:cond delay="0"/>
                                  </p:stCondLst>
                                  <p:childTnLst>
                                    <p:set>
                                      <p:cBhvr>
                                        <p:cTn id="83" dur="1" fill="hold">
                                          <p:stCondLst>
                                            <p:cond delay="0"/>
                                          </p:stCondLst>
                                        </p:cTn>
                                        <p:tgtEl>
                                          <p:spTgt spid="3">
                                            <p:txEl>
                                              <p:pRg st="13" end="13"/>
                                            </p:txEl>
                                          </p:spTgt>
                                        </p:tgtEl>
                                        <p:attrNameLst>
                                          <p:attrName>style.visibility</p:attrName>
                                        </p:attrNameLst>
                                      </p:cBhvr>
                                      <p:to>
                                        <p:strVal val="visible"/>
                                      </p:to>
                                    </p:set>
                                    <p:animEffect transition="in" filter="barn(inVertical)">
                                      <p:cBhvr>
                                        <p:cTn id="84"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721895" y="146439"/>
            <a:ext cx="10744200" cy="852182"/>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721895" y="2667000"/>
            <a:ext cx="10936705" cy="2460171"/>
          </a:xfrm>
          <a:prstGeom prst="roundRect">
            <a:avLst/>
          </a:prstGeom>
          <a:solidFill>
            <a:schemeClr val="accent6">
              <a:lumMod val="75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838200" y="297454"/>
            <a:ext cx="10515600" cy="6125379"/>
          </a:xfrm>
        </p:spPr>
        <p:txBody>
          <a:bodyPr/>
          <a:lstStyle/>
          <a:p>
            <a:pPr marL="0" indent="0">
              <a:buNone/>
            </a:pPr>
            <a:r>
              <a:rPr lang="ja-JP" altLang="en-US" sz="3600" b="1" dirty="0">
                <a:solidFill>
                  <a:schemeClr val="bg1"/>
                </a:solidFill>
              </a:rPr>
              <a:t>炭素税は温暖化対策と経済発展の両立の</a:t>
            </a:r>
            <a:r>
              <a:rPr lang="ja-JP" altLang="en-US" sz="3600" b="1" dirty="0" smtClean="0">
                <a:solidFill>
                  <a:schemeClr val="bg1"/>
                </a:solidFill>
              </a:rPr>
              <a:t>きっかけ</a:t>
            </a:r>
            <a:endParaRPr lang="en-US" altLang="ja-JP" sz="3600" b="1" dirty="0" smtClean="0">
              <a:solidFill>
                <a:schemeClr val="bg1"/>
              </a:solidFill>
            </a:endParaRPr>
          </a:p>
          <a:p>
            <a:pPr marL="0" indent="0">
              <a:buNone/>
            </a:pPr>
            <a:endParaRPr kumimoji="1" lang="en-US" altLang="ja-JP" sz="3200" b="1" dirty="0">
              <a:solidFill>
                <a:schemeClr val="accent2"/>
              </a:solidFill>
            </a:endParaRPr>
          </a:p>
          <a:p>
            <a:pPr marL="0" indent="0">
              <a:buNone/>
            </a:pPr>
            <a:r>
              <a:rPr lang="ja-JP" altLang="en-US" b="1" dirty="0" smtClean="0"/>
              <a:t>　</a:t>
            </a:r>
            <a:r>
              <a:rPr lang="ja-JP" altLang="en-US" sz="2400" dirty="0" smtClean="0"/>
              <a:t>これ</a:t>
            </a:r>
            <a:r>
              <a:rPr lang="ja-JP" altLang="en-US" sz="2400" dirty="0"/>
              <a:t>までのわが国の</a:t>
            </a:r>
            <a:r>
              <a:rPr lang="en-US" altLang="ja-JP" sz="2400" dirty="0"/>
              <a:t>CO</a:t>
            </a:r>
            <a:r>
              <a:rPr lang="en-US" altLang="ja-JP" sz="2400" baseline="-25000" dirty="0"/>
              <a:t>2</a:t>
            </a:r>
            <a:r>
              <a:rPr lang="ja-JP" altLang="en-US" sz="2400" dirty="0"/>
              <a:t>排出量は、京都</a:t>
            </a:r>
            <a:r>
              <a:rPr lang="ja-JP" altLang="en-US" sz="2400" dirty="0" smtClean="0"/>
              <a:t>議定書で定められた</a:t>
            </a:r>
            <a:r>
              <a:rPr lang="ja-JP" altLang="en-US" sz="2400" dirty="0"/>
              <a:t>排出目標を大幅に上回って</a:t>
            </a:r>
            <a:r>
              <a:rPr lang="ja-JP" altLang="en-US" sz="2400" dirty="0" smtClean="0"/>
              <a:t>いる。</a:t>
            </a:r>
            <a:r>
              <a:rPr lang="ja-JP" altLang="en-US" sz="2400" dirty="0"/>
              <a:t>これを目標値まで削減することは容易で</a:t>
            </a:r>
            <a:r>
              <a:rPr lang="ja-JP" altLang="en-US" sz="2400" dirty="0" smtClean="0"/>
              <a:t>はない。</a:t>
            </a:r>
            <a:endParaRPr lang="en-US" altLang="ja-JP" sz="2400" dirty="0" smtClean="0"/>
          </a:p>
          <a:p>
            <a:pPr marL="0" indent="0">
              <a:buNone/>
            </a:pPr>
            <a:endParaRPr lang="en-US" altLang="ja-JP" sz="2400" dirty="0"/>
          </a:p>
          <a:p>
            <a:pPr marL="0" indent="0">
              <a:buNone/>
            </a:pPr>
            <a:r>
              <a:rPr lang="ja-JP" altLang="en-US" sz="3200" dirty="0" smtClean="0">
                <a:solidFill>
                  <a:schemeClr val="bg1"/>
                </a:solidFill>
              </a:rPr>
              <a:t>炭素</a:t>
            </a:r>
            <a:r>
              <a:rPr lang="ja-JP" altLang="en-US" sz="3200" dirty="0">
                <a:solidFill>
                  <a:schemeClr val="bg1"/>
                </a:solidFill>
              </a:rPr>
              <a:t>税を導入することは、どうすれば</a:t>
            </a:r>
            <a:r>
              <a:rPr lang="en-US" altLang="ja-JP" sz="3200" dirty="0">
                <a:solidFill>
                  <a:schemeClr val="bg1"/>
                </a:solidFill>
              </a:rPr>
              <a:t>CO</a:t>
            </a:r>
            <a:r>
              <a:rPr lang="en-US" altLang="ja-JP" sz="3200" baseline="-25000" dirty="0">
                <a:solidFill>
                  <a:schemeClr val="bg1"/>
                </a:solidFill>
              </a:rPr>
              <a:t>2</a:t>
            </a:r>
            <a:r>
              <a:rPr lang="ja-JP" altLang="en-US" sz="3200" dirty="0">
                <a:solidFill>
                  <a:schemeClr val="bg1"/>
                </a:solidFill>
              </a:rPr>
              <a:t>排出量を削減し、かつ、経済的なメリットも享受できるか</a:t>
            </a:r>
            <a:r>
              <a:rPr lang="ja-JP" altLang="en-US" sz="3200" dirty="0" smtClean="0">
                <a:solidFill>
                  <a:schemeClr val="bg1"/>
                </a:solidFill>
              </a:rPr>
              <a:t>、</a:t>
            </a:r>
            <a:endParaRPr lang="en-US" altLang="ja-JP" sz="3200" dirty="0" smtClean="0">
              <a:solidFill>
                <a:schemeClr val="bg1"/>
              </a:solidFill>
            </a:endParaRPr>
          </a:p>
          <a:p>
            <a:pPr marL="0" indent="0">
              <a:buNone/>
            </a:pPr>
            <a:r>
              <a:rPr lang="ja-JP" altLang="en-US" sz="3600" dirty="0" smtClean="0">
                <a:solidFill>
                  <a:schemeClr val="bg1"/>
                </a:solidFill>
              </a:rPr>
              <a:t>すなわち</a:t>
            </a:r>
            <a:r>
              <a:rPr lang="ja-JP" altLang="en-US" sz="3600" dirty="0">
                <a:solidFill>
                  <a:schemeClr val="bg1"/>
                </a:solidFill>
              </a:rPr>
              <a:t>、温暖化対策と経済発展をいかに両立させうるかということを常に考えさせて</a:t>
            </a:r>
            <a:r>
              <a:rPr lang="ja-JP" altLang="en-US" sz="3600" dirty="0" smtClean="0">
                <a:solidFill>
                  <a:schemeClr val="bg1"/>
                </a:solidFill>
              </a:rPr>
              <a:t>くれる</a:t>
            </a:r>
            <a:endParaRPr kumimoji="1" lang="ja-JP" altLang="en-US" sz="3600" dirty="0">
              <a:solidFill>
                <a:schemeClr val="bg1"/>
              </a:solidFill>
            </a:endParaRPr>
          </a:p>
        </p:txBody>
      </p:sp>
      <p:sp>
        <p:nvSpPr>
          <p:cNvPr id="2" name="タイトル 1"/>
          <p:cNvSpPr>
            <a:spLocks noGrp="1"/>
          </p:cNvSpPr>
          <p:nvPr>
            <p:ph type="title"/>
          </p:nvPr>
        </p:nvSpPr>
        <p:spPr>
          <a:xfrm>
            <a:off x="838200" y="100720"/>
            <a:ext cx="10515600" cy="45719"/>
          </a:xfrm>
        </p:spPr>
        <p:txBody>
          <a:bodyPr>
            <a:normAutofit fontScale="90000"/>
          </a:bodyPr>
          <a:lstStyle/>
          <a:p>
            <a:endParaRPr kumimoji="1" lang="ja-JP" altLang="en-US" dirty="0"/>
          </a:p>
        </p:txBody>
      </p:sp>
    </p:spTree>
    <p:extLst>
      <p:ext uri="{BB962C8B-B14F-4D97-AF65-F5344CB8AC3E}">
        <p14:creationId xmlns:p14="http://schemas.microsoft.com/office/powerpoint/2010/main" val="3352798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barn(inVertical)">
                                      <p:cBhvr>
                                        <p:cTn id="2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738130" y="583894"/>
            <a:ext cx="10521109" cy="815248"/>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smtClean="0">
                <a:solidFill>
                  <a:schemeClr val="bg1"/>
                </a:solidFill>
              </a:rPr>
              <a:t>第</a:t>
            </a:r>
            <a:r>
              <a:rPr kumimoji="1" lang="en-US" altLang="ja-JP" dirty="0" smtClean="0">
                <a:solidFill>
                  <a:schemeClr val="bg1"/>
                </a:solidFill>
              </a:rPr>
              <a:t>3</a:t>
            </a:r>
            <a:r>
              <a:rPr kumimoji="1" lang="ja-JP" altLang="en-US" dirty="0" smtClean="0">
                <a:solidFill>
                  <a:schemeClr val="bg1"/>
                </a:solidFill>
              </a:rPr>
              <a:t>章．</a:t>
            </a:r>
            <a:r>
              <a:rPr kumimoji="1" lang="en-US" altLang="ja-JP" dirty="0" smtClean="0">
                <a:solidFill>
                  <a:schemeClr val="bg1"/>
                </a:solidFill>
              </a:rPr>
              <a:t>EU</a:t>
            </a:r>
            <a:r>
              <a:rPr kumimoji="1" lang="ja-JP" altLang="en-US" dirty="0" smtClean="0">
                <a:solidFill>
                  <a:schemeClr val="bg1"/>
                </a:solidFill>
              </a:rPr>
              <a:t>の炭素税の歴史と成果</a:t>
            </a:r>
            <a:endParaRPr kumimoji="1" lang="ja-JP" altLang="en-US" dirty="0">
              <a:solidFill>
                <a:schemeClr val="bg1"/>
              </a:solidFill>
            </a:endParaRPr>
          </a:p>
        </p:txBody>
      </p:sp>
      <p:sp>
        <p:nvSpPr>
          <p:cNvPr id="3" name="コンテンツ プレースホルダー 2"/>
          <p:cNvSpPr>
            <a:spLocks noGrp="1"/>
          </p:cNvSpPr>
          <p:nvPr>
            <p:ph idx="1"/>
          </p:nvPr>
        </p:nvSpPr>
        <p:spPr>
          <a:xfrm>
            <a:off x="838200" y="1552908"/>
            <a:ext cx="10515600" cy="5032375"/>
          </a:xfrm>
        </p:spPr>
        <p:txBody>
          <a:bodyPr>
            <a:normAutofit/>
          </a:bodyPr>
          <a:lstStyle/>
          <a:p>
            <a:r>
              <a:rPr kumimoji="1" lang="ja-JP" altLang="en-US" sz="4000" dirty="0" smtClean="0"/>
              <a:t>デンマーク</a:t>
            </a:r>
            <a:endParaRPr kumimoji="1" lang="en-US" altLang="ja-JP" sz="4000" dirty="0" smtClean="0"/>
          </a:p>
          <a:p>
            <a:pPr marL="0" indent="0">
              <a:buNone/>
            </a:pPr>
            <a:r>
              <a:rPr lang="ja-JP" altLang="en-US" dirty="0"/>
              <a:t>　</a:t>
            </a:r>
            <a:r>
              <a:rPr lang="ja-JP" altLang="en-US" dirty="0" smtClean="0"/>
              <a:t>歴史：</a:t>
            </a:r>
            <a:r>
              <a:rPr lang="en-US" altLang="ja-JP" dirty="0" smtClean="0"/>
              <a:t>1992</a:t>
            </a:r>
            <a:r>
              <a:rPr lang="ja-JP" altLang="en-US" dirty="0" smtClean="0"/>
              <a:t>年に炭素税を導入。当初は産業部門に対し大幅な軽減　　　　　　</a:t>
            </a:r>
            <a:endParaRPr lang="en-US" altLang="ja-JP" dirty="0" smtClean="0"/>
          </a:p>
          <a:p>
            <a:pPr marL="0" indent="0">
              <a:buNone/>
            </a:pPr>
            <a:r>
              <a:rPr lang="ja-JP" altLang="en-US" dirty="0"/>
              <a:t>　</a:t>
            </a:r>
            <a:r>
              <a:rPr lang="ja-JP" altLang="en-US" dirty="0" smtClean="0"/>
              <a:t>　　　　税率を適用していたが、</a:t>
            </a:r>
            <a:r>
              <a:rPr lang="en-US" altLang="ja-JP" dirty="0" smtClean="0"/>
              <a:t>2010</a:t>
            </a:r>
            <a:r>
              <a:rPr lang="ja-JP" altLang="en-US" dirty="0" smtClean="0"/>
              <a:t>年に税率を一本化。</a:t>
            </a:r>
            <a:endParaRPr lang="en-US" altLang="ja-JP" dirty="0" smtClean="0"/>
          </a:p>
          <a:p>
            <a:pPr marL="0" indent="0">
              <a:buNone/>
            </a:pPr>
            <a:r>
              <a:rPr kumimoji="1" lang="ja-JP" altLang="en-US" dirty="0"/>
              <a:t>　</a:t>
            </a:r>
            <a:r>
              <a:rPr kumimoji="1" lang="ja-JP" altLang="en-US" dirty="0" smtClean="0"/>
              <a:t>成果：税とグリーン成長の顕著な実績があり。過去</a:t>
            </a:r>
            <a:r>
              <a:rPr kumimoji="1" lang="en-US" altLang="ja-JP" dirty="0" smtClean="0"/>
              <a:t>20</a:t>
            </a:r>
            <a:r>
              <a:rPr kumimoji="1" lang="ja-JP" altLang="en-US" dirty="0" smtClean="0"/>
              <a:t>年間でＣＯ</a:t>
            </a:r>
            <a:r>
              <a:rPr kumimoji="1" lang="en-US" altLang="ja-JP" dirty="0" smtClean="0"/>
              <a:t>2</a:t>
            </a:r>
            <a:r>
              <a:rPr kumimoji="1" lang="ja-JP" altLang="en-US" dirty="0" smtClean="0"/>
              <a:t>排</a:t>
            </a:r>
            <a:endParaRPr lang="en-US" altLang="ja-JP" dirty="0"/>
          </a:p>
          <a:p>
            <a:pPr marL="0" indent="0">
              <a:buNone/>
            </a:pPr>
            <a:r>
              <a:rPr kumimoji="1" lang="ja-JP" altLang="en-US" dirty="0" smtClean="0"/>
              <a:t>　　　　　出量は減少し、実質ＧＤＰは増加している。（下図）</a:t>
            </a:r>
            <a:endParaRPr kumimoji="1" lang="en-US" altLang="ja-JP" dirty="0" smtClean="0"/>
          </a:p>
        </p:txBody>
      </p:sp>
      <p:pic>
        <p:nvPicPr>
          <p:cNvPr id="5" name="図 4"/>
          <p:cNvPicPr>
            <a:picLocks noChangeAspect="1"/>
          </p:cNvPicPr>
          <p:nvPr/>
        </p:nvPicPr>
        <p:blipFill>
          <a:blip r:embed="rId3"/>
          <a:stretch>
            <a:fillRect/>
          </a:stretch>
        </p:blipFill>
        <p:spPr>
          <a:xfrm>
            <a:off x="6069992" y="4440591"/>
            <a:ext cx="5750852" cy="2247315"/>
          </a:xfrm>
          <a:prstGeom prst="rect">
            <a:avLst/>
          </a:prstGeom>
        </p:spPr>
      </p:pic>
      <p:sp>
        <p:nvSpPr>
          <p:cNvPr id="6" name="正方形/長方形 5"/>
          <p:cNvSpPr/>
          <p:nvPr/>
        </p:nvSpPr>
        <p:spPr>
          <a:xfrm>
            <a:off x="0" y="5836423"/>
            <a:ext cx="6096000" cy="954107"/>
          </a:xfrm>
          <a:prstGeom prst="rect">
            <a:avLst/>
          </a:prstGeom>
        </p:spPr>
        <p:txBody>
          <a:bodyPr>
            <a:spAutoFit/>
          </a:bodyPr>
          <a:lstStyle/>
          <a:p>
            <a:endParaRPr lang="ja-JP" altLang="en-US" sz="2000" dirty="0">
              <a:solidFill>
                <a:srgbClr val="000000"/>
              </a:solidFill>
              <a:latin typeface="ＭＳ Ｐゴシック" panose="020B0600070205080204" pitchFamily="50" charset="-128"/>
            </a:endParaRPr>
          </a:p>
          <a:p>
            <a:r>
              <a:rPr lang="en-US" altLang="ja-JP" dirty="0">
                <a:latin typeface="ＭＳ Ｐゴシック" panose="020B0600070205080204" pitchFamily="50" charset="-128"/>
              </a:rPr>
              <a:t>【</a:t>
            </a:r>
            <a:r>
              <a:rPr lang="ja-JP" altLang="en-US" dirty="0">
                <a:latin typeface="ＭＳ Ｐゴシック" panose="020B0600070205080204" pitchFamily="50" charset="-128"/>
              </a:rPr>
              <a:t>図</a:t>
            </a:r>
            <a:r>
              <a:rPr lang="en-US" altLang="ja-JP" dirty="0" smtClean="0">
                <a:latin typeface="ＭＳ Ｐゴシック" panose="020B0600070205080204" pitchFamily="50" charset="-128"/>
              </a:rPr>
              <a:t>】</a:t>
            </a:r>
            <a:r>
              <a:rPr lang="ja-JP" altLang="en-US" dirty="0" smtClean="0">
                <a:latin typeface="ＭＳ Ｐゴシック" panose="020B0600070205080204" pitchFamily="50" charset="-128"/>
              </a:rPr>
              <a:t>デンマークにおける実質</a:t>
            </a:r>
            <a:r>
              <a:rPr lang="en-US" altLang="ja-JP" dirty="0">
                <a:latin typeface="ＭＳ Ｐゴシック" panose="020B0600070205080204" pitchFamily="50" charset="-128"/>
              </a:rPr>
              <a:t>GDP</a:t>
            </a:r>
            <a:r>
              <a:rPr lang="ja-JP" altLang="en-US" dirty="0">
                <a:latin typeface="ＭＳ Ｐゴシック" panose="020B0600070205080204" pitchFamily="50" charset="-128"/>
              </a:rPr>
              <a:t>・最終エネルギー消費・</a:t>
            </a:r>
            <a:r>
              <a:rPr lang="en-US" altLang="ja-JP" dirty="0">
                <a:latin typeface="ＭＳ Ｐゴシック" panose="020B0600070205080204" pitchFamily="50" charset="-128"/>
              </a:rPr>
              <a:t>CO</a:t>
            </a:r>
            <a:r>
              <a:rPr lang="en-US" altLang="ja-JP" sz="1100" dirty="0">
                <a:latin typeface="ＭＳ Ｐゴシック" panose="020B0600070205080204" pitchFamily="50" charset="-128"/>
              </a:rPr>
              <a:t>2</a:t>
            </a:r>
            <a:r>
              <a:rPr lang="ja-JP" altLang="en-US" dirty="0">
                <a:latin typeface="ＭＳ Ｐゴシック" panose="020B0600070205080204" pitchFamily="50" charset="-128"/>
              </a:rPr>
              <a:t>排出量の推移 </a:t>
            </a:r>
            <a:endParaRPr lang="ja-JP" altLang="en-US" dirty="0"/>
          </a:p>
        </p:txBody>
      </p:sp>
      <p:sp>
        <p:nvSpPr>
          <p:cNvPr id="7" name="正方形/長方形 6"/>
          <p:cNvSpPr/>
          <p:nvPr/>
        </p:nvSpPr>
        <p:spPr>
          <a:xfrm>
            <a:off x="6069991" y="4342688"/>
            <a:ext cx="5897419" cy="2447842"/>
          </a:xfrm>
          <a:prstGeom prst="rect">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8" name="角丸四角形 7"/>
          <p:cNvSpPr/>
          <p:nvPr/>
        </p:nvSpPr>
        <p:spPr>
          <a:xfrm>
            <a:off x="1046602" y="2181340"/>
            <a:ext cx="10212637" cy="2054003"/>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2748331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00"/>
                                        <p:tgtEl>
                                          <p:spTgt spid="3">
                                            <p:txEl>
                                              <p:pRg st="1" end="1"/>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down)">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barn(inVertical)">
                                      <p:cBhvr>
                                        <p:cTn id="26" dur="500"/>
                                        <p:tgtEl>
                                          <p:spTgt spid="3">
                                            <p:txEl>
                                              <p:pRg st="3" end="3"/>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barn(inVertical)">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500" fill="hold"/>
                                        <p:tgtEl>
                                          <p:spTgt spid="5"/>
                                        </p:tgtEl>
                                        <p:attrNameLst>
                                          <p:attrName>ppt_x</p:attrName>
                                        </p:attrNameLst>
                                      </p:cBhvr>
                                      <p:tavLst>
                                        <p:tav tm="0">
                                          <p:val>
                                            <p:strVal val="#ppt_x"/>
                                          </p:val>
                                        </p:tav>
                                        <p:tav tm="100000">
                                          <p:val>
                                            <p:strVal val="#ppt_x"/>
                                          </p:val>
                                        </p:tav>
                                      </p:tavLst>
                                    </p:anim>
                                    <p:anim calcmode="lin" valueType="num">
                                      <p:cBhvr additive="base">
                                        <p:cTn id="3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barn(inVertical)">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6">
                                            <p:txEl>
                                              <p:pRg st="1" end="1"/>
                                            </p:txEl>
                                          </p:spTgt>
                                        </p:tgtEl>
                                        <p:attrNameLst>
                                          <p:attrName>style.visibility</p:attrName>
                                        </p:attrNameLst>
                                      </p:cBhvr>
                                      <p:to>
                                        <p:strVal val="visible"/>
                                      </p:to>
                                    </p:set>
                                    <p:anim calcmode="lin" valueType="num">
                                      <p:cBhvr additive="base">
                                        <p:cTn id="45"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627961" y="1575413"/>
            <a:ext cx="10725839" cy="3464673"/>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838200" y="1366092"/>
            <a:ext cx="3524480" cy="4406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838200" y="1366092"/>
            <a:ext cx="10515600" cy="4810871"/>
          </a:xfrm>
        </p:spPr>
        <p:txBody>
          <a:bodyPr>
            <a:normAutofit/>
          </a:bodyPr>
          <a:lstStyle/>
          <a:p>
            <a:pPr marL="0" indent="0">
              <a:buNone/>
            </a:pPr>
            <a:r>
              <a:rPr kumimoji="1" lang="ja-JP" altLang="en-US" dirty="0" smtClean="0">
                <a:solidFill>
                  <a:schemeClr val="accent2"/>
                </a:solidFill>
              </a:rPr>
              <a:t>「家計重課・産業軽課」</a:t>
            </a:r>
            <a:endParaRPr kumimoji="1" lang="en-US" altLang="ja-JP" dirty="0" smtClean="0">
              <a:solidFill>
                <a:schemeClr val="accent2"/>
              </a:solidFill>
            </a:endParaRPr>
          </a:p>
          <a:p>
            <a:pPr marL="0" indent="0">
              <a:buNone/>
            </a:pPr>
            <a:r>
              <a:rPr lang="ja-JP" altLang="en-US" dirty="0"/>
              <a:t>　</a:t>
            </a:r>
            <a:r>
              <a:rPr lang="ja-JP" altLang="en-US" dirty="0" smtClean="0"/>
              <a:t>所得税を減らすための財源確保の手段が炭素税（環境税）</a:t>
            </a:r>
            <a:endParaRPr lang="en-US" altLang="ja-JP" dirty="0" smtClean="0"/>
          </a:p>
          <a:p>
            <a:pPr marL="0" indent="0">
              <a:buNone/>
            </a:pPr>
            <a:r>
              <a:rPr lang="ja-JP" altLang="en-US" dirty="0" smtClean="0"/>
              <a:t>税制</a:t>
            </a:r>
            <a:r>
              <a:rPr lang="ja-JP" altLang="en-US" dirty="0"/>
              <a:t>改革</a:t>
            </a:r>
            <a:r>
              <a:rPr lang="ja-JP" altLang="en-US" dirty="0" smtClean="0"/>
              <a:t>によって環境税は引き上げられてきた</a:t>
            </a:r>
            <a:endParaRPr kumimoji="1" lang="en-US" altLang="ja-JP" dirty="0" smtClean="0"/>
          </a:p>
          <a:p>
            <a:pPr marL="0" indent="0">
              <a:buNone/>
            </a:pPr>
            <a:r>
              <a:rPr lang="ja-JP" altLang="en-US" dirty="0"/>
              <a:t>　</a:t>
            </a:r>
            <a:endParaRPr kumimoji="1" lang="en-US" altLang="ja-JP" dirty="0" smtClean="0"/>
          </a:p>
          <a:p>
            <a:pPr marL="0" indent="0" algn="ctr">
              <a:buNone/>
            </a:pPr>
            <a:endParaRPr lang="en-US" altLang="ja-JP" dirty="0" smtClean="0"/>
          </a:p>
          <a:p>
            <a:pPr marL="0" indent="0" algn="ctr">
              <a:buNone/>
            </a:pPr>
            <a:r>
              <a:rPr lang="ja-JP" altLang="en-US" dirty="0" smtClean="0"/>
              <a:t>　　所得税</a:t>
            </a:r>
            <a:r>
              <a:rPr lang="ja-JP" altLang="en-US" dirty="0" smtClean="0">
                <a:solidFill>
                  <a:schemeClr val="accent1">
                    <a:lumMod val="75000"/>
                  </a:schemeClr>
                </a:solidFill>
              </a:rPr>
              <a:t>減</a:t>
            </a:r>
            <a:r>
              <a:rPr lang="ja-JP" altLang="en-US" dirty="0" smtClean="0"/>
              <a:t>による恩恵は「</a:t>
            </a:r>
            <a:r>
              <a:rPr lang="ja-JP" altLang="en-US" b="1" u="sng" dirty="0" smtClean="0"/>
              <a:t>高所得者</a:t>
            </a:r>
            <a:r>
              <a:rPr lang="ja-JP" altLang="en-US" dirty="0" smtClean="0"/>
              <a:t>」メインに行き</a:t>
            </a:r>
            <a:endParaRPr lang="en-US" altLang="ja-JP" dirty="0" smtClean="0"/>
          </a:p>
          <a:p>
            <a:pPr marL="0" indent="0" algn="ctr">
              <a:buNone/>
            </a:pPr>
            <a:r>
              <a:rPr kumimoji="1" lang="ja-JP" altLang="en-US" dirty="0"/>
              <a:t>　</a:t>
            </a:r>
            <a:r>
              <a:rPr kumimoji="1" lang="ja-JP" altLang="en-US" dirty="0" smtClean="0"/>
              <a:t>　　　　</a:t>
            </a:r>
            <a:r>
              <a:rPr lang="ja-JP" altLang="en-US" dirty="0" smtClean="0"/>
              <a:t>炭素</a:t>
            </a:r>
            <a:r>
              <a:rPr kumimoji="1" lang="ja-JP" altLang="en-US" dirty="0" smtClean="0"/>
              <a:t>税</a:t>
            </a:r>
            <a:r>
              <a:rPr kumimoji="1" lang="ja-JP" altLang="en-US" dirty="0" smtClean="0">
                <a:solidFill>
                  <a:srgbClr val="FF0000"/>
                </a:solidFill>
              </a:rPr>
              <a:t>増</a:t>
            </a:r>
            <a:r>
              <a:rPr kumimoji="1" lang="ja-JP" altLang="en-US" dirty="0" smtClean="0"/>
              <a:t>による負担は「</a:t>
            </a:r>
            <a:r>
              <a:rPr kumimoji="1" lang="ja-JP" altLang="en-US" b="1" u="sng" dirty="0" smtClean="0"/>
              <a:t>低所得者</a:t>
            </a:r>
            <a:r>
              <a:rPr kumimoji="1" lang="ja-JP" altLang="en-US" dirty="0" smtClean="0"/>
              <a:t>」に集中</a:t>
            </a:r>
            <a:endParaRPr kumimoji="1" lang="en-US" altLang="ja-JP" dirty="0" smtClean="0"/>
          </a:p>
          <a:p>
            <a:pPr marL="0" indent="0" algn="ctr">
              <a:buNone/>
            </a:pPr>
            <a:endParaRPr lang="en-US" altLang="ja-JP" dirty="0"/>
          </a:p>
          <a:p>
            <a:pPr marL="0" indent="0">
              <a:buNone/>
            </a:pPr>
            <a:r>
              <a:rPr kumimoji="1" lang="ja-JP" altLang="en-US" dirty="0" smtClean="0"/>
              <a:t>（</a:t>
            </a:r>
            <a:r>
              <a:rPr kumimoji="1" lang="ja-JP" altLang="en-US" dirty="0" smtClean="0">
                <a:solidFill>
                  <a:srgbClr val="FF0000"/>
                </a:solidFill>
              </a:rPr>
              <a:t>＊炭素税の税率は　</a:t>
            </a:r>
            <a:r>
              <a:rPr kumimoji="1" lang="en-US" altLang="ja-JP" dirty="0" smtClean="0">
                <a:solidFill>
                  <a:srgbClr val="FF0000"/>
                </a:solidFill>
              </a:rPr>
              <a:t>3,050</a:t>
            </a:r>
            <a:r>
              <a:rPr kumimoji="1" lang="ja-JP" altLang="en-US" dirty="0" smtClean="0">
                <a:solidFill>
                  <a:srgbClr val="FF0000"/>
                </a:solidFill>
              </a:rPr>
              <a:t>円／</a:t>
            </a:r>
            <a:r>
              <a:rPr kumimoji="1" lang="ja-JP" altLang="en-US" dirty="0" err="1" smtClean="0">
                <a:solidFill>
                  <a:srgbClr val="FF0000"/>
                </a:solidFill>
              </a:rPr>
              <a:t>ｔ</a:t>
            </a:r>
            <a:r>
              <a:rPr kumimoji="1" lang="en-US" altLang="ja-JP" dirty="0" smtClean="0">
                <a:solidFill>
                  <a:srgbClr val="FF0000"/>
                </a:solidFill>
              </a:rPr>
              <a:t>CO</a:t>
            </a:r>
            <a:r>
              <a:rPr kumimoji="1" lang="en-US" altLang="ja-JP" sz="1600" dirty="0" smtClean="0">
                <a:solidFill>
                  <a:srgbClr val="FF0000"/>
                </a:solidFill>
              </a:rPr>
              <a:t>2</a:t>
            </a:r>
            <a:r>
              <a:rPr kumimoji="1" lang="ja-JP" altLang="en-US" dirty="0" smtClean="0"/>
              <a:t>）</a:t>
            </a:r>
            <a:r>
              <a:rPr lang="ja-JP" altLang="en-US" sz="1800" dirty="0"/>
              <a:t>（出典）各国政府資料よりみずほ情報</a:t>
            </a:r>
            <a:r>
              <a:rPr lang="ja-JP" altLang="en-US" sz="1800" dirty="0" smtClean="0"/>
              <a:t>総研。</a:t>
            </a:r>
            <a:endParaRPr kumimoji="1" lang="ja-JP" altLang="en-US" sz="1800" dirty="0"/>
          </a:p>
        </p:txBody>
      </p:sp>
      <p:sp>
        <p:nvSpPr>
          <p:cNvPr id="7" name="角丸四角形 6"/>
          <p:cNvSpPr/>
          <p:nvPr/>
        </p:nvSpPr>
        <p:spPr>
          <a:xfrm>
            <a:off x="838200" y="365125"/>
            <a:ext cx="10178667" cy="747579"/>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838200" y="365125"/>
            <a:ext cx="10515600" cy="857747"/>
          </a:xfrm>
        </p:spPr>
        <p:txBody>
          <a:bodyPr>
            <a:normAutofit/>
          </a:bodyPr>
          <a:lstStyle/>
          <a:p>
            <a:r>
              <a:rPr kumimoji="1" lang="ja-JP" altLang="en-US" sz="4000" dirty="0" smtClean="0">
                <a:solidFill>
                  <a:schemeClr val="bg1"/>
                </a:solidFill>
              </a:rPr>
              <a:t>デンマークの炭素税の特徴</a:t>
            </a:r>
            <a:endParaRPr kumimoji="1" lang="ja-JP" altLang="en-US" sz="4000" dirty="0">
              <a:solidFill>
                <a:schemeClr val="bg1"/>
              </a:solidFill>
            </a:endParaRPr>
          </a:p>
        </p:txBody>
      </p:sp>
      <p:sp>
        <p:nvSpPr>
          <p:cNvPr id="4" name="下矢印 3"/>
          <p:cNvSpPr/>
          <p:nvPr/>
        </p:nvSpPr>
        <p:spPr>
          <a:xfrm>
            <a:off x="4605050" y="3018622"/>
            <a:ext cx="3591499" cy="6610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30991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Vertical)">
                                      <p:cBhvr>
                                        <p:cTn id="18" dur="500"/>
                                        <p:tgtEl>
                                          <p:spTgt spid="3">
                                            <p:txEl>
                                              <p:pRg st="1" end="1"/>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barn(inVertical)">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ppt_x"/>
                                          </p:val>
                                        </p:tav>
                                        <p:tav tm="100000">
                                          <p:val>
                                            <p:strVal val="#ppt_x"/>
                                          </p:val>
                                        </p:tav>
                                      </p:tavLst>
                                    </p:anim>
                                    <p:anim calcmode="lin" valueType="num">
                                      <p:cBhvr additive="base">
                                        <p:cTn id="2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barn(inVertical)">
                                      <p:cBhvr>
                                        <p:cTn id="35" dur="500"/>
                                        <p:tgtEl>
                                          <p:spTgt spid="3">
                                            <p:txEl>
                                              <p:pRg st="6" end="6"/>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barn(inVertical)">
                                      <p:cBhvr>
                                        <p:cTn id="3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727113" y="365126"/>
            <a:ext cx="10626687" cy="780628"/>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角丸四角形 3"/>
          <p:cNvSpPr/>
          <p:nvPr/>
        </p:nvSpPr>
        <p:spPr>
          <a:xfrm>
            <a:off x="638978" y="1498294"/>
            <a:ext cx="10796530" cy="2610998"/>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936433" y="1257300"/>
            <a:ext cx="4142343" cy="450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838200" y="1257301"/>
            <a:ext cx="10515600" cy="5600700"/>
          </a:xfrm>
        </p:spPr>
        <p:txBody>
          <a:bodyPr/>
          <a:lstStyle/>
          <a:p>
            <a:pPr marL="0" indent="0">
              <a:buNone/>
            </a:pPr>
            <a:r>
              <a:rPr lang="ja-JP" altLang="en-US" dirty="0" smtClean="0">
                <a:solidFill>
                  <a:schemeClr val="accent2"/>
                </a:solidFill>
              </a:rPr>
              <a:t>創設背景（環境省より抜粋）</a:t>
            </a:r>
            <a:endParaRPr lang="en-US" altLang="ja-JP" dirty="0" smtClean="0">
              <a:solidFill>
                <a:schemeClr val="accent2"/>
              </a:solidFill>
            </a:endParaRPr>
          </a:p>
          <a:p>
            <a:pPr marL="0" indent="0">
              <a:buNone/>
            </a:pPr>
            <a:r>
              <a:rPr lang="ja-JP" altLang="en-US" dirty="0" smtClean="0"/>
              <a:t>我が国</a:t>
            </a:r>
            <a:r>
              <a:rPr lang="ja-JP" altLang="en-US" dirty="0"/>
              <a:t>で排出される温室効果ガスの約９割は、</a:t>
            </a:r>
            <a:r>
              <a:rPr lang="ja-JP" altLang="en-US" dirty="0">
                <a:solidFill>
                  <a:srgbClr val="FF0000"/>
                </a:solidFill>
              </a:rPr>
              <a:t>エネルギー利用に由来</a:t>
            </a:r>
            <a:r>
              <a:rPr lang="ja-JP" altLang="en-US" dirty="0" smtClean="0">
                <a:solidFill>
                  <a:srgbClr val="FF0000"/>
                </a:solidFill>
              </a:rPr>
              <a:t>するＣＯ</a:t>
            </a:r>
            <a:r>
              <a:rPr lang="ja-JP" altLang="en-US" baseline="-25000" dirty="0" smtClean="0">
                <a:solidFill>
                  <a:srgbClr val="FF0000"/>
                </a:solidFill>
              </a:rPr>
              <a:t>２</a:t>
            </a:r>
            <a:r>
              <a:rPr lang="ja-JP" altLang="en-US" dirty="0" smtClean="0">
                <a:solidFill>
                  <a:srgbClr val="FF0000"/>
                </a:solidFill>
              </a:rPr>
              <a:t>となってい</a:t>
            </a:r>
            <a:r>
              <a:rPr lang="ja-JP" altLang="en-US" dirty="0">
                <a:solidFill>
                  <a:srgbClr val="FF0000"/>
                </a:solidFill>
              </a:rPr>
              <a:t>る</a:t>
            </a:r>
          </a:p>
          <a:p>
            <a:pPr marL="0" indent="0">
              <a:buNone/>
            </a:pPr>
            <a:r>
              <a:rPr lang="ja-JP" altLang="en-US" dirty="0"/>
              <a:t>　また、原子力への依存度低減を図る中で、省エネルギーの推進、再生可能エネルギーの拡大など、ＣＯ</a:t>
            </a:r>
            <a:r>
              <a:rPr lang="ja-JP" altLang="en-US" baseline="-25000" dirty="0"/>
              <a:t>２</a:t>
            </a:r>
            <a:r>
              <a:rPr lang="ja-JP" altLang="en-US" dirty="0"/>
              <a:t>排出抑制対策の更なる推進は、震災以前よりも一層重要となってきている。</a:t>
            </a:r>
          </a:p>
          <a:p>
            <a:endParaRPr lang="en-US" altLang="ja-JP" dirty="0" smtClean="0"/>
          </a:p>
          <a:p>
            <a:pPr marL="0" indent="0">
              <a:buNone/>
            </a:pPr>
            <a:endParaRPr lang="en-US" altLang="ja-JP" dirty="0" smtClean="0"/>
          </a:p>
          <a:p>
            <a:pPr marL="0" indent="0">
              <a:buNone/>
            </a:pPr>
            <a:r>
              <a:rPr lang="ja-JP" altLang="en-US" dirty="0" smtClean="0"/>
              <a:t>平成</a:t>
            </a:r>
            <a:r>
              <a:rPr lang="en-US" altLang="ja-JP" dirty="0"/>
              <a:t>24</a:t>
            </a:r>
            <a:r>
              <a:rPr lang="ja-JP" altLang="en-US" dirty="0"/>
              <a:t>年度税制改正において「</a:t>
            </a:r>
            <a:r>
              <a:rPr lang="ja-JP" altLang="en-US" b="1" dirty="0">
                <a:solidFill>
                  <a:srgbClr val="FF0000"/>
                </a:solidFill>
              </a:rPr>
              <a:t>地球温暖化対策のための税</a:t>
            </a:r>
            <a:r>
              <a:rPr lang="ja-JP" altLang="en-US" dirty="0"/>
              <a:t>」が</a:t>
            </a:r>
            <a:r>
              <a:rPr lang="ja-JP" altLang="en-US" dirty="0" smtClean="0"/>
              <a:t>創設</a:t>
            </a:r>
            <a:endParaRPr lang="ja-JP" altLang="en-US" dirty="0"/>
          </a:p>
          <a:p>
            <a:pPr marL="0" indent="0">
              <a:buNone/>
            </a:pPr>
            <a:endParaRPr lang="en-US" altLang="ja-JP" dirty="0" smtClean="0"/>
          </a:p>
          <a:p>
            <a:pPr marL="0" indent="0">
              <a:buNone/>
            </a:pPr>
            <a:endParaRPr kumimoji="1" lang="ja-JP" altLang="en-US" dirty="0"/>
          </a:p>
        </p:txBody>
      </p:sp>
      <p:sp>
        <p:nvSpPr>
          <p:cNvPr id="2" name="タイトル 1"/>
          <p:cNvSpPr>
            <a:spLocks noGrp="1"/>
          </p:cNvSpPr>
          <p:nvPr>
            <p:ph type="title"/>
          </p:nvPr>
        </p:nvSpPr>
        <p:spPr>
          <a:xfrm>
            <a:off x="838200" y="365126"/>
            <a:ext cx="10515600" cy="892174"/>
          </a:xfrm>
        </p:spPr>
        <p:txBody>
          <a:bodyPr>
            <a:normAutofit/>
          </a:bodyPr>
          <a:lstStyle/>
          <a:p>
            <a:r>
              <a:rPr lang="ja-JP" altLang="en-US" dirty="0">
                <a:solidFill>
                  <a:schemeClr val="bg1"/>
                </a:solidFill>
              </a:rPr>
              <a:t>第</a:t>
            </a:r>
            <a:r>
              <a:rPr lang="en-US" altLang="ja-JP" dirty="0">
                <a:solidFill>
                  <a:schemeClr val="bg1"/>
                </a:solidFill>
              </a:rPr>
              <a:t>4</a:t>
            </a:r>
            <a:r>
              <a:rPr lang="ja-JP" altLang="en-US" dirty="0">
                <a:solidFill>
                  <a:schemeClr val="bg1"/>
                </a:solidFill>
              </a:rPr>
              <a:t>章．日本の炭素税</a:t>
            </a:r>
            <a:endParaRPr kumimoji="1" lang="ja-JP" altLang="en-US" dirty="0">
              <a:solidFill>
                <a:schemeClr val="bg1"/>
              </a:solidFill>
            </a:endParaRPr>
          </a:p>
        </p:txBody>
      </p:sp>
    </p:spTree>
    <p:extLst>
      <p:ext uri="{BB962C8B-B14F-4D97-AF65-F5344CB8AC3E}">
        <p14:creationId xmlns:p14="http://schemas.microsoft.com/office/powerpoint/2010/main" val="4025006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Vertical)">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down)">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77118" y="1134737"/>
            <a:ext cx="4197427" cy="3194892"/>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451692" y="970695"/>
            <a:ext cx="3404212" cy="4064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Rectangle 1"/>
          <p:cNvSpPr>
            <a:spLocks noChangeArrowheads="1"/>
          </p:cNvSpPr>
          <p:nvPr/>
        </p:nvSpPr>
        <p:spPr bwMode="auto">
          <a:xfrm>
            <a:off x="0" y="970695"/>
            <a:ext cx="4129541"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58700" tIns="0" rIns="0" bIns="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2400" b="1" i="0" u="none" strike="noStrike" cap="none" normalizeH="0" baseline="0" dirty="0" smtClean="0">
                <a:ln>
                  <a:noFill/>
                </a:ln>
                <a:solidFill>
                  <a:schemeClr val="accent2"/>
                </a:solidFill>
                <a:effectLst/>
                <a:latin typeface="Arial" panose="020B0604020202020204" pitchFamily="34" charset="0"/>
              </a:rPr>
              <a:t>＜</a:t>
            </a:r>
            <a:r>
              <a:rPr kumimoji="0" lang="ja-JP" altLang="ja-JP" sz="2400" b="1" i="0" u="none" strike="noStrike" cap="none" normalizeH="0" baseline="0" dirty="0" smtClean="0">
                <a:ln>
                  <a:noFill/>
                </a:ln>
                <a:solidFill>
                  <a:schemeClr val="accent2"/>
                </a:solidFill>
                <a:effectLst/>
                <a:latin typeface="Arial" panose="020B0604020202020204" pitchFamily="34" charset="0"/>
              </a:rPr>
              <a:t>具体的な課税の内容＞</a:t>
            </a:r>
          </a:p>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2400" b="0" i="0" u="none" strike="noStrike" cap="none" normalizeH="0" baseline="0" dirty="0" smtClean="0">
                <a:ln>
                  <a:noFill/>
                </a:ln>
                <a:solidFill>
                  <a:schemeClr val="tx1"/>
                </a:solidFill>
                <a:effectLst/>
                <a:latin typeface="Arial" panose="020B0604020202020204" pitchFamily="34" charset="0"/>
              </a:rPr>
              <a:t>「地球温暖化対策税」として上乗せされる税は、</a:t>
            </a:r>
            <a:endParaRPr kumimoji="0" lang="en-US" altLang="ja-JP" sz="2400" b="0" i="0" u="none" strike="noStrike" cap="none" normalizeH="0" baseline="0" dirty="0" smtClean="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2400" b="0" i="0" u="none" strike="noStrike" cap="none" normalizeH="0" baseline="0" dirty="0" smtClean="0">
                <a:ln>
                  <a:noFill/>
                </a:ln>
                <a:solidFill>
                  <a:schemeClr val="tx1"/>
                </a:solidFill>
                <a:effectLst/>
                <a:latin typeface="Arial" panose="020B0604020202020204" pitchFamily="34" charset="0"/>
              </a:rPr>
              <a:t>CO2排出量</a:t>
            </a:r>
            <a:r>
              <a:rPr kumimoji="0" lang="ja-JP" altLang="ja-JP" sz="2400" b="0" i="0" u="none" strike="noStrike" cap="none" normalizeH="0" baseline="0" dirty="0" smtClean="0">
                <a:ln>
                  <a:noFill/>
                </a:ln>
                <a:solidFill>
                  <a:srgbClr val="FF0000"/>
                </a:solidFill>
                <a:effectLst/>
                <a:latin typeface="Arial" panose="020B0604020202020204" pitchFamily="34" charset="0"/>
              </a:rPr>
              <a:t>1トン当たり289円</a:t>
            </a:r>
            <a:r>
              <a:rPr kumimoji="0" lang="ja-JP" altLang="ja-JP" sz="2400" b="0" i="0" u="none" strike="noStrike" cap="none" normalizeH="0" baseline="0" dirty="0" smtClean="0">
                <a:ln>
                  <a:noFill/>
                </a:ln>
                <a:solidFill>
                  <a:schemeClr val="tx1"/>
                </a:solidFill>
                <a:effectLst/>
                <a:latin typeface="Arial" panose="020B0604020202020204" pitchFamily="34" charset="0"/>
              </a:rPr>
              <a:t>で、</a:t>
            </a:r>
            <a:endParaRPr kumimoji="0" lang="en-US" altLang="ja-JP" sz="2400" b="0" i="0" u="none" strike="noStrike" cap="none" normalizeH="0" baseline="0" dirty="0" smtClean="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2400" b="0" i="0" u="none" strike="noStrike" cap="none" normalizeH="0" baseline="0" dirty="0" smtClean="0">
                <a:ln>
                  <a:noFill/>
                </a:ln>
                <a:solidFill>
                  <a:schemeClr val="tx1"/>
                </a:solidFill>
                <a:effectLst/>
                <a:latin typeface="Arial" panose="020B0604020202020204" pitchFamily="34" charset="0"/>
              </a:rPr>
              <a:t>化石燃料ごとに単位使用量当たりの、CO2排出量に応じた税率が上乗せされ</a:t>
            </a:r>
            <a:r>
              <a:rPr kumimoji="0" lang="ja-JP" altLang="en-US" sz="2400" dirty="0">
                <a:latin typeface="Arial" panose="020B0604020202020204" pitchFamily="34" charset="0"/>
              </a:rPr>
              <a:t>る</a:t>
            </a:r>
            <a:r>
              <a:rPr kumimoji="0" lang="ja-JP" altLang="ja-JP" sz="2400" b="0" i="0" u="none" strike="noStrike" cap="none" normalizeH="0" baseline="0" dirty="0" smtClean="0">
                <a:ln>
                  <a:noFill/>
                </a:ln>
                <a:solidFill>
                  <a:schemeClr val="tx1"/>
                </a:solidFill>
                <a:effectLst/>
                <a:latin typeface="Arial" panose="020B0604020202020204" pitchFamily="34" charset="0"/>
              </a:rPr>
              <a:t>。</a:t>
            </a:r>
          </a:p>
          <a:p>
            <a:pPr marL="0" marR="0" lvl="0" indent="0" algn="ctr" defTabSz="914400" rtl="0" eaLnBrk="0" fontAlgn="b" latinLnBrk="0" hangingPunct="0">
              <a:lnSpc>
                <a:spcPct val="100000"/>
              </a:lnSpc>
              <a:spcBef>
                <a:spcPct val="0"/>
              </a:spcBef>
              <a:spcAft>
                <a:spcPct val="0"/>
              </a:spcAft>
              <a:buClrTx/>
              <a:buSzTx/>
              <a:buFontTx/>
              <a:buNone/>
              <a:tabLst/>
            </a:pPr>
            <a:r>
              <a:rPr kumimoji="0" lang="ja-JP" altLang="ja-JP" sz="1800" b="0" i="0" u="none" strike="noStrike" cap="none" normalizeH="0" baseline="0" dirty="0" smtClean="0">
                <a:ln>
                  <a:noFill/>
                </a:ln>
                <a:solidFill>
                  <a:schemeClr val="tx1"/>
                </a:solidFill>
                <a:effectLst/>
                <a:latin typeface="Arial" panose="020B0604020202020204" pitchFamily="34" charset="0"/>
              </a:rPr>
              <a:t>  </a:t>
            </a:r>
            <a:endParaRPr kumimoji="0" lang="ja-JP" altLang="ja-JP" sz="29500" b="0" i="0" u="none" strike="noStrike" cap="none" normalizeH="0" baseline="0" dirty="0" smtClean="0">
              <a:ln>
                <a:noFill/>
              </a:ln>
              <a:solidFill>
                <a:schemeClr val="tx1"/>
              </a:solidFill>
              <a:effectLst/>
              <a:latin typeface="Arial" panose="020B0604020202020204" pitchFamily="34" charset="0"/>
            </a:endParaRPr>
          </a:p>
        </p:txBody>
      </p:sp>
      <p:sp>
        <p:nvSpPr>
          <p:cNvPr id="2" name="タイトル 1"/>
          <p:cNvSpPr>
            <a:spLocks noGrp="1"/>
          </p:cNvSpPr>
          <p:nvPr>
            <p:ph type="title"/>
          </p:nvPr>
        </p:nvSpPr>
        <p:spPr>
          <a:xfrm flipV="1">
            <a:off x="11159836" y="270164"/>
            <a:ext cx="193964" cy="94961"/>
          </a:xfrm>
        </p:spPr>
        <p:txBody>
          <a:bodyPr>
            <a:normAutofit fontScale="90000"/>
          </a:bodyPr>
          <a:lstStyle/>
          <a:p>
            <a:endParaRPr kumimoji="1" lang="ja-JP" altLang="en-US" dirty="0"/>
          </a:p>
        </p:txBody>
      </p:sp>
      <p:sp>
        <p:nvSpPr>
          <p:cNvPr id="3" name="コンテンツ プレースホルダー 2"/>
          <p:cNvSpPr>
            <a:spLocks noGrp="1"/>
          </p:cNvSpPr>
          <p:nvPr>
            <p:ph idx="1"/>
          </p:nvPr>
        </p:nvSpPr>
        <p:spPr>
          <a:xfrm>
            <a:off x="7450282" y="2305870"/>
            <a:ext cx="3612412" cy="3862731"/>
          </a:xfrm>
        </p:spPr>
        <p:txBody>
          <a:bodyPr/>
          <a:lstStyle/>
          <a:p>
            <a:endParaRPr kumimoji="1" lang="ja-JP" altLang="en-US" dirty="0"/>
          </a:p>
        </p:txBody>
      </p:sp>
      <p:pic>
        <p:nvPicPr>
          <p:cNvPr id="2050" name="Picture 2" descr="http://www.gov-online.go.jp/useful/article/201210/img/a_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4344" y="473869"/>
            <a:ext cx="6982691" cy="6106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4035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barn(inVertical)">
                                      <p:cBhvr>
                                        <p:cTn id="13" dur="500"/>
                                        <p:tgtEl>
                                          <p:spTgt spid="4">
                                            <p:txEl>
                                              <p:pRg st="1" end="1"/>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barn(inVertical)">
                                      <p:cBhvr>
                                        <p:cTn id="16" dur="500"/>
                                        <p:tgtEl>
                                          <p:spTgt spid="4">
                                            <p:txEl>
                                              <p:pRg st="2" end="2"/>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barn(inVertical)">
                                      <p:cBhvr>
                                        <p:cTn id="19" dur="500"/>
                                        <p:tgtEl>
                                          <p:spTgt spid="4">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050"/>
                                        </p:tgtEl>
                                        <p:attrNameLst>
                                          <p:attrName>style.visibility</p:attrName>
                                        </p:attrNameLst>
                                      </p:cBhvr>
                                      <p:to>
                                        <p:strVal val="visible"/>
                                      </p:to>
                                    </p:set>
                                    <p:animEffect transition="in" filter="barn(inVertical)">
                                      <p:cBhvr>
                                        <p:cTn id="29"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683046" y="583894"/>
            <a:ext cx="10851614" cy="1691220"/>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838200" y="412184"/>
            <a:ext cx="3546513" cy="336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838200" y="94962"/>
            <a:ext cx="10515600" cy="996083"/>
          </a:xfrm>
        </p:spPr>
        <p:txBody>
          <a:bodyPr>
            <a:normAutofit/>
          </a:bodyPr>
          <a:lstStyle/>
          <a:p>
            <a:r>
              <a:rPr lang="ja-JP" altLang="en-US" sz="2800" dirty="0">
                <a:solidFill>
                  <a:schemeClr val="accent2"/>
                </a:solidFill>
              </a:rPr>
              <a:t>炭素</a:t>
            </a:r>
            <a:r>
              <a:rPr kumimoji="1" lang="ja-JP" altLang="en-US" sz="2800" dirty="0" smtClean="0">
                <a:solidFill>
                  <a:schemeClr val="accent2"/>
                </a:solidFill>
              </a:rPr>
              <a:t>税による家計負担</a:t>
            </a:r>
            <a:endParaRPr kumimoji="1" lang="ja-JP" altLang="en-US" sz="2800" dirty="0">
              <a:solidFill>
                <a:schemeClr val="accent2"/>
              </a:solidFill>
            </a:endParaRPr>
          </a:p>
        </p:txBody>
      </p:sp>
      <p:sp>
        <p:nvSpPr>
          <p:cNvPr id="3" name="コンテンツ プレースホルダー 2"/>
          <p:cNvSpPr>
            <a:spLocks noGrp="1"/>
          </p:cNvSpPr>
          <p:nvPr>
            <p:ph idx="1"/>
          </p:nvPr>
        </p:nvSpPr>
        <p:spPr>
          <a:xfrm>
            <a:off x="838200" y="1027790"/>
            <a:ext cx="10515600" cy="5085918"/>
          </a:xfrm>
        </p:spPr>
        <p:txBody>
          <a:bodyPr/>
          <a:lstStyle/>
          <a:p>
            <a:pPr marL="0" indent="0">
              <a:buNone/>
            </a:pPr>
            <a:r>
              <a:rPr lang="ja-JP" altLang="en-US" dirty="0"/>
              <a:t>炭素</a:t>
            </a:r>
            <a:r>
              <a:rPr lang="ja-JP" altLang="en-US" dirty="0" smtClean="0"/>
              <a:t>税</a:t>
            </a:r>
            <a:r>
              <a:rPr lang="ja-JP" altLang="en-US" dirty="0"/>
              <a:t>による追加的な家計負担については</a:t>
            </a:r>
            <a:r>
              <a:rPr lang="ja-JP" altLang="en-US" dirty="0" smtClean="0"/>
              <a:t>、平均的</a:t>
            </a:r>
            <a:r>
              <a:rPr lang="ja-JP" altLang="en-US" dirty="0"/>
              <a:t>な世帯で月</a:t>
            </a:r>
            <a:r>
              <a:rPr lang="en-US" altLang="ja-JP" dirty="0"/>
              <a:t>100</a:t>
            </a:r>
            <a:r>
              <a:rPr lang="ja-JP" altLang="en-US" dirty="0"/>
              <a:t>円程度、年</a:t>
            </a:r>
            <a:r>
              <a:rPr lang="en-US" altLang="ja-JP" dirty="0"/>
              <a:t>1,200</a:t>
            </a:r>
            <a:r>
              <a:rPr lang="ja-JP" altLang="en-US" dirty="0"/>
              <a:t>円程度と</a:t>
            </a:r>
            <a:r>
              <a:rPr lang="ja-JP" altLang="en-US" dirty="0" smtClean="0"/>
              <a:t>見込まれる。</a:t>
            </a:r>
            <a:endParaRPr kumimoji="1" lang="ja-JP" altLang="en-US" dirty="0"/>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358" y="2837793"/>
            <a:ext cx="7538605" cy="3677307"/>
          </a:xfrm>
          <a:prstGeom prst="rect">
            <a:avLst/>
          </a:prstGeom>
        </p:spPr>
      </p:pic>
      <p:sp>
        <p:nvSpPr>
          <p:cNvPr id="5" name="正方形/長方形 4"/>
          <p:cNvSpPr/>
          <p:nvPr/>
        </p:nvSpPr>
        <p:spPr>
          <a:xfrm>
            <a:off x="7813963" y="5868769"/>
            <a:ext cx="4378037" cy="646331"/>
          </a:xfrm>
          <a:prstGeom prst="rect">
            <a:avLst/>
          </a:prstGeom>
        </p:spPr>
        <p:txBody>
          <a:bodyPr wrap="square">
            <a:spAutoFit/>
          </a:bodyPr>
          <a:lstStyle/>
          <a:p>
            <a:r>
              <a:rPr lang="ja-JP" altLang="en-US" dirty="0" smtClean="0"/>
              <a:t>家計</a:t>
            </a:r>
            <a:r>
              <a:rPr lang="ja-JP" altLang="en-US" dirty="0"/>
              <a:t>調査（平成</a:t>
            </a:r>
            <a:r>
              <a:rPr lang="en-US" altLang="ja-JP" dirty="0"/>
              <a:t>22</a:t>
            </a:r>
            <a:r>
              <a:rPr lang="ja-JP" altLang="en-US" dirty="0"/>
              <a:t>年）（総務省統計局）等を基に試算。</a:t>
            </a:r>
          </a:p>
        </p:txBody>
      </p:sp>
    </p:spTree>
    <p:extLst>
      <p:ext uri="{BB962C8B-B14F-4D97-AF65-F5344CB8AC3E}">
        <p14:creationId xmlns:p14="http://schemas.microsoft.com/office/powerpoint/2010/main" val="3041045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barn(inVertical)">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Effect transition="in" filter="wipe(down)">
                                      <p:cBhvr>
                                        <p:cTn id="2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838200" y="352540"/>
            <a:ext cx="10515600" cy="881349"/>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838200" y="131093"/>
            <a:ext cx="10515600" cy="1325563"/>
          </a:xfrm>
        </p:spPr>
        <p:txBody>
          <a:bodyPr>
            <a:normAutofit/>
          </a:bodyPr>
          <a:lstStyle/>
          <a:p>
            <a:r>
              <a:rPr kumimoji="1" lang="ja-JP" altLang="en-US" sz="3600" dirty="0" smtClean="0">
                <a:solidFill>
                  <a:schemeClr val="bg1"/>
                </a:solidFill>
                <a:latin typeface="AR P丸ゴシック体E" panose="020F0900000000000000" pitchFamily="50" charset="-128"/>
                <a:ea typeface="AR P丸ゴシック体E" panose="020F0900000000000000" pitchFamily="50" charset="-128"/>
              </a:rPr>
              <a:t>日本の二酸化炭素排出量の推移</a:t>
            </a:r>
            <a:endParaRPr kumimoji="1" lang="ja-JP" altLang="en-US" sz="3600" dirty="0">
              <a:solidFill>
                <a:schemeClr val="bg1"/>
              </a:solidFill>
              <a:latin typeface="AR P丸ゴシック体E" panose="020F0900000000000000" pitchFamily="50" charset="-128"/>
              <a:ea typeface="AR P丸ゴシック体E" panose="020F0900000000000000" pitchFamily="50" charset="-128"/>
            </a:endParaRPr>
          </a:p>
        </p:txBody>
      </p:sp>
      <p:sp>
        <p:nvSpPr>
          <p:cNvPr id="5" name="コンテンツ プレースホルダー 4"/>
          <p:cNvSpPr>
            <a:spLocks noGrp="1"/>
          </p:cNvSpPr>
          <p:nvPr>
            <p:ph idx="1"/>
          </p:nvPr>
        </p:nvSpPr>
        <p:spPr>
          <a:xfrm>
            <a:off x="0" y="1456656"/>
            <a:ext cx="11353800" cy="4351338"/>
          </a:xfrm>
        </p:spPr>
        <p:txBody>
          <a:bodyPr/>
          <a:lstStyle/>
          <a:p>
            <a:pPr marL="0" indent="0">
              <a:buNone/>
            </a:pPr>
            <a:endParaRPr kumimoji="1" lang="en-US" altLang="ja-JP" dirty="0" smtClean="0"/>
          </a:p>
          <a:p>
            <a:pPr marL="0" indent="0">
              <a:buNone/>
            </a:pPr>
            <a:r>
              <a:rPr kumimoji="1" lang="ja-JP" altLang="en-US" dirty="0" smtClean="0"/>
              <a:t>・世界における日本の排出量の割合</a:t>
            </a:r>
            <a:r>
              <a:rPr lang="ja-JP" altLang="en-US" dirty="0"/>
              <a:t>　</a:t>
            </a:r>
            <a:r>
              <a:rPr lang="ja-JP" altLang="en-US" dirty="0" smtClean="0"/>
              <a:t>　　</a:t>
            </a:r>
            <a:r>
              <a:rPr kumimoji="1" lang="ja-JP" altLang="en-US" dirty="0" smtClean="0"/>
              <a:t>　</a:t>
            </a:r>
            <a:r>
              <a:rPr lang="ja-JP" altLang="en-US" dirty="0"/>
              <a:t>・国内の排出量</a:t>
            </a:r>
            <a:r>
              <a:rPr lang="ja-JP" altLang="en-US" dirty="0" smtClean="0"/>
              <a:t>推移</a:t>
            </a:r>
            <a:endParaRPr lang="ja-JP" altLang="en-US" dirty="0"/>
          </a:p>
          <a:p>
            <a:pPr marL="0" indent="0">
              <a:buNone/>
            </a:pPr>
            <a:endParaRPr kumimoji="1" lang="en-US" altLang="ja-JP" dirty="0" smtClean="0"/>
          </a:p>
        </p:txBody>
      </p:sp>
      <p:pic>
        <p:nvPicPr>
          <p:cNvPr id="6" name="コンテンツ プレースホルダー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8294" y="2727242"/>
            <a:ext cx="5805237" cy="4010442"/>
          </a:xfrm>
          <a:prstGeom prst="rect">
            <a:avLst/>
          </a:prstGeom>
        </p:spPr>
      </p:pic>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515" y="2582779"/>
            <a:ext cx="4971047" cy="4154905"/>
          </a:xfrm>
          <a:prstGeom prst="rect">
            <a:avLst/>
          </a:prstGeom>
        </p:spPr>
      </p:pic>
      <p:sp>
        <p:nvSpPr>
          <p:cNvPr id="11" name="正方形/長方形 10"/>
          <p:cNvSpPr/>
          <p:nvPr/>
        </p:nvSpPr>
        <p:spPr>
          <a:xfrm>
            <a:off x="577515" y="2582779"/>
            <a:ext cx="4971047" cy="415490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6208294" y="2727242"/>
            <a:ext cx="5805237" cy="401044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561990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down)">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677612"/>
          </a:xfrm>
        </p:spPr>
        <p:txBody>
          <a:bodyPr>
            <a:normAutofit/>
          </a:bodyPr>
          <a:lstStyle/>
          <a:p>
            <a:r>
              <a:rPr kumimoji="1" lang="ja-JP" altLang="en-US" sz="3600" dirty="0" smtClean="0">
                <a:latin typeface="AR P丸ゴシック体E" panose="020F0900000000000000" pitchFamily="50" charset="-128"/>
                <a:ea typeface="AR P丸ゴシック体E" panose="020F0900000000000000" pitchFamily="50" charset="-128"/>
              </a:rPr>
              <a:t>・国内の部門別排出量の推移</a:t>
            </a:r>
            <a:endParaRPr kumimoji="1" lang="ja-JP" altLang="en-US" sz="3600" dirty="0">
              <a:latin typeface="AR P丸ゴシック体E" panose="020F0900000000000000" pitchFamily="50" charset="-128"/>
              <a:ea typeface="AR P丸ゴシック体E" panose="020F0900000000000000" pitchFamily="50" charset="-128"/>
            </a:endParaRPr>
          </a:p>
        </p:txBody>
      </p:sp>
      <p:pic>
        <p:nvPicPr>
          <p:cNvPr id="8" name="コンテンツ プレースホルダー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3455" y="1257300"/>
            <a:ext cx="8281554" cy="5351318"/>
          </a:xfrm>
        </p:spPr>
      </p:pic>
      <p:sp>
        <p:nvSpPr>
          <p:cNvPr id="9" name="正方形/長方形 8"/>
          <p:cNvSpPr/>
          <p:nvPr/>
        </p:nvSpPr>
        <p:spPr>
          <a:xfrm>
            <a:off x="623455" y="1257300"/>
            <a:ext cx="8281554" cy="53513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997629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604157" y="120083"/>
            <a:ext cx="10983686" cy="772886"/>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838200" y="142195"/>
            <a:ext cx="10515600" cy="728662"/>
          </a:xfrm>
        </p:spPr>
        <p:txBody>
          <a:bodyPr/>
          <a:lstStyle/>
          <a:p>
            <a:r>
              <a:rPr kumimoji="1" lang="ja-JP" altLang="en-US" dirty="0" smtClean="0">
                <a:solidFill>
                  <a:schemeClr val="bg1"/>
                </a:solidFill>
              </a:rPr>
              <a:t>アンケート調査</a:t>
            </a:r>
            <a:endParaRPr kumimoji="1" lang="ja-JP" altLang="en-US" dirty="0">
              <a:solidFill>
                <a:schemeClr val="bg1"/>
              </a:solidFill>
            </a:endParaRPr>
          </a:p>
        </p:txBody>
      </p:sp>
      <p:sp>
        <p:nvSpPr>
          <p:cNvPr id="3" name="コンテンツ プレースホルダー 2"/>
          <p:cNvSpPr>
            <a:spLocks noGrp="1"/>
          </p:cNvSpPr>
          <p:nvPr>
            <p:ph idx="1"/>
          </p:nvPr>
        </p:nvSpPr>
        <p:spPr>
          <a:xfrm>
            <a:off x="217714" y="1208314"/>
            <a:ext cx="11756572" cy="4848906"/>
          </a:xfrm>
        </p:spPr>
        <p:txBody>
          <a:bodyPr/>
          <a:lstStyle/>
          <a:p>
            <a:pPr marL="0" indent="0">
              <a:buNone/>
            </a:pPr>
            <a:r>
              <a:rPr kumimoji="1" lang="en-US" altLang="ja-JP" dirty="0" smtClean="0"/>
              <a:t>Q</a:t>
            </a:r>
            <a:r>
              <a:rPr kumimoji="1" lang="ja-JP" altLang="en-US" dirty="0" err="1" smtClean="0"/>
              <a:t>．</a:t>
            </a:r>
            <a:r>
              <a:rPr kumimoji="1" lang="ja-JP" altLang="en-US" dirty="0" smtClean="0"/>
              <a:t>炭素税を知っていましたか　　　　　</a:t>
            </a:r>
            <a:r>
              <a:rPr kumimoji="1" lang="en-US" altLang="ja-JP" dirty="0" smtClean="0"/>
              <a:t>Q</a:t>
            </a:r>
            <a:r>
              <a:rPr kumimoji="1" lang="ja-JP" altLang="en-US" dirty="0" err="1" smtClean="0"/>
              <a:t>．</a:t>
            </a:r>
            <a:r>
              <a:rPr kumimoji="1" lang="ja-JP" altLang="en-US" dirty="0" smtClean="0"/>
              <a:t>二酸化炭素１トン当たり（今は</a:t>
            </a:r>
            <a:r>
              <a:rPr kumimoji="1" lang="en-US" altLang="ja-JP" dirty="0" smtClean="0"/>
              <a:t>300</a:t>
            </a:r>
            <a:r>
              <a:rPr kumimoji="1" lang="ja-JP" altLang="en-US" dirty="0" smtClean="0"/>
              <a:t>円）</a:t>
            </a:r>
            <a:endParaRPr kumimoji="1" lang="en-US" altLang="ja-JP" dirty="0" smtClean="0"/>
          </a:p>
          <a:p>
            <a:pPr marL="0" indent="0">
              <a:buNone/>
            </a:pPr>
            <a:r>
              <a:rPr lang="ja-JP" altLang="en-US" dirty="0"/>
              <a:t>　</a:t>
            </a:r>
            <a:r>
              <a:rPr lang="ja-JP" altLang="en-US" dirty="0" smtClean="0"/>
              <a:t>　　　　　　　　　　　　　　　　　　　　　　　　　　どの程度の税率なら適当であるか</a:t>
            </a:r>
            <a:endParaRPr kumimoji="1" lang="ja-JP" altLang="en-US" dirty="0"/>
          </a:p>
        </p:txBody>
      </p:sp>
      <p:graphicFrame>
        <p:nvGraphicFramePr>
          <p:cNvPr id="5" name="コンテンツ プレースホルダー 3"/>
          <p:cNvGraphicFramePr>
            <a:graphicFrameLocks/>
          </p:cNvGraphicFramePr>
          <p:nvPr>
            <p:extLst>
              <p:ext uri="{D42A27DB-BD31-4B8C-83A1-F6EECF244321}">
                <p14:modId xmlns:p14="http://schemas.microsoft.com/office/powerpoint/2010/main" val="2672446925"/>
              </p:ext>
            </p:extLst>
          </p:nvPr>
        </p:nvGraphicFramePr>
        <p:xfrm>
          <a:off x="217714" y="2200144"/>
          <a:ext cx="5594683" cy="4351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グラフ 5"/>
          <p:cNvGraphicFramePr>
            <a:graphicFrameLocks/>
          </p:cNvGraphicFramePr>
          <p:nvPr>
            <p:extLst>
              <p:ext uri="{D42A27DB-BD31-4B8C-83A1-F6EECF244321}">
                <p14:modId xmlns:p14="http://schemas.microsoft.com/office/powerpoint/2010/main" val="2528811796"/>
              </p:ext>
            </p:extLst>
          </p:nvPr>
        </p:nvGraphicFramePr>
        <p:xfrm>
          <a:off x="6175064" y="2200144"/>
          <a:ext cx="5799222" cy="4351338"/>
        </p:xfrm>
        <a:graphic>
          <a:graphicData uri="http://schemas.openxmlformats.org/drawingml/2006/chart">
            <c:chart xmlns:c="http://schemas.openxmlformats.org/drawingml/2006/chart" xmlns:r="http://schemas.openxmlformats.org/officeDocument/2006/relationships" r:id="rId4"/>
          </a:graphicData>
        </a:graphic>
      </p:graphicFrame>
      <p:sp>
        <p:nvSpPr>
          <p:cNvPr id="7" name="正方形/長方形 6"/>
          <p:cNvSpPr/>
          <p:nvPr/>
        </p:nvSpPr>
        <p:spPr>
          <a:xfrm>
            <a:off x="217714" y="2394857"/>
            <a:ext cx="5148943" cy="42889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6019800" y="2394857"/>
            <a:ext cx="5954486" cy="42889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68928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arn(inVertical)">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6" grpId="0">
        <p:bldAsOne/>
      </p:bldGraphic>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1035586" y="2831335"/>
            <a:ext cx="9155016" cy="1597446"/>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1167788" y="2581216"/>
            <a:ext cx="1465243" cy="4263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爆発 1 4"/>
          <p:cNvSpPr/>
          <p:nvPr/>
        </p:nvSpPr>
        <p:spPr>
          <a:xfrm>
            <a:off x="1961002" y="5125843"/>
            <a:ext cx="8482988" cy="1725395"/>
          </a:xfrm>
          <a:prstGeom prst="irregularSeal1">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838200" y="1123720"/>
            <a:ext cx="10515600" cy="5640638"/>
          </a:xfrm>
        </p:spPr>
        <p:txBody>
          <a:bodyPr>
            <a:normAutofit fontScale="77500" lnSpcReduction="20000"/>
          </a:bodyPr>
          <a:lstStyle/>
          <a:p>
            <a:r>
              <a:rPr kumimoji="1" lang="en-US" altLang="ja-JP" dirty="0" smtClean="0"/>
              <a:t>1‐1</a:t>
            </a:r>
            <a:r>
              <a:rPr lang="en-US" altLang="ja-JP" dirty="0" smtClean="0"/>
              <a:t>.</a:t>
            </a:r>
            <a:r>
              <a:rPr lang="ja-JP" altLang="en-US" dirty="0" smtClean="0"/>
              <a:t>　なぜ環境税が必要なのか？</a:t>
            </a:r>
            <a:endParaRPr lang="en-US" altLang="ja-JP" dirty="0" smtClean="0"/>
          </a:p>
          <a:p>
            <a:endParaRPr lang="en-US" altLang="ja-JP" dirty="0"/>
          </a:p>
          <a:p>
            <a:pPr marL="0" indent="0">
              <a:buNone/>
            </a:pPr>
            <a:r>
              <a:rPr lang="ja-JP" altLang="en-US" dirty="0" smtClean="0"/>
              <a:t>　環境税導入の根拠を最初に提示したのが</a:t>
            </a:r>
            <a:endParaRPr lang="en-US" altLang="ja-JP" dirty="0" smtClean="0"/>
          </a:p>
          <a:p>
            <a:pPr marL="0" indent="0">
              <a:buNone/>
            </a:pPr>
            <a:r>
              <a:rPr lang="ja-JP" altLang="en-US" sz="3600" dirty="0"/>
              <a:t>　</a:t>
            </a:r>
            <a:r>
              <a:rPr lang="ja-JP" altLang="en-US" sz="3600" dirty="0" smtClean="0"/>
              <a:t>　　　　　　　　　　　　　　　　　　　　　　　</a:t>
            </a:r>
            <a:r>
              <a:rPr lang="ja-JP" altLang="en-US" sz="4200" dirty="0" smtClean="0"/>
              <a:t>「</a:t>
            </a:r>
            <a:r>
              <a:rPr lang="en-US" altLang="ja-JP" sz="4200" dirty="0" smtClean="0"/>
              <a:t>A.C.</a:t>
            </a:r>
            <a:r>
              <a:rPr lang="ja-JP" altLang="en-US" sz="4200" dirty="0" smtClean="0"/>
              <a:t>ピグー」</a:t>
            </a:r>
            <a:endParaRPr lang="en-US" altLang="ja-JP" sz="4200" dirty="0" smtClean="0"/>
          </a:p>
          <a:p>
            <a:pPr marL="0" indent="0">
              <a:buNone/>
            </a:pPr>
            <a:r>
              <a:rPr lang="ja-JP" altLang="en-US" sz="3600" dirty="0"/>
              <a:t>　</a:t>
            </a:r>
            <a:r>
              <a:rPr lang="ja-JP" altLang="en-US" sz="3600" dirty="0">
                <a:solidFill>
                  <a:schemeClr val="accent1">
                    <a:lumMod val="75000"/>
                  </a:schemeClr>
                </a:solidFill>
              </a:rPr>
              <a:t>彼の理論</a:t>
            </a:r>
            <a:endParaRPr lang="en-US" altLang="ja-JP" sz="3600" dirty="0">
              <a:solidFill>
                <a:schemeClr val="accent1">
                  <a:lumMod val="75000"/>
                </a:schemeClr>
              </a:solidFill>
            </a:endParaRPr>
          </a:p>
          <a:p>
            <a:pPr marL="0" indent="0">
              <a:buNone/>
            </a:pPr>
            <a:r>
              <a:rPr lang="ja-JP" altLang="en-US" sz="3600" dirty="0"/>
              <a:t>　　‘‘現代資本主義社会では、「私的限界生産物」（</a:t>
            </a:r>
            <a:r>
              <a:rPr lang="en-US" altLang="ja-JP" sz="3600" dirty="0"/>
              <a:t>PMC)</a:t>
            </a:r>
            <a:r>
              <a:rPr lang="ja-JP" altLang="en-US" sz="3600" dirty="0"/>
              <a:t>と</a:t>
            </a:r>
            <a:endParaRPr lang="en-US" altLang="ja-JP" sz="3600" dirty="0"/>
          </a:p>
          <a:p>
            <a:pPr marL="0" indent="0">
              <a:buNone/>
            </a:pPr>
            <a:r>
              <a:rPr lang="ja-JP" altLang="en-US" sz="3600" dirty="0"/>
              <a:t>　　　　「社会的限界生産物」（</a:t>
            </a:r>
            <a:r>
              <a:rPr lang="en-US" altLang="ja-JP" sz="3600" dirty="0"/>
              <a:t>SMC)</a:t>
            </a:r>
            <a:r>
              <a:rPr lang="ja-JP" altLang="en-US" sz="3600" dirty="0"/>
              <a:t>が乖離する現象が発生し、</a:t>
            </a:r>
            <a:endParaRPr lang="en-US" altLang="ja-JP" sz="3600" dirty="0"/>
          </a:p>
          <a:p>
            <a:pPr marL="0" indent="0">
              <a:buNone/>
            </a:pPr>
            <a:r>
              <a:rPr lang="ja-JP" altLang="en-US" sz="3600" dirty="0"/>
              <a:t>　　　この是正には、「租税・補助金政策」の実施が必要’’</a:t>
            </a:r>
            <a:endParaRPr lang="en-US" altLang="ja-JP" sz="3600" dirty="0"/>
          </a:p>
          <a:p>
            <a:pPr marL="0" indent="0">
              <a:buNone/>
            </a:pPr>
            <a:endParaRPr lang="en-US" altLang="ja-JP" sz="3600" dirty="0" smtClean="0"/>
          </a:p>
          <a:p>
            <a:pPr marL="0" indent="0">
              <a:buNone/>
            </a:pPr>
            <a:r>
              <a:rPr lang="ja-JP" altLang="en-US" sz="3600" dirty="0" smtClean="0"/>
              <a:t>　　</a:t>
            </a:r>
            <a:endParaRPr lang="en-US" altLang="ja-JP" sz="3600" dirty="0"/>
          </a:p>
          <a:p>
            <a:pPr marL="0" indent="0">
              <a:buNone/>
            </a:pPr>
            <a:r>
              <a:rPr lang="ja-JP" altLang="en-US" sz="3600" dirty="0"/>
              <a:t>　　　　　　　　　　　　　　　　　　　　　　　　　</a:t>
            </a:r>
            <a:endParaRPr lang="en-US" altLang="ja-JP" sz="3600" dirty="0"/>
          </a:p>
          <a:p>
            <a:pPr marL="0" indent="0">
              <a:buNone/>
            </a:pPr>
            <a:r>
              <a:rPr lang="ja-JP" altLang="en-US" sz="3600" dirty="0"/>
              <a:t>　　</a:t>
            </a:r>
            <a:r>
              <a:rPr lang="ja-JP" altLang="en-US" sz="3600" dirty="0" smtClean="0"/>
              <a:t>　　</a:t>
            </a:r>
            <a:r>
              <a:rPr lang="ja-JP" altLang="en-US" sz="3600" dirty="0"/>
              <a:t>　</a:t>
            </a:r>
            <a:r>
              <a:rPr lang="ja-JP" altLang="en-US" sz="3600" dirty="0" smtClean="0"/>
              <a:t>「</a:t>
            </a:r>
            <a:r>
              <a:rPr lang="ja-JP" altLang="en-US" sz="3600" b="1" dirty="0" smtClean="0"/>
              <a:t>経済</a:t>
            </a:r>
            <a:r>
              <a:rPr lang="ja-JP" altLang="en-US" sz="3600" b="1" dirty="0"/>
              <a:t>システムそのものに環境破壊を引き起こす</a:t>
            </a:r>
            <a:endParaRPr lang="en-US" altLang="ja-JP" sz="3600" b="1" dirty="0"/>
          </a:p>
          <a:p>
            <a:pPr marL="0" indent="0">
              <a:buNone/>
            </a:pPr>
            <a:r>
              <a:rPr lang="ja-JP" altLang="en-US" sz="3600" b="1" dirty="0"/>
              <a:t>　　　　　　　　　　　内在的な傾向が備わっている</a:t>
            </a:r>
            <a:r>
              <a:rPr lang="ja-JP" altLang="en-US" sz="3600" dirty="0"/>
              <a:t>」</a:t>
            </a:r>
            <a:endParaRPr lang="en-US" altLang="ja-JP" sz="3600" dirty="0"/>
          </a:p>
          <a:p>
            <a:pPr marL="0" indent="0">
              <a:buNone/>
            </a:pPr>
            <a:endParaRPr lang="en-US" altLang="ja-JP" sz="3600" dirty="0" smtClean="0"/>
          </a:p>
        </p:txBody>
      </p:sp>
      <p:sp>
        <p:nvSpPr>
          <p:cNvPr id="7" name="角丸四角形 6"/>
          <p:cNvSpPr/>
          <p:nvPr/>
        </p:nvSpPr>
        <p:spPr>
          <a:xfrm>
            <a:off x="838200" y="286439"/>
            <a:ext cx="10515600" cy="627961"/>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838200" y="0"/>
            <a:ext cx="10515600" cy="1325563"/>
          </a:xfrm>
        </p:spPr>
        <p:txBody>
          <a:bodyPr>
            <a:normAutofit/>
          </a:bodyPr>
          <a:lstStyle/>
          <a:p>
            <a:r>
              <a:rPr kumimoji="1" lang="ja-JP" altLang="en-US" sz="4000" dirty="0" smtClean="0">
                <a:solidFill>
                  <a:schemeClr val="bg1"/>
                </a:solidFill>
              </a:rPr>
              <a:t>第</a:t>
            </a:r>
            <a:r>
              <a:rPr kumimoji="1" lang="en-US" altLang="ja-JP" sz="4000" dirty="0" smtClean="0">
                <a:solidFill>
                  <a:schemeClr val="bg1"/>
                </a:solidFill>
              </a:rPr>
              <a:t>1</a:t>
            </a:r>
            <a:r>
              <a:rPr kumimoji="1" lang="ja-JP" altLang="en-US" sz="4000" dirty="0" smtClean="0">
                <a:solidFill>
                  <a:schemeClr val="bg1"/>
                </a:solidFill>
              </a:rPr>
              <a:t>章：環境税の経済学的理論に基づく根拠</a:t>
            </a:r>
            <a:endParaRPr kumimoji="1" lang="ja-JP" altLang="en-US" sz="4000" dirty="0">
              <a:solidFill>
                <a:schemeClr val="bg1"/>
              </a:solidFill>
            </a:endParaRP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7988" y="1017091"/>
            <a:ext cx="1707615" cy="1828800"/>
          </a:xfrm>
          <a:prstGeom prst="rect">
            <a:avLst/>
          </a:prstGeom>
        </p:spPr>
      </p:pic>
      <p:sp>
        <p:nvSpPr>
          <p:cNvPr id="6" name="下矢印 5"/>
          <p:cNvSpPr/>
          <p:nvPr/>
        </p:nvSpPr>
        <p:spPr>
          <a:xfrm>
            <a:off x="4631342" y="4519915"/>
            <a:ext cx="2358736" cy="6059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322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additive="base">
                                        <p:cTn id="2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barn(inVertical)">
                                      <p:cBhvr>
                                        <p:cTn id="35" dur="500"/>
                                        <p:tgtEl>
                                          <p:spTgt spid="3">
                                            <p:txEl>
                                              <p:pRg st="6" end="6"/>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barn(inVertical)">
                                      <p:cBhvr>
                                        <p:cTn id="38" dur="500"/>
                                        <p:tgtEl>
                                          <p:spTgt spid="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barn(inVertical)">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 calcmode="lin" valueType="num">
                                      <p:cBhvr additive="base">
                                        <p:cTn id="48"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barn(inVertical)">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5"/>
                                        </p:tgtEl>
                                        <p:attrNameLst>
                                          <p:attrName>style.visibility</p:attrName>
                                        </p:attrNameLst>
                                      </p:cBhvr>
                                      <p:to>
                                        <p:strVal val="visible"/>
                                      </p:to>
                                    </p:set>
                                    <p:anim calcmode="lin" valueType="num">
                                      <p:cBhvr additive="base">
                                        <p:cTn id="59" dur="500" fill="hold"/>
                                        <p:tgtEl>
                                          <p:spTgt spid="5"/>
                                        </p:tgtEl>
                                        <p:attrNameLst>
                                          <p:attrName>ppt_x</p:attrName>
                                        </p:attrNameLst>
                                      </p:cBhvr>
                                      <p:tavLst>
                                        <p:tav tm="0">
                                          <p:val>
                                            <p:strVal val="#ppt_x"/>
                                          </p:val>
                                        </p:tav>
                                        <p:tav tm="100000">
                                          <p:val>
                                            <p:strVal val="#ppt_x"/>
                                          </p:val>
                                        </p:tav>
                                      </p:tavLst>
                                    </p:anim>
                                    <p:anim calcmode="lin" valueType="num">
                                      <p:cBhvr additive="base">
                                        <p:cTn id="6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
                                            <p:txEl>
                                              <p:pRg st="11" end="11"/>
                                            </p:txEl>
                                          </p:spTgt>
                                        </p:tgtEl>
                                        <p:attrNameLst>
                                          <p:attrName>style.visibility</p:attrName>
                                        </p:attrNameLst>
                                      </p:cBhvr>
                                      <p:to>
                                        <p:strVal val="visible"/>
                                      </p:to>
                                    </p:set>
                                    <p:animEffect transition="in" filter="fade">
                                      <p:cBhvr>
                                        <p:cTn id="65" dur="500"/>
                                        <p:tgtEl>
                                          <p:spTgt spid="3">
                                            <p:txEl>
                                              <p:pRg st="11" end="11"/>
                                            </p:txEl>
                                          </p:spTgt>
                                        </p:tgtEl>
                                      </p:cBhvr>
                                    </p:animEffect>
                                  </p:childTnLst>
                                </p:cTn>
                              </p:par>
                              <p:par>
                                <p:cTn id="66" presetID="10" presetClass="entr" presetSubtype="0" fill="hold" nodeType="withEffect">
                                  <p:stCondLst>
                                    <p:cond delay="0"/>
                                  </p:stCondLst>
                                  <p:childTnLst>
                                    <p:set>
                                      <p:cBhvr>
                                        <p:cTn id="67" dur="1" fill="hold">
                                          <p:stCondLst>
                                            <p:cond delay="0"/>
                                          </p:stCondLst>
                                        </p:cTn>
                                        <p:tgtEl>
                                          <p:spTgt spid="3">
                                            <p:txEl>
                                              <p:pRg st="12" end="12"/>
                                            </p:txEl>
                                          </p:spTgt>
                                        </p:tgtEl>
                                        <p:attrNameLst>
                                          <p:attrName>style.visibility</p:attrName>
                                        </p:attrNameLst>
                                      </p:cBhvr>
                                      <p:to>
                                        <p:strVal val="visible"/>
                                      </p:to>
                                    </p:set>
                                    <p:animEffect transition="in" filter="fade">
                                      <p:cBhvr>
                                        <p:cTn id="68"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620486" y="206829"/>
            <a:ext cx="8349343" cy="674914"/>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838200" y="206829"/>
            <a:ext cx="10515600" cy="718457"/>
          </a:xfrm>
        </p:spPr>
        <p:txBody>
          <a:bodyPr>
            <a:normAutofit/>
          </a:bodyPr>
          <a:lstStyle/>
          <a:p>
            <a:r>
              <a:rPr kumimoji="1" lang="ja-JP" altLang="en-US" dirty="0" smtClean="0">
                <a:solidFill>
                  <a:schemeClr val="bg1"/>
                </a:solidFill>
              </a:rPr>
              <a:t>アンケート調査からわかる事</a:t>
            </a:r>
            <a:endParaRPr kumimoji="1" lang="ja-JP" altLang="en-US" dirty="0">
              <a:solidFill>
                <a:schemeClr val="bg1"/>
              </a:solidFill>
            </a:endParaRPr>
          </a:p>
        </p:txBody>
      </p:sp>
      <p:sp>
        <p:nvSpPr>
          <p:cNvPr id="3" name="コンテンツ プレースホルダー 2"/>
          <p:cNvSpPr>
            <a:spLocks noGrp="1"/>
          </p:cNvSpPr>
          <p:nvPr>
            <p:ph idx="1"/>
          </p:nvPr>
        </p:nvSpPr>
        <p:spPr>
          <a:xfrm>
            <a:off x="838200" y="1230086"/>
            <a:ext cx="10515600" cy="4946877"/>
          </a:xfrm>
        </p:spPr>
        <p:txBody>
          <a:bodyPr/>
          <a:lstStyle/>
          <a:p>
            <a:r>
              <a:rPr kumimoji="1" lang="ja-JP" altLang="en-US" dirty="0" smtClean="0"/>
              <a:t>そもそも炭素税を知っている人がほとんどいない</a:t>
            </a:r>
            <a:endParaRPr kumimoji="1" lang="en-US" altLang="ja-JP" dirty="0" smtClean="0"/>
          </a:p>
          <a:p>
            <a:r>
              <a:rPr lang="ja-JP" altLang="en-US" dirty="0"/>
              <a:t>炭素税の存在</a:t>
            </a:r>
            <a:r>
              <a:rPr lang="ja-JP" altLang="en-US" dirty="0" smtClean="0"/>
              <a:t>があったところで、今の税率では人々の考える「意識するレベル」にまったく達していない</a:t>
            </a:r>
            <a:endParaRPr lang="en-US" altLang="ja-JP" dirty="0" smtClean="0"/>
          </a:p>
          <a:p>
            <a:endParaRPr kumimoji="1" lang="en-US" altLang="ja-JP" dirty="0"/>
          </a:p>
          <a:p>
            <a:endParaRPr lang="en-US" altLang="ja-JP" dirty="0" smtClean="0"/>
          </a:p>
          <a:p>
            <a:endParaRPr kumimoji="1" lang="en-US" altLang="ja-JP" dirty="0"/>
          </a:p>
          <a:p>
            <a:endParaRPr lang="en-US" altLang="ja-JP" dirty="0" smtClean="0"/>
          </a:p>
          <a:p>
            <a:pPr marL="0" indent="0">
              <a:buNone/>
            </a:pPr>
            <a:r>
              <a:rPr kumimoji="1" lang="ja-JP" altLang="en-US" dirty="0" smtClean="0"/>
              <a:t>　　　　　　　　　　　　</a:t>
            </a:r>
            <a:r>
              <a:rPr kumimoji="1" lang="ja-JP" altLang="en-US" b="1" dirty="0" smtClean="0"/>
              <a:t>　　</a:t>
            </a:r>
            <a:r>
              <a:rPr kumimoji="1" lang="ja-JP" altLang="en-US" b="1" dirty="0" smtClean="0">
                <a:solidFill>
                  <a:srgbClr val="FF0000"/>
                </a:solidFill>
              </a:rPr>
              <a:t>炭素税の税率の低さが</a:t>
            </a:r>
            <a:endParaRPr kumimoji="1" lang="en-US" altLang="ja-JP" b="1" dirty="0" smtClean="0">
              <a:solidFill>
                <a:srgbClr val="FF0000"/>
              </a:solidFill>
            </a:endParaRPr>
          </a:p>
          <a:p>
            <a:pPr marL="0" indent="0">
              <a:buNone/>
            </a:pPr>
            <a:r>
              <a:rPr kumimoji="1" lang="ja-JP" altLang="en-US" b="1" dirty="0" smtClean="0">
                <a:solidFill>
                  <a:srgbClr val="FF0000"/>
                </a:solidFill>
              </a:rPr>
              <a:t>　　　　　　そのまま認識の度合いの低さにつながっているのでは？</a:t>
            </a:r>
            <a:endParaRPr kumimoji="1" lang="ja-JP" altLang="en-US" b="1" dirty="0">
              <a:solidFill>
                <a:srgbClr val="FF0000"/>
              </a:solidFill>
            </a:endParaRPr>
          </a:p>
        </p:txBody>
      </p:sp>
      <p:sp>
        <p:nvSpPr>
          <p:cNvPr id="5" name="角丸四角形 4"/>
          <p:cNvSpPr/>
          <p:nvPr/>
        </p:nvSpPr>
        <p:spPr>
          <a:xfrm>
            <a:off x="620486" y="1061545"/>
            <a:ext cx="10783238" cy="1765738"/>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下矢印 5"/>
          <p:cNvSpPr/>
          <p:nvPr/>
        </p:nvSpPr>
        <p:spPr>
          <a:xfrm>
            <a:off x="4677103" y="2984938"/>
            <a:ext cx="2827283" cy="1114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793034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838200" y="152400"/>
            <a:ext cx="10297886" cy="762000"/>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838200" y="0"/>
            <a:ext cx="10515600" cy="1156771"/>
          </a:xfrm>
        </p:spPr>
        <p:txBody>
          <a:bodyPr>
            <a:normAutofit/>
          </a:bodyPr>
          <a:lstStyle/>
          <a:p>
            <a:r>
              <a:rPr kumimoji="1" lang="ja-JP" altLang="en-US" dirty="0" smtClean="0">
                <a:solidFill>
                  <a:schemeClr val="bg1"/>
                </a:solidFill>
              </a:rPr>
              <a:t>第５章．日本と</a:t>
            </a:r>
            <a:r>
              <a:rPr kumimoji="1" lang="en-US" altLang="ja-JP" dirty="0" smtClean="0">
                <a:solidFill>
                  <a:schemeClr val="bg1"/>
                </a:solidFill>
              </a:rPr>
              <a:t>EU</a:t>
            </a:r>
            <a:r>
              <a:rPr kumimoji="1" lang="ja-JP" altLang="en-US" dirty="0" smtClean="0">
                <a:solidFill>
                  <a:schemeClr val="bg1"/>
                </a:solidFill>
              </a:rPr>
              <a:t>の</a:t>
            </a:r>
            <a:r>
              <a:rPr lang="ja-JP" altLang="en-US" dirty="0" smtClean="0">
                <a:solidFill>
                  <a:schemeClr val="bg1"/>
                </a:solidFill>
              </a:rPr>
              <a:t>炭素税比較</a:t>
            </a:r>
            <a:endParaRPr kumimoji="1" lang="ja-JP" altLang="en-US" dirty="0">
              <a:solidFill>
                <a:schemeClr val="bg1"/>
              </a:solidFill>
            </a:endParaRPr>
          </a:p>
        </p:txBody>
      </p:sp>
      <p:sp>
        <p:nvSpPr>
          <p:cNvPr id="3" name="コンテンツ プレースホルダー 2"/>
          <p:cNvSpPr>
            <a:spLocks noGrp="1"/>
          </p:cNvSpPr>
          <p:nvPr>
            <p:ph idx="1"/>
          </p:nvPr>
        </p:nvSpPr>
        <p:spPr>
          <a:xfrm>
            <a:off x="838200" y="1825624"/>
            <a:ext cx="10515600" cy="5032376"/>
          </a:xfrm>
        </p:spPr>
        <p:txBody>
          <a:bodyPr>
            <a:noAutofit/>
          </a:bodyPr>
          <a:lstStyle/>
          <a:p>
            <a:pPr marL="0" indent="0">
              <a:buNone/>
            </a:pPr>
            <a:endParaRPr lang="en-US" altLang="ja-JP" dirty="0" smtClean="0"/>
          </a:p>
          <a:p>
            <a:pPr marL="0" indent="0">
              <a:buNone/>
            </a:pPr>
            <a:endParaRPr lang="en-US" altLang="ja-JP" dirty="0"/>
          </a:p>
          <a:p>
            <a:pPr marL="0" indent="0">
              <a:buNone/>
            </a:pPr>
            <a:endParaRPr lang="en-US" altLang="ja-JP" dirty="0" smtClean="0"/>
          </a:p>
          <a:p>
            <a:pPr marL="0" indent="0">
              <a:buNone/>
            </a:pPr>
            <a:endParaRPr lang="en-US" altLang="ja-JP" dirty="0"/>
          </a:p>
          <a:p>
            <a:pPr marL="0" indent="0">
              <a:buNone/>
            </a:pPr>
            <a:endParaRPr lang="en-US" altLang="ja-JP" dirty="0" smtClean="0"/>
          </a:p>
          <a:p>
            <a:pPr marL="0" indent="0">
              <a:buNone/>
            </a:pPr>
            <a:endParaRPr lang="en-US" altLang="ja-JP" dirty="0"/>
          </a:p>
          <a:p>
            <a:pPr marL="0" indent="0">
              <a:buNone/>
            </a:pPr>
            <a:endParaRPr lang="en-US" altLang="ja-JP" dirty="0" smtClean="0"/>
          </a:p>
          <a:p>
            <a:pPr marL="0" indent="0">
              <a:buNone/>
            </a:pPr>
            <a:endParaRPr lang="en-US" altLang="ja-JP" dirty="0"/>
          </a:p>
          <a:p>
            <a:pPr marL="0" indent="0">
              <a:buNone/>
            </a:pPr>
            <a:endParaRPr lang="ja-JP" altLang="en-US" dirty="0"/>
          </a:p>
          <a:p>
            <a:pPr marL="0" indent="0">
              <a:buNone/>
            </a:pPr>
            <a:endParaRPr lang="en-US" altLang="ja-JP" dirty="0" smtClean="0"/>
          </a:p>
          <a:p>
            <a:endParaRPr lang="ja-JP" altLang="en-US" dirty="0"/>
          </a:p>
        </p:txBody>
      </p:sp>
      <p:pic>
        <p:nvPicPr>
          <p:cNvPr id="4" name="コンテンツ プレースホルダー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002535"/>
            <a:ext cx="10387988" cy="5684703"/>
          </a:xfrm>
          <a:prstGeom prst="rect">
            <a:avLst/>
          </a:prstGeom>
        </p:spPr>
      </p:pic>
    </p:spTree>
    <p:extLst>
      <p:ext uri="{BB962C8B-B14F-4D97-AF65-F5344CB8AC3E}">
        <p14:creationId xmlns:p14="http://schemas.microsoft.com/office/powerpoint/2010/main" val="175083784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385590" y="1465243"/>
            <a:ext cx="10267721" cy="2016087"/>
          </a:xfrm>
          <a:prstGeom prst="round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473725" y="1266940"/>
            <a:ext cx="2952521" cy="4186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451691" y="1266940"/>
            <a:ext cx="11336357" cy="5591060"/>
          </a:xfrm>
        </p:spPr>
        <p:txBody>
          <a:bodyPr/>
          <a:lstStyle/>
          <a:p>
            <a:pPr marL="0" indent="0">
              <a:buNone/>
            </a:pPr>
            <a:r>
              <a:rPr kumimoji="1" lang="ja-JP" altLang="en-US" dirty="0" smtClean="0">
                <a:solidFill>
                  <a:schemeClr val="accent2"/>
                </a:solidFill>
              </a:rPr>
              <a:t>①．炭素税率の差</a:t>
            </a:r>
            <a:endParaRPr kumimoji="1" lang="en-US" altLang="ja-JP" dirty="0" smtClean="0">
              <a:solidFill>
                <a:schemeClr val="accent2"/>
              </a:solidFill>
            </a:endParaRPr>
          </a:p>
          <a:p>
            <a:pPr marL="0" indent="0">
              <a:buNone/>
            </a:pPr>
            <a:r>
              <a:rPr lang="ja-JP" altLang="en-US" dirty="0"/>
              <a:t>　</a:t>
            </a:r>
            <a:r>
              <a:rPr lang="ja-JP" altLang="en-US" dirty="0" smtClean="0"/>
              <a:t>日本に比べ</a:t>
            </a:r>
            <a:r>
              <a:rPr lang="en-US" altLang="ja-JP" dirty="0" smtClean="0"/>
              <a:t>EU</a:t>
            </a:r>
            <a:r>
              <a:rPr lang="ja-JP" altLang="en-US" dirty="0" smtClean="0"/>
              <a:t>諸国の税率は高い</a:t>
            </a:r>
            <a:endParaRPr lang="en-US" altLang="ja-JP" dirty="0" smtClean="0"/>
          </a:p>
          <a:p>
            <a:pPr marL="0" indent="0">
              <a:buNone/>
            </a:pPr>
            <a:r>
              <a:rPr lang="ja-JP" altLang="en-US" dirty="0" smtClean="0"/>
              <a:t>　　　　　（＝炭素</a:t>
            </a:r>
            <a:r>
              <a:rPr lang="ja-JP" altLang="en-US" dirty="0"/>
              <a:t>税は国民全体が使う化石エネルギーに</a:t>
            </a:r>
            <a:r>
              <a:rPr lang="ja-JP" altLang="en-US" dirty="0" smtClean="0"/>
              <a:t>賦課</a:t>
            </a:r>
            <a:endParaRPr lang="en-US" altLang="ja-JP" dirty="0" smtClean="0"/>
          </a:p>
          <a:p>
            <a:pPr marL="0" indent="0">
              <a:buNone/>
            </a:pPr>
            <a:r>
              <a:rPr lang="ja-JP" altLang="en-US" dirty="0"/>
              <a:t>　</a:t>
            </a:r>
            <a:r>
              <a:rPr lang="ja-JP" altLang="en-US" dirty="0" smtClean="0"/>
              <a:t>　　　　　　　　　　　　　される</a:t>
            </a:r>
            <a:r>
              <a:rPr lang="ja-JP" altLang="en-US" dirty="0"/>
              <a:t>ので、税収規模も莫大となる</a:t>
            </a:r>
            <a:r>
              <a:rPr lang="ja-JP" altLang="en-US" dirty="0" smtClean="0"/>
              <a:t>。）</a:t>
            </a:r>
            <a:endParaRPr lang="en-US" altLang="ja-JP" dirty="0"/>
          </a:p>
          <a:p>
            <a:pPr marL="0" indent="0">
              <a:buNone/>
            </a:pPr>
            <a:r>
              <a:rPr lang="ja-JP" altLang="en-US" dirty="0" smtClean="0"/>
              <a:t>　</a:t>
            </a:r>
            <a:endParaRPr lang="en-US" altLang="ja-JP" dirty="0" smtClean="0"/>
          </a:p>
          <a:p>
            <a:pPr marL="0" indent="0">
              <a:buNone/>
            </a:pPr>
            <a:endParaRPr lang="en-US" altLang="ja-JP" dirty="0"/>
          </a:p>
          <a:p>
            <a:pPr marL="0" indent="0">
              <a:buNone/>
            </a:pPr>
            <a:r>
              <a:rPr lang="ja-JP" altLang="en-US" dirty="0" smtClean="0">
                <a:solidFill>
                  <a:srgbClr val="FF0000"/>
                </a:solidFill>
              </a:rPr>
              <a:t>他</a:t>
            </a:r>
            <a:r>
              <a:rPr lang="ja-JP" altLang="en-US" dirty="0">
                <a:solidFill>
                  <a:srgbClr val="FF0000"/>
                </a:solidFill>
              </a:rPr>
              <a:t>の税、特に経済活動関連税（所得税、消費税、企業の社会保障関連費用</a:t>
            </a:r>
            <a:r>
              <a:rPr lang="ja-JP" altLang="en-US" dirty="0" smtClean="0">
                <a:solidFill>
                  <a:srgbClr val="FF0000"/>
                </a:solidFill>
              </a:rPr>
              <a:t>負担）を</a:t>
            </a:r>
            <a:r>
              <a:rPr lang="ja-JP" altLang="en-US" dirty="0">
                <a:solidFill>
                  <a:srgbClr val="FF0000"/>
                </a:solidFill>
              </a:rPr>
              <a:t>軽減することにより、経済を活性化する</a:t>
            </a:r>
            <a:r>
              <a:rPr lang="ja-JP" altLang="en-US" dirty="0" smtClean="0">
                <a:solidFill>
                  <a:srgbClr val="FF0000"/>
                </a:solidFill>
              </a:rPr>
              <a:t>、</a:t>
            </a:r>
            <a:endParaRPr lang="en-US" altLang="ja-JP" dirty="0" smtClean="0">
              <a:solidFill>
                <a:srgbClr val="FF0000"/>
              </a:solidFill>
            </a:endParaRPr>
          </a:p>
          <a:p>
            <a:pPr marL="0" indent="0">
              <a:buNone/>
            </a:pPr>
            <a:r>
              <a:rPr lang="ja-JP" altLang="en-US" dirty="0" smtClean="0">
                <a:solidFill>
                  <a:srgbClr val="FF0000"/>
                </a:solidFill>
              </a:rPr>
              <a:t>すなわち</a:t>
            </a:r>
            <a:r>
              <a:rPr lang="ja-JP" altLang="en-US" dirty="0">
                <a:solidFill>
                  <a:srgbClr val="FF0000"/>
                </a:solidFill>
              </a:rPr>
              <a:t>環境、経済両面でプラス効果があるという、</a:t>
            </a:r>
            <a:r>
              <a:rPr lang="ja-JP" altLang="en-US" dirty="0" smtClean="0">
                <a:solidFill>
                  <a:srgbClr val="FF0000"/>
                </a:solidFill>
              </a:rPr>
              <a:t>いわゆる「</a:t>
            </a:r>
            <a:r>
              <a:rPr lang="ja-JP" altLang="en-US" b="1" u="sng" dirty="0" smtClean="0">
                <a:solidFill>
                  <a:schemeClr val="accent1">
                    <a:lumMod val="75000"/>
                  </a:schemeClr>
                </a:solidFill>
              </a:rPr>
              <a:t>二重配当</a:t>
            </a:r>
            <a:r>
              <a:rPr lang="ja-JP" altLang="en-US" dirty="0" smtClean="0">
                <a:solidFill>
                  <a:srgbClr val="FF0000"/>
                </a:solidFill>
              </a:rPr>
              <a:t>」の規模が日本よりも</a:t>
            </a:r>
            <a:r>
              <a:rPr lang="ja-JP" altLang="en-US" dirty="0">
                <a:solidFill>
                  <a:srgbClr val="FF0000"/>
                </a:solidFill>
              </a:rPr>
              <a:t>遥</a:t>
            </a:r>
            <a:r>
              <a:rPr lang="ja-JP" altLang="en-US" dirty="0" smtClean="0">
                <a:solidFill>
                  <a:srgbClr val="FF0000"/>
                </a:solidFill>
              </a:rPr>
              <a:t>かに大きい</a:t>
            </a:r>
            <a:endParaRPr lang="en-US" altLang="ja-JP" dirty="0" smtClean="0">
              <a:solidFill>
                <a:srgbClr val="FF0000"/>
              </a:solidFill>
            </a:endParaRPr>
          </a:p>
          <a:p>
            <a:pPr marL="0" indent="0">
              <a:buNone/>
            </a:pPr>
            <a:endParaRPr kumimoji="1" lang="ja-JP" altLang="en-US" dirty="0"/>
          </a:p>
        </p:txBody>
      </p:sp>
      <p:sp>
        <p:nvSpPr>
          <p:cNvPr id="5" name="角丸四角形 4"/>
          <p:cNvSpPr/>
          <p:nvPr/>
        </p:nvSpPr>
        <p:spPr>
          <a:xfrm>
            <a:off x="738130" y="365125"/>
            <a:ext cx="9782978" cy="747579"/>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838200" y="365125"/>
            <a:ext cx="10515600" cy="747579"/>
          </a:xfrm>
        </p:spPr>
        <p:txBody>
          <a:bodyPr/>
          <a:lstStyle/>
          <a:p>
            <a:r>
              <a:rPr kumimoji="1" lang="ja-JP" altLang="en-US" dirty="0" smtClean="0">
                <a:solidFill>
                  <a:schemeClr val="bg1"/>
                </a:solidFill>
              </a:rPr>
              <a:t>日本と</a:t>
            </a:r>
            <a:r>
              <a:rPr kumimoji="1" lang="en-US" altLang="ja-JP" dirty="0" smtClean="0">
                <a:solidFill>
                  <a:schemeClr val="bg1"/>
                </a:solidFill>
              </a:rPr>
              <a:t>EU</a:t>
            </a:r>
            <a:r>
              <a:rPr kumimoji="1" lang="ja-JP" altLang="en-US" dirty="0" smtClean="0">
                <a:solidFill>
                  <a:schemeClr val="bg1"/>
                </a:solidFill>
              </a:rPr>
              <a:t>の炭素税比較</a:t>
            </a:r>
            <a:endParaRPr kumimoji="1" lang="ja-JP" altLang="en-US" dirty="0">
              <a:solidFill>
                <a:schemeClr val="bg1"/>
              </a:solidFill>
            </a:endParaRPr>
          </a:p>
        </p:txBody>
      </p:sp>
      <p:sp>
        <p:nvSpPr>
          <p:cNvPr id="7" name="下矢印 6"/>
          <p:cNvSpPr/>
          <p:nvPr/>
        </p:nvSpPr>
        <p:spPr>
          <a:xfrm>
            <a:off x="4164375" y="3635566"/>
            <a:ext cx="2710149" cy="6279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8437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00"/>
                                        <p:tgtEl>
                                          <p:spTgt spid="3">
                                            <p:txEl>
                                              <p:pRg st="1" end="1"/>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down)">
                                      <p:cBhvr>
                                        <p:cTn id="21" dur="500"/>
                                        <p:tgtEl>
                                          <p:spTgt spid="3">
                                            <p:txEl>
                                              <p:pRg st="2" end="2"/>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wipe(down)">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barn(inVertical)">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barn(inVertical)">
                                      <p:cBhvr>
                                        <p:cTn id="4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705080" y="856562"/>
            <a:ext cx="10648720" cy="5486924"/>
          </a:xfrm>
          <a:prstGeom prst="round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838200" y="694063"/>
            <a:ext cx="3579564" cy="4076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971320" y="805543"/>
            <a:ext cx="10515600" cy="6052457"/>
          </a:xfrm>
        </p:spPr>
        <p:txBody>
          <a:bodyPr>
            <a:normAutofit fontScale="92500" lnSpcReduction="20000"/>
          </a:bodyPr>
          <a:lstStyle/>
          <a:p>
            <a:pPr marL="0" indent="0">
              <a:buNone/>
            </a:pPr>
            <a:r>
              <a:rPr kumimoji="1" lang="ja-JP" altLang="en-US" dirty="0" smtClean="0">
                <a:solidFill>
                  <a:schemeClr val="accent2"/>
                </a:solidFill>
              </a:rPr>
              <a:t>②．税収用途の明瞭差</a:t>
            </a:r>
            <a:endParaRPr kumimoji="1" lang="en-US" altLang="ja-JP" dirty="0" smtClean="0">
              <a:solidFill>
                <a:schemeClr val="accent2"/>
              </a:solidFill>
            </a:endParaRPr>
          </a:p>
          <a:p>
            <a:pPr marL="0" indent="0">
              <a:buNone/>
            </a:pPr>
            <a:r>
              <a:rPr lang="ja-JP" altLang="en-US" dirty="0"/>
              <a:t>　</a:t>
            </a:r>
            <a:r>
              <a:rPr lang="en-US" altLang="ja-JP" dirty="0" smtClean="0"/>
              <a:t>EU</a:t>
            </a:r>
            <a:r>
              <a:rPr lang="ja-JP" altLang="en-US" dirty="0" smtClean="0"/>
              <a:t>の多くは炭素税を一般財源に組みこんでいる。</a:t>
            </a:r>
            <a:endParaRPr lang="en-US" altLang="ja-JP" dirty="0" smtClean="0"/>
          </a:p>
          <a:p>
            <a:pPr marL="0" indent="0">
              <a:buNone/>
            </a:pPr>
            <a:r>
              <a:rPr kumimoji="1" lang="ja-JP" altLang="en-US" dirty="0"/>
              <a:t>　</a:t>
            </a:r>
            <a:r>
              <a:rPr kumimoji="1" lang="ja-JP" altLang="en-US" dirty="0" smtClean="0"/>
              <a:t>　→国民が自分たちの</a:t>
            </a:r>
            <a:r>
              <a:rPr kumimoji="1" lang="ja-JP" altLang="en-US" b="1" dirty="0" smtClean="0">
                <a:solidFill>
                  <a:srgbClr val="FF0000"/>
                </a:solidFill>
              </a:rPr>
              <a:t>税収（お金）の行き先が明確に把握できる</a:t>
            </a:r>
            <a:endParaRPr kumimoji="1" lang="en-US" altLang="ja-JP" b="1" dirty="0" smtClean="0">
              <a:solidFill>
                <a:srgbClr val="FF0000"/>
              </a:solidFill>
            </a:endParaRPr>
          </a:p>
          <a:p>
            <a:pPr marL="0" indent="0">
              <a:buNone/>
            </a:pPr>
            <a:r>
              <a:rPr lang="ja-JP" altLang="en-US" b="1" dirty="0"/>
              <a:t>　</a:t>
            </a:r>
            <a:endParaRPr lang="en-US" altLang="ja-JP" b="1" dirty="0" smtClean="0"/>
          </a:p>
          <a:p>
            <a:pPr marL="0" indent="0">
              <a:buNone/>
            </a:pPr>
            <a:r>
              <a:rPr lang="ja-JP" altLang="en-US" dirty="0" smtClean="0"/>
              <a:t>一方、日本は炭素税収は「特別会計」に</a:t>
            </a:r>
            <a:endParaRPr kumimoji="1" lang="en-US" altLang="ja-JP" b="1" dirty="0" smtClean="0"/>
          </a:p>
          <a:p>
            <a:pPr marL="0" indent="0">
              <a:buNone/>
            </a:pPr>
            <a:r>
              <a:rPr lang="ja-JP" altLang="en-US" b="1" dirty="0" smtClean="0"/>
              <a:t>　　</a:t>
            </a:r>
            <a:r>
              <a:rPr lang="ja-JP" altLang="en-US" dirty="0" smtClean="0"/>
              <a:t>→自分たちの税収がどう使われているか</a:t>
            </a:r>
            <a:r>
              <a:rPr lang="ja-JP" altLang="en-US" b="1" dirty="0" smtClean="0">
                <a:solidFill>
                  <a:srgbClr val="FF0000"/>
                </a:solidFill>
              </a:rPr>
              <a:t>実感が掴みにくい</a:t>
            </a:r>
            <a:endParaRPr lang="en-US" altLang="ja-JP" b="1" dirty="0">
              <a:solidFill>
                <a:srgbClr val="FF0000"/>
              </a:solidFill>
            </a:endParaRPr>
          </a:p>
          <a:p>
            <a:pPr marL="0" indent="0">
              <a:buNone/>
            </a:pPr>
            <a:endParaRPr kumimoji="1" lang="en-US" altLang="ja-JP" dirty="0" smtClean="0"/>
          </a:p>
          <a:p>
            <a:pPr marL="0" indent="0">
              <a:buNone/>
            </a:pPr>
            <a:r>
              <a:rPr lang="ja-JP" altLang="en-US" dirty="0"/>
              <a:t>　</a:t>
            </a:r>
            <a:r>
              <a:rPr lang="ja-JP" altLang="en-US" dirty="0" smtClean="0"/>
              <a:t>　　　　　</a:t>
            </a:r>
            <a:endParaRPr lang="en-US" altLang="ja-JP" dirty="0" smtClean="0"/>
          </a:p>
          <a:p>
            <a:pPr marL="0" indent="0">
              <a:buNone/>
            </a:pPr>
            <a:r>
              <a:rPr lang="ja-JP" altLang="en-US" dirty="0"/>
              <a:t>　</a:t>
            </a:r>
            <a:r>
              <a:rPr lang="ja-JP" altLang="en-US" dirty="0" smtClean="0"/>
              <a:t>　　　　　　　</a:t>
            </a:r>
            <a:endParaRPr lang="en-US" altLang="ja-JP" dirty="0" smtClean="0"/>
          </a:p>
          <a:p>
            <a:pPr marL="0" indent="0">
              <a:buNone/>
            </a:pPr>
            <a:endParaRPr lang="en-US" altLang="ja-JP" dirty="0"/>
          </a:p>
          <a:p>
            <a:pPr marL="0" indent="0">
              <a:buNone/>
            </a:pPr>
            <a:endParaRPr lang="en-US" altLang="ja-JP" dirty="0" smtClean="0"/>
          </a:p>
          <a:p>
            <a:pPr marL="0" indent="0">
              <a:buNone/>
            </a:pPr>
            <a:r>
              <a:rPr lang="ja-JP" altLang="en-US" dirty="0" smtClean="0"/>
              <a:t>　　　　　　　国民</a:t>
            </a:r>
            <a:r>
              <a:rPr lang="ja-JP" altLang="en-US" dirty="0"/>
              <a:t>の</a:t>
            </a:r>
            <a:r>
              <a:rPr lang="ja-JP" altLang="en-US" dirty="0" smtClean="0"/>
              <a:t>、炭素税を何のために行っているかの</a:t>
            </a:r>
            <a:endParaRPr lang="en-US" altLang="ja-JP" dirty="0" smtClean="0"/>
          </a:p>
          <a:p>
            <a:pPr marL="0" indent="0">
              <a:buNone/>
            </a:pPr>
            <a:r>
              <a:rPr lang="ja-JP" altLang="en-US" dirty="0"/>
              <a:t>　</a:t>
            </a:r>
            <a:r>
              <a:rPr lang="ja-JP" altLang="en-US" dirty="0" smtClean="0"/>
              <a:t>　　　　　　　　　　　　</a:t>
            </a:r>
            <a:r>
              <a:rPr lang="ja-JP" altLang="en-US" b="1" dirty="0" smtClean="0">
                <a:solidFill>
                  <a:srgbClr val="FF0000"/>
                </a:solidFill>
              </a:rPr>
              <a:t>理解の差</a:t>
            </a:r>
            <a:r>
              <a:rPr lang="ja-JP" altLang="en-US" dirty="0" smtClean="0"/>
              <a:t>につながっている</a:t>
            </a:r>
            <a:endParaRPr kumimoji="1" lang="en-US" altLang="ja-JP" b="1" dirty="0" smtClean="0">
              <a:solidFill>
                <a:srgbClr val="FF0000"/>
              </a:solidFill>
            </a:endParaRPr>
          </a:p>
          <a:p>
            <a:pPr marL="0" indent="0">
              <a:buNone/>
            </a:pPr>
            <a:r>
              <a:rPr lang="ja-JP" altLang="en-US" dirty="0"/>
              <a:t>　</a:t>
            </a:r>
            <a:r>
              <a:rPr lang="ja-JP" altLang="en-US" dirty="0" smtClean="0"/>
              <a:t>　　　　　</a:t>
            </a:r>
            <a:endParaRPr kumimoji="1" lang="ja-JP" altLang="en-US" dirty="0"/>
          </a:p>
        </p:txBody>
      </p:sp>
      <p:sp>
        <p:nvSpPr>
          <p:cNvPr id="6" name="下矢印 5"/>
          <p:cNvSpPr/>
          <p:nvPr/>
        </p:nvSpPr>
        <p:spPr>
          <a:xfrm>
            <a:off x="4098996" y="4016829"/>
            <a:ext cx="2725101" cy="7979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514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Vertical)">
                                      <p:cBhvr>
                                        <p:cTn id="18" dur="500"/>
                                        <p:tgtEl>
                                          <p:spTgt spid="3">
                                            <p:txEl>
                                              <p:pRg st="1" end="1"/>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barn(inVertical)">
                                      <p:cBhvr>
                                        <p:cTn id="21" dur="500"/>
                                        <p:tgtEl>
                                          <p:spTgt spid="3">
                                            <p:txEl>
                                              <p:pRg st="2" end="2"/>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barn(inVertical)">
                                      <p:cBhvr>
                                        <p:cTn id="24" dur="500"/>
                                        <p:tgtEl>
                                          <p:spTgt spid="3">
                                            <p:txEl>
                                              <p:pRg st="3" end="3"/>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barn(inVertical)">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barn(inVertical)">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500" fill="hold"/>
                                        <p:tgtEl>
                                          <p:spTgt spid="6"/>
                                        </p:tgtEl>
                                        <p:attrNameLst>
                                          <p:attrName>ppt_x</p:attrName>
                                        </p:attrNameLst>
                                      </p:cBhvr>
                                      <p:tavLst>
                                        <p:tav tm="0">
                                          <p:val>
                                            <p:strVal val="#ppt_x"/>
                                          </p:val>
                                        </p:tav>
                                        <p:tav tm="100000">
                                          <p:val>
                                            <p:strVal val="#ppt_x"/>
                                          </p:val>
                                        </p:tav>
                                      </p:tavLst>
                                    </p:anim>
                                    <p:anim calcmode="lin" valueType="num">
                                      <p:cBhvr additive="base">
                                        <p:cTn id="4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3">
                                            <p:txEl>
                                              <p:pRg st="11" end="11"/>
                                            </p:txEl>
                                          </p:spTgt>
                                        </p:tgtEl>
                                        <p:attrNameLst>
                                          <p:attrName>style.visibility</p:attrName>
                                        </p:attrNameLst>
                                      </p:cBhvr>
                                      <p:to>
                                        <p:strVal val="visible"/>
                                      </p:to>
                                    </p:set>
                                    <p:animEffect transition="in" filter="barn(inVertical)">
                                      <p:cBhvr>
                                        <p:cTn id="46" dur="500"/>
                                        <p:tgtEl>
                                          <p:spTgt spid="3">
                                            <p:txEl>
                                              <p:pRg st="11" end="11"/>
                                            </p:txEl>
                                          </p:spTgt>
                                        </p:tgtEl>
                                      </p:cBhvr>
                                    </p:animEffect>
                                  </p:childTnLst>
                                </p:cTn>
                              </p:par>
                              <p:par>
                                <p:cTn id="47" presetID="16" presetClass="entr" presetSubtype="21" fill="hold" nodeType="with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animEffect transition="in" filter="barn(inVertical)">
                                      <p:cBhvr>
                                        <p:cTn id="49"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705080" y="4252511"/>
            <a:ext cx="10554159" cy="1277956"/>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724359" y="1244906"/>
            <a:ext cx="10515600" cy="5585552"/>
          </a:xfrm>
        </p:spPr>
        <p:txBody>
          <a:bodyPr>
            <a:normAutofit fontScale="92500" lnSpcReduction="10000"/>
          </a:bodyPr>
          <a:lstStyle/>
          <a:p>
            <a:pPr marL="0" indent="0">
              <a:buNone/>
            </a:pPr>
            <a:r>
              <a:rPr kumimoji="1" lang="ja-JP" altLang="en-US" b="1" dirty="0" smtClean="0">
                <a:solidFill>
                  <a:schemeClr val="accent2"/>
                </a:solidFill>
              </a:rPr>
              <a:t>・国民の関心を高める</a:t>
            </a:r>
            <a:endParaRPr kumimoji="1" lang="en-US" altLang="ja-JP" b="1" dirty="0" smtClean="0">
              <a:solidFill>
                <a:schemeClr val="accent2"/>
              </a:solidFill>
            </a:endParaRPr>
          </a:p>
          <a:p>
            <a:pPr marL="0" indent="0">
              <a:buNone/>
            </a:pPr>
            <a:r>
              <a:rPr lang="ja-JP" altLang="en-US" dirty="0"/>
              <a:t>　</a:t>
            </a:r>
            <a:r>
              <a:rPr lang="en-US" altLang="ja-JP" b="1" dirty="0" smtClean="0"/>
              <a:t>EU</a:t>
            </a:r>
            <a:r>
              <a:rPr lang="ja-JP" altLang="en-US" dirty="0" smtClean="0"/>
              <a:t>：昔から酸性雨といった広範囲的な環境汚染を経験</a:t>
            </a:r>
            <a:endParaRPr lang="en-US" altLang="ja-JP" dirty="0" smtClean="0"/>
          </a:p>
          <a:p>
            <a:pPr marL="0" indent="0">
              <a:buNone/>
            </a:pPr>
            <a:r>
              <a:rPr kumimoji="1" lang="ja-JP" altLang="en-US" dirty="0"/>
              <a:t>　</a:t>
            </a:r>
            <a:r>
              <a:rPr kumimoji="1" lang="ja-JP" altLang="en-US" dirty="0" smtClean="0"/>
              <a:t>　　　環境問題に対する高い関心がすでに形成</a:t>
            </a:r>
            <a:endParaRPr kumimoji="1" lang="en-US" altLang="ja-JP" dirty="0" smtClean="0"/>
          </a:p>
          <a:p>
            <a:pPr marL="0" indent="0">
              <a:buNone/>
            </a:pPr>
            <a:r>
              <a:rPr lang="ja-JP" altLang="en-US" dirty="0"/>
              <a:t>　</a:t>
            </a:r>
            <a:endParaRPr lang="en-US" altLang="ja-JP" dirty="0" smtClean="0"/>
          </a:p>
          <a:p>
            <a:pPr marL="0" indent="0">
              <a:buNone/>
            </a:pPr>
            <a:r>
              <a:rPr lang="ja-JP" altLang="en-US" dirty="0" smtClean="0"/>
              <a:t>日本：公害問題を経験しているが、地域的なもののため</a:t>
            </a:r>
            <a:endParaRPr lang="en-US" altLang="ja-JP" dirty="0" smtClean="0"/>
          </a:p>
          <a:p>
            <a:pPr marL="0" indent="0">
              <a:buNone/>
            </a:pPr>
            <a:r>
              <a:rPr kumimoji="1" lang="ja-JP" altLang="en-US" dirty="0"/>
              <a:t>　</a:t>
            </a:r>
            <a:r>
              <a:rPr kumimoji="1" lang="ja-JP" altLang="en-US" dirty="0" smtClean="0"/>
              <a:t>　　　国民全員が関心を持っているとはいえない</a:t>
            </a:r>
            <a:endParaRPr kumimoji="1" lang="en-US" altLang="ja-JP" dirty="0" smtClean="0"/>
          </a:p>
          <a:p>
            <a:pPr marL="0" indent="0">
              <a:buNone/>
            </a:pPr>
            <a:endParaRPr lang="en-US" altLang="ja-JP" dirty="0" smtClean="0"/>
          </a:p>
          <a:p>
            <a:pPr marL="0" indent="0">
              <a:buNone/>
            </a:pPr>
            <a:r>
              <a:rPr lang="ja-JP" altLang="en-US" dirty="0"/>
              <a:t>　</a:t>
            </a:r>
            <a:r>
              <a:rPr lang="ja-JP" altLang="en-US" dirty="0" smtClean="0">
                <a:solidFill>
                  <a:schemeClr val="bg1"/>
                </a:solidFill>
              </a:rPr>
              <a:t>早い</a:t>
            </a:r>
            <a:r>
              <a:rPr lang="ja-JP" altLang="en-US" dirty="0">
                <a:solidFill>
                  <a:schemeClr val="bg1"/>
                </a:solidFill>
              </a:rPr>
              <a:t>段階から教育に組み込んだり、講習会や説明会などの</a:t>
            </a:r>
            <a:r>
              <a:rPr lang="ja-JP" altLang="en-US" dirty="0" smtClean="0">
                <a:solidFill>
                  <a:schemeClr val="bg1"/>
                </a:solidFill>
              </a:rPr>
              <a:t>場を</a:t>
            </a:r>
            <a:r>
              <a:rPr lang="ja-JP" altLang="en-US" dirty="0">
                <a:solidFill>
                  <a:schemeClr val="bg1"/>
                </a:solidFill>
              </a:rPr>
              <a:t>より多く設けたりすることで、より身近な問題であり、今だけで</a:t>
            </a:r>
            <a:r>
              <a:rPr lang="ja-JP" altLang="en-US" dirty="0" smtClean="0">
                <a:solidFill>
                  <a:schemeClr val="bg1"/>
                </a:solidFill>
              </a:rPr>
              <a:t>なく将来</a:t>
            </a:r>
            <a:r>
              <a:rPr lang="ja-JP" altLang="en-US" dirty="0">
                <a:solidFill>
                  <a:schemeClr val="bg1"/>
                </a:solidFill>
              </a:rPr>
              <a:t>にまで問題が及んでいるということを意識させて</a:t>
            </a:r>
            <a:r>
              <a:rPr lang="ja-JP" altLang="en-US" dirty="0" smtClean="0">
                <a:solidFill>
                  <a:schemeClr val="bg1"/>
                </a:solidFill>
              </a:rPr>
              <a:t>いくべき</a:t>
            </a:r>
            <a:endParaRPr lang="en-US" altLang="ja-JP" dirty="0">
              <a:solidFill>
                <a:schemeClr val="bg1"/>
              </a:solidFill>
            </a:endParaRPr>
          </a:p>
          <a:p>
            <a:pPr marL="0" indent="0">
              <a:buNone/>
            </a:pPr>
            <a:r>
              <a:rPr lang="ja-JP" altLang="en-US" dirty="0"/>
              <a:t>　　</a:t>
            </a:r>
            <a:endParaRPr lang="en-US" altLang="ja-JP" dirty="0"/>
          </a:p>
          <a:p>
            <a:pPr marL="0" indent="0">
              <a:buNone/>
            </a:pPr>
            <a:r>
              <a:rPr lang="ja-JP" altLang="en-US" dirty="0"/>
              <a:t>　　</a:t>
            </a:r>
            <a:r>
              <a:rPr lang="ja-JP" altLang="en-US" sz="3000" b="1" dirty="0">
                <a:solidFill>
                  <a:srgbClr val="FF0000"/>
                </a:solidFill>
              </a:rPr>
              <a:t>国民に意識させるためにも、まず国が国家的な関心が高いことを示して行動していくべきである。</a:t>
            </a:r>
            <a:endParaRPr lang="en-US" altLang="ja-JP" sz="3000" b="1" dirty="0">
              <a:solidFill>
                <a:srgbClr val="FF0000"/>
              </a:solidFill>
            </a:endParaRPr>
          </a:p>
          <a:p>
            <a:pPr marL="0" indent="0">
              <a:buNone/>
            </a:pPr>
            <a:endParaRPr lang="en-US" altLang="ja-JP" b="1" dirty="0"/>
          </a:p>
          <a:p>
            <a:pPr marL="0" indent="0">
              <a:buNone/>
            </a:pPr>
            <a:endParaRPr kumimoji="1" lang="ja-JP" altLang="en-US" dirty="0"/>
          </a:p>
        </p:txBody>
      </p:sp>
      <p:sp>
        <p:nvSpPr>
          <p:cNvPr id="5" name="角丸四角形 4"/>
          <p:cNvSpPr/>
          <p:nvPr/>
        </p:nvSpPr>
        <p:spPr>
          <a:xfrm>
            <a:off x="838200" y="365125"/>
            <a:ext cx="10421039" cy="681477"/>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838200" y="365125"/>
            <a:ext cx="10515600" cy="802663"/>
          </a:xfrm>
        </p:spPr>
        <p:txBody>
          <a:bodyPr/>
          <a:lstStyle/>
          <a:p>
            <a:r>
              <a:rPr kumimoji="1" lang="ja-JP" altLang="en-US" dirty="0" smtClean="0">
                <a:solidFill>
                  <a:schemeClr val="bg1"/>
                </a:solidFill>
              </a:rPr>
              <a:t>第</a:t>
            </a:r>
            <a:r>
              <a:rPr lang="ja-JP" altLang="en-US" dirty="0">
                <a:solidFill>
                  <a:schemeClr val="bg1"/>
                </a:solidFill>
              </a:rPr>
              <a:t>６</a:t>
            </a:r>
            <a:r>
              <a:rPr kumimoji="1" lang="ja-JP" altLang="en-US" dirty="0" smtClean="0">
                <a:solidFill>
                  <a:schemeClr val="bg1"/>
                </a:solidFill>
              </a:rPr>
              <a:t>章．今後の課題</a:t>
            </a:r>
            <a:endParaRPr kumimoji="1" lang="ja-JP" altLang="en-US" dirty="0">
              <a:solidFill>
                <a:schemeClr val="bg1"/>
              </a:solidFill>
            </a:endParaRPr>
          </a:p>
        </p:txBody>
      </p:sp>
      <p:sp>
        <p:nvSpPr>
          <p:cNvPr id="6" name="角丸四角形 5"/>
          <p:cNvSpPr/>
          <p:nvPr/>
        </p:nvSpPr>
        <p:spPr>
          <a:xfrm>
            <a:off x="838200" y="1670005"/>
            <a:ext cx="8735459" cy="936434"/>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838200" y="2886419"/>
            <a:ext cx="8735459" cy="903383"/>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下矢印 7"/>
          <p:cNvSpPr/>
          <p:nvPr/>
        </p:nvSpPr>
        <p:spPr>
          <a:xfrm>
            <a:off x="3481330" y="3844887"/>
            <a:ext cx="2875402" cy="3855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13047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Vertical)">
                                      <p:cBhvr>
                                        <p:cTn id="18" dur="500"/>
                                        <p:tgtEl>
                                          <p:spTgt spid="3">
                                            <p:txEl>
                                              <p:pRg st="1" end="1"/>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barn(inVertical)">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barn(inVertical)">
                                      <p:cBhvr>
                                        <p:cTn id="31" dur="500"/>
                                        <p:tgtEl>
                                          <p:spTgt spid="3">
                                            <p:txEl>
                                              <p:pRg st="4" end="4"/>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barn(inVertical)">
                                      <p:cBhvr>
                                        <p:cTn id="34" dur="500"/>
                                        <p:tgtEl>
                                          <p:spTgt spid="3">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ppt_x"/>
                                          </p:val>
                                        </p:tav>
                                        <p:tav tm="100000">
                                          <p:val>
                                            <p:strVal val="#ppt_x"/>
                                          </p:val>
                                        </p:tav>
                                      </p:tavLst>
                                    </p:anim>
                                    <p:anim calcmode="lin" valueType="num">
                                      <p:cBhvr additive="base">
                                        <p:cTn id="4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barn(inVertical)">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 calcmode="lin" valueType="num">
                                      <p:cBhvr additive="base">
                                        <p:cTn id="50"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7" grpId="0" animBg="1"/>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511607" y="991663"/>
            <a:ext cx="10862632" cy="2545621"/>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1347538" y="776834"/>
            <a:ext cx="3031958" cy="4296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1347538" y="5005137"/>
            <a:ext cx="8915399" cy="1275347"/>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838200" y="220338"/>
            <a:ext cx="10515600" cy="6477918"/>
          </a:xfrm>
        </p:spPr>
        <p:txBody>
          <a:bodyPr/>
          <a:lstStyle/>
          <a:p>
            <a:r>
              <a:rPr kumimoji="1" lang="ja-JP" altLang="en-US" b="1" dirty="0" smtClean="0">
                <a:solidFill>
                  <a:schemeClr val="accent2"/>
                </a:solidFill>
              </a:rPr>
              <a:t>炭素税のあり方の再確認</a:t>
            </a:r>
            <a:endParaRPr kumimoji="1" lang="en-US" altLang="ja-JP" b="1" dirty="0" smtClean="0">
              <a:solidFill>
                <a:schemeClr val="accent2"/>
              </a:solidFill>
            </a:endParaRPr>
          </a:p>
          <a:p>
            <a:pPr marL="0" indent="0">
              <a:buNone/>
            </a:pPr>
            <a:r>
              <a:rPr lang="ja-JP" altLang="en-US" dirty="0"/>
              <a:t>　　</a:t>
            </a:r>
            <a:r>
              <a:rPr lang="ja-JP" altLang="en-US" dirty="0" smtClean="0">
                <a:solidFill>
                  <a:schemeClr val="accent1">
                    <a:lumMod val="50000"/>
                  </a:schemeClr>
                </a:solidFill>
              </a:rPr>
              <a:t>主な炭素税導入国</a:t>
            </a:r>
            <a:endParaRPr lang="en-US" altLang="ja-JP" dirty="0" smtClean="0">
              <a:solidFill>
                <a:schemeClr val="accent1">
                  <a:lumMod val="50000"/>
                </a:schemeClr>
              </a:solidFill>
            </a:endParaRPr>
          </a:p>
          <a:p>
            <a:pPr marL="0" indent="0">
              <a:buNone/>
            </a:pPr>
            <a:r>
              <a:rPr lang="ja-JP" altLang="en-US" dirty="0" smtClean="0"/>
              <a:t>　アジア</a:t>
            </a:r>
            <a:r>
              <a:rPr lang="ja-JP" altLang="en-US" dirty="0"/>
              <a:t>ではまだ日本が唯一</a:t>
            </a:r>
            <a:r>
              <a:rPr lang="ja-JP" altLang="en-US" dirty="0" smtClean="0"/>
              <a:t>で、</a:t>
            </a:r>
            <a:r>
              <a:rPr lang="en-US" altLang="ja-JP" dirty="0"/>
              <a:t>EU</a:t>
            </a:r>
            <a:r>
              <a:rPr lang="ja-JP" altLang="en-US" dirty="0"/>
              <a:t>においても純粋な意味での炭素税を導入している国は、スウェーデン、フィンランド、デンマークなど少数に過ぎない。もちろんアメリカはまだ導入されていない。 </a:t>
            </a:r>
          </a:p>
          <a:p>
            <a:pPr marL="0" indent="0">
              <a:buNone/>
            </a:pPr>
            <a:r>
              <a:rPr kumimoji="1" lang="ja-JP" altLang="en-US" dirty="0" smtClean="0"/>
              <a:t>　（スイス、フランス、ポルトガル、カナダ</a:t>
            </a:r>
            <a:r>
              <a:rPr kumimoji="1" lang="en-US" altLang="ja-JP" dirty="0" smtClean="0"/>
              <a:t>BC</a:t>
            </a:r>
            <a:r>
              <a:rPr kumimoji="1" lang="ja-JP" altLang="en-US" dirty="0" smtClean="0"/>
              <a:t>州なども一応導入済み）</a:t>
            </a:r>
            <a:endParaRPr kumimoji="1" lang="en-US" altLang="ja-JP" dirty="0" smtClean="0"/>
          </a:p>
          <a:p>
            <a:pPr marL="0" indent="0">
              <a:buNone/>
            </a:pPr>
            <a:endParaRPr lang="en-US" altLang="ja-JP" dirty="0"/>
          </a:p>
          <a:p>
            <a:pPr marL="0" indent="0">
              <a:buNone/>
            </a:pPr>
            <a:endParaRPr kumimoji="1" lang="en-US" altLang="ja-JP" dirty="0" smtClean="0"/>
          </a:p>
          <a:p>
            <a:pPr marL="0" indent="0">
              <a:buNone/>
            </a:pPr>
            <a:endParaRPr kumimoji="1" lang="en-US" altLang="ja-JP" dirty="0" smtClean="0"/>
          </a:p>
          <a:p>
            <a:pPr marL="0" indent="0">
              <a:buNone/>
            </a:pPr>
            <a:endParaRPr lang="en-US" altLang="ja-JP" dirty="0"/>
          </a:p>
          <a:p>
            <a:pPr marL="0" indent="0">
              <a:buNone/>
            </a:pPr>
            <a:r>
              <a:rPr kumimoji="1" lang="ja-JP" altLang="en-US" dirty="0" smtClean="0"/>
              <a:t>　　　</a:t>
            </a:r>
            <a:r>
              <a:rPr kumimoji="1" lang="ja-JP" altLang="en-US" dirty="0" smtClean="0">
                <a:solidFill>
                  <a:schemeClr val="bg1"/>
                </a:solidFill>
              </a:rPr>
              <a:t>①．政府支持者たちにとって、遠いところの海面上昇や</a:t>
            </a:r>
            <a:endParaRPr kumimoji="1" lang="en-US" altLang="ja-JP" dirty="0" smtClean="0">
              <a:solidFill>
                <a:schemeClr val="bg1"/>
              </a:solidFill>
            </a:endParaRPr>
          </a:p>
          <a:p>
            <a:pPr marL="0" indent="0">
              <a:buNone/>
            </a:pPr>
            <a:r>
              <a:rPr lang="ja-JP" altLang="en-US" dirty="0">
                <a:solidFill>
                  <a:schemeClr val="bg1"/>
                </a:solidFill>
              </a:rPr>
              <a:t>　</a:t>
            </a:r>
            <a:r>
              <a:rPr lang="ja-JP" altLang="en-US" dirty="0" smtClean="0">
                <a:solidFill>
                  <a:schemeClr val="bg1"/>
                </a:solidFill>
              </a:rPr>
              <a:t>　気候変化の危機より自分たちのライフスタイルの方が重要</a:t>
            </a:r>
            <a:endParaRPr kumimoji="1" lang="en-US" altLang="ja-JP" dirty="0" smtClean="0">
              <a:solidFill>
                <a:schemeClr val="bg1"/>
              </a:solidFill>
            </a:endParaRPr>
          </a:p>
          <a:p>
            <a:pPr marL="0" indent="0">
              <a:buNone/>
            </a:pPr>
            <a:r>
              <a:rPr lang="ja-JP" altLang="en-US" dirty="0">
                <a:solidFill>
                  <a:srgbClr val="FF0000"/>
                </a:solidFill>
              </a:rPr>
              <a:t>　</a:t>
            </a:r>
            <a:endParaRPr kumimoji="1" lang="ja-JP" altLang="en-US" dirty="0">
              <a:solidFill>
                <a:srgbClr val="FF0000"/>
              </a:solidFill>
            </a:endParaRPr>
          </a:p>
        </p:txBody>
      </p:sp>
      <p:sp>
        <p:nvSpPr>
          <p:cNvPr id="7" name="円形吹き出し 6"/>
          <p:cNvSpPr/>
          <p:nvPr/>
        </p:nvSpPr>
        <p:spPr>
          <a:xfrm>
            <a:off x="2129590" y="3690143"/>
            <a:ext cx="2719137" cy="1068490"/>
          </a:xfrm>
          <a:prstGeom prst="wedgeEllipseCallout">
            <a:avLst>
              <a:gd name="adj1" fmla="val -33852"/>
              <a:gd name="adj2" fmla="val 81643"/>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kumimoji="1" lang="ja-JP" altLang="en-US" sz="2400" dirty="0" smtClean="0">
                <a:solidFill>
                  <a:schemeClr val="accent6">
                    <a:lumMod val="75000"/>
                  </a:schemeClr>
                </a:solidFill>
              </a:rPr>
              <a:t>石炭生産地の人々など</a:t>
            </a:r>
            <a:endParaRPr kumimoji="1" lang="ja-JP" altLang="en-US" sz="2400" dirty="0">
              <a:solidFill>
                <a:schemeClr val="accent6">
                  <a:lumMod val="75000"/>
                </a:schemeClr>
              </a:solidFill>
            </a:endParaRPr>
          </a:p>
        </p:txBody>
      </p:sp>
    </p:spTree>
    <p:extLst>
      <p:ext uri="{BB962C8B-B14F-4D97-AF65-F5344CB8AC3E}">
        <p14:creationId xmlns:p14="http://schemas.microsoft.com/office/powerpoint/2010/main" val="1915865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arn(inVertical)">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barn(inVertical)">
                                      <p:cBhvr>
                                        <p:cTn id="21" dur="500"/>
                                        <p:tgtEl>
                                          <p:spTgt spid="3">
                                            <p:txEl>
                                              <p:pRg st="2" end="2"/>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barn(inVertical)">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barn(inVertical)">
                                      <p:cBhvr>
                                        <p:cTn id="29" dur="500"/>
                                        <p:tgtEl>
                                          <p:spTgt spid="3">
                                            <p:txEl>
                                              <p:pRg st="8" end="8"/>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barn(inVertical)">
                                      <p:cBhvr>
                                        <p:cTn id="32" dur="500"/>
                                        <p:tgtEl>
                                          <p:spTgt spid="3">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雲 5"/>
          <p:cNvSpPr/>
          <p:nvPr/>
        </p:nvSpPr>
        <p:spPr>
          <a:xfrm>
            <a:off x="3128211" y="3591427"/>
            <a:ext cx="5558589" cy="2147637"/>
          </a:xfrm>
          <a:prstGeom prst="cloud">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角丸四角形 3"/>
          <p:cNvSpPr/>
          <p:nvPr/>
        </p:nvSpPr>
        <p:spPr>
          <a:xfrm>
            <a:off x="1600200" y="96253"/>
            <a:ext cx="4656221" cy="745958"/>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874295" y="276726"/>
            <a:ext cx="10515600" cy="6196264"/>
          </a:xfrm>
        </p:spPr>
        <p:txBody>
          <a:bodyPr/>
          <a:lstStyle/>
          <a:p>
            <a:pPr marL="0" indent="0">
              <a:buNone/>
            </a:pPr>
            <a:r>
              <a:rPr kumimoji="1" lang="ja-JP" altLang="en-US" dirty="0" smtClean="0"/>
              <a:t>　　　　</a:t>
            </a:r>
            <a:r>
              <a:rPr kumimoji="1" lang="ja-JP" altLang="en-US" sz="3600" dirty="0" smtClean="0">
                <a:solidFill>
                  <a:schemeClr val="bg1"/>
                </a:solidFill>
              </a:rPr>
              <a:t>②．経済利益優先</a:t>
            </a:r>
            <a:endParaRPr kumimoji="1" lang="en-US" altLang="ja-JP" sz="3600" dirty="0" smtClean="0">
              <a:solidFill>
                <a:schemeClr val="bg1"/>
              </a:solidFill>
            </a:endParaRPr>
          </a:p>
          <a:p>
            <a:pPr marL="0" indent="0">
              <a:buNone/>
            </a:pPr>
            <a:r>
              <a:rPr kumimoji="1" lang="ja-JP" altLang="en-US" sz="3600" dirty="0" smtClean="0"/>
              <a:t>　</a:t>
            </a:r>
            <a:r>
              <a:rPr kumimoji="1" lang="ja-JP" altLang="en-US" dirty="0" smtClean="0"/>
              <a:t>２０００年代以降　多くの国　「環境税関連税制」→「排出権取引」</a:t>
            </a:r>
            <a:endParaRPr kumimoji="1" lang="en-US" altLang="ja-JP" dirty="0" smtClean="0"/>
          </a:p>
          <a:p>
            <a:pPr marL="0" indent="0">
              <a:buNone/>
            </a:pPr>
            <a:r>
              <a:rPr lang="ja-JP" altLang="en-US" dirty="0" smtClean="0"/>
              <a:t>　　　　　（中には炭素税を廃止してしまう国も）</a:t>
            </a:r>
            <a:endParaRPr lang="en-US" altLang="ja-JP" dirty="0" smtClean="0"/>
          </a:p>
          <a:p>
            <a:pPr marL="0" indent="0">
              <a:buNone/>
            </a:pPr>
            <a:endParaRPr kumimoji="1" lang="en-US" altLang="ja-JP" dirty="0"/>
          </a:p>
          <a:p>
            <a:pPr marL="0" indent="0">
              <a:buNone/>
            </a:pPr>
            <a:endParaRPr lang="en-US" altLang="ja-JP" dirty="0" smtClean="0"/>
          </a:p>
          <a:p>
            <a:pPr marL="0" indent="0">
              <a:buNone/>
            </a:pPr>
            <a:endParaRPr kumimoji="1" lang="en-US" altLang="ja-JP" dirty="0"/>
          </a:p>
          <a:p>
            <a:pPr marL="0" indent="0">
              <a:buNone/>
            </a:pPr>
            <a:r>
              <a:rPr lang="ja-JP" altLang="en-US" dirty="0" smtClean="0"/>
              <a:t>　　　　　　　　　　　　　　　</a:t>
            </a:r>
            <a:endParaRPr lang="en-US" altLang="ja-JP" dirty="0" smtClean="0"/>
          </a:p>
          <a:p>
            <a:pPr marL="0" indent="0">
              <a:buNone/>
            </a:pPr>
            <a:r>
              <a:rPr lang="ja-JP" altLang="en-US" dirty="0"/>
              <a:t>　</a:t>
            </a:r>
            <a:r>
              <a:rPr lang="ja-JP" altLang="en-US" dirty="0" smtClean="0"/>
              <a:t>　　　　　　　　　　　　　　結局は、炭素税を</a:t>
            </a:r>
            <a:endParaRPr lang="en-US" altLang="ja-JP" dirty="0" smtClean="0"/>
          </a:p>
          <a:p>
            <a:pPr marL="0" indent="0">
              <a:buNone/>
            </a:pPr>
            <a:r>
              <a:rPr lang="ja-JP" altLang="en-US" dirty="0" smtClean="0"/>
              <a:t>　　　　　　　　</a:t>
            </a:r>
            <a:r>
              <a:rPr lang="ja-JP" altLang="en-US" dirty="0"/>
              <a:t>　</a:t>
            </a:r>
            <a:r>
              <a:rPr lang="ja-JP" altLang="en-US" dirty="0" smtClean="0"/>
              <a:t>利益上の損得でしか見ていないのでは？</a:t>
            </a:r>
            <a:endParaRPr kumimoji="1" lang="en-US" altLang="ja-JP" dirty="0" smtClean="0"/>
          </a:p>
          <a:p>
            <a:pPr marL="0" indent="0">
              <a:buNone/>
            </a:pPr>
            <a:endParaRPr kumimoji="1" lang="ja-JP" altLang="en-US" dirty="0"/>
          </a:p>
        </p:txBody>
      </p:sp>
      <p:sp>
        <p:nvSpPr>
          <p:cNvPr id="5" name="下矢印 4"/>
          <p:cNvSpPr/>
          <p:nvPr/>
        </p:nvSpPr>
        <p:spPr>
          <a:xfrm>
            <a:off x="4704347" y="2448426"/>
            <a:ext cx="1900990" cy="8061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93161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barn(inVertical)">
                                      <p:cBhvr>
                                        <p:cTn id="31" dur="500"/>
                                        <p:tgtEl>
                                          <p:spTgt spid="3">
                                            <p:txEl>
                                              <p:pRg st="7" end="7"/>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barn(inVertical)">
                                      <p:cBhvr>
                                        <p:cTn id="3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517358" y="1323475"/>
            <a:ext cx="11117179" cy="3161439"/>
          </a:xfrm>
          <a:prstGeom prst="roundRect">
            <a:avLst/>
          </a:prstGeom>
          <a:no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角丸四角形 3"/>
          <p:cNvSpPr/>
          <p:nvPr/>
        </p:nvSpPr>
        <p:spPr>
          <a:xfrm>
            <a:off x="838200" y="385011"/>
            <a:ext cx="6837947" cy="685800"/>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838200" y="365126"/>
            <a:ext cx="10515600" cy="753812"/>
          </a:xfrm>
        </p:spPr>
        <p:txBody>
          <a:bodyPr/>
          <a:lstStyle/>
          <a:p>
            <a:r>
              <a:rPr kumimoji="1" lang="ja-JP" altLang="en-US" dirty="0" smtClean="0">
                <a:solidFill>
                  <a:schemeClr val="bg1"/>
                </a:solidFill>
              </a:rPr>
              <a:t>今後必要なこと</a:t>
            </a:r>
            <a:endParaRPr kumimoji="1" lang="ja-JP" altLang="en-US" dirty="0">
              <a:solidFill>
                <a:schemeClr val="bg1"/>
              </a:solidFill>
            </a:endParaRPr>
          </a:p>
        </p:txBody>
      </p:sp>
      <p:sp>
        <p:nvSpPr>
          <p:cNvPr id="3" name="コンテンツ プレースホルダー 2"/>
          <p:cNvSpPr>
            <a:spLocks noGrp="1"/>
          </p:cNvSpPr>
          <p:nvPr>
            <p:ph idx="1"/>
          </p:nvPr>
        </p:nvSpPr>
        <p:spPr>
          <a:xfrm>
            <a:off x="838200" y="1090696"/>
            <a:ext cx="10515600" cy="5527818"/>
          </a:xfrm>
        </p:spPr>
        <p:txBody>
          <a:bodyPr/>
          <a:lstStyle/>
          <a:p>
            <a:endParaRPr lang="en-US" altLang="ja-JP" dirty="0" smtClean="0"/>
          </a:p>
          <a:p>
            <a:r>
              <a:rPr lang="ja-JP" altLang="en-US" dirty="0" smtClean="0"/>
              <a:t>炭素</a:t>
            </a:r>
            <a:r>
              <a:rPr lang="ja-JP" altLang="en-US" dirty="0"/>
              <a:t>税のみ導入すると</a:t>
            </a:r>
            <a:r>
              <a:rPr lang="ja-JP" altLang="en-US" dirty="0" smtClean="0"/>
              <a:t>、産業</a:t>
            </a:r>
            <a:r>
              <a:rPr lang="ja-JP" altLang="en-US" dirty="0"/>
              <a:t>・経済への費用負担が大きくなる</a:t>
            </a:r>
            <a:r>
              <a:rPr lang="ja-JP" altLang="en-US" dirty="0" smtClean="0"/>
              <a:t>。しかし、炭素</a:t>
            </a:r>
            <a:r>
              <a:rPr lang="ja-JP" altLang="en-US" dirty="0"/>
              <a:t>税は国民全体が使う化石エネルギーに賦課されるので、税収規模も莫大となる。 </a:t>
            </a:r>
          </a:p>
          <a:p>
            <a:r>
              <a:rPr lang="ja-JP" altLang="en-US" dirty="0"/>
              <a:t>税収が得られた分、他の税、特に経済活動関連税を軽減することにより環境、経済両面でプラス効果があるという二重配当論がある。</a:t>
            </a:r>
            <a:endParaRPr lang="en-US" altLang="ja-JP" dirty="0"/>
          </a:p>
          <a:p>
            <a:r>
              <a:rPr lang="ja-JP" altLang="en-US" dirty="0"/>
              <a:t>国民が自分たちの税収（お金）の行き先が明確に把握できる</a:t>
            </a:r>
            <a:r>
              <a:rPr lang="ja-JP" altLang="en-US" dirty="0" smtClean="0"/>
              <a:t>。</a:t>
            </a:r>
            <a:endParaRPr lang="en-US" altLang="ja-JP" dirty="0" smtClean="0"/>
          </a:p>
          <a:p>
            <a:endParaRPr lang="en-US" altLang="ja-JP" dirty="0"/>
          </a:p>
          <a:p>
            <a:endParaRPr lang="en-US" altLang="ja-JP" dirty="0"/>
          </a:p>
          <a:p>
            <a:pPr marL="0" indent="0">
              <a:buNone/>
            </a:pPr>
            <a:r>
              <a:rPr lang="ja-JP" altLang="en-US" dirty="0" smtClean="0"/>
              <a:t>　　　</a:t>
            </a:r>
            <a:r>
              <a:rPr lang="ja-JP" altLang="en-US" sz="3600" dirty="0" smtClean="0">
                <a:solidFill>
                  <a:srgbClr val="FF0000"/>
                </a:solidFill>
              </a:rPr>
              <a:t>　　＊国や地域によって環境は異なる</a:t>
            </a:r>
            <a:endParaRPr lang="en-US" altLang="ja-JP" sz="3600" dirty="0">
              <a:solidFill>
                <a:srgbClr val="FF0000"/>
              </a:solidFill>
            </a:endParaRPr>
          </a:p>
          <a:p>
            <a:endParaRPr lang="en-US" altLang="ja-JP" dirty="0" smtClean="0"/>
          </a:p>
          <a:p>
            <a:endParaRPr lang="en-US" altLang="ja-JP" dirty="0" smtClean="0"/>
          </a:p>
          <a:p>
            <a:endParaRPr lang="en-US" altLang="ja-JP" dirty="0" smtClean="0"/>
          </a:p>
        </p:txBody>
      </p:sp>
    </p:spTree>
    <p:extLst>
      <p:ext uri="{BB962C8B-B14F-4D97-AF65-F5344CB8AC3E}">
        <p14:creationId xmlns:p14="http://schemas.microsoft.com/office/powerpoint/2010/main" val="12098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231353"/>
            <a:ext cx="10515600" cy="517793"/>
          </a:xfrm>
        </p:spPr>
        <p:txBody>
          <a:bodyPr>
            <a:normAutofit fontScale="90000"/>
          </a:bodyPr>
          <a:lstStyle/>
          <a:p>
            <a:r>
              <a:rPr kumimoji="1" lang="ja-JP" altLang="en-US" sz="3600" dirty="0" smtClean="0"/>
              <a:t>参考文献、ウェブサイト</a:t>
            </a:r>
            <a:endParaRPr kumimoji="1" lang="ja-JP" altLang="en-US" sz="3600" dirty="0"/>
          </a:p>
        </p:txBody>
      </p:sp>
      <p:sp>
        <p:nvSpPr>
          <p:cNvPr id="3" name="コンテンツ プレースホルダー 2"/>
          <p:cNvSpPr>
            <a:spLocks noGrp="1"/>
          </p:cNvSpPr>
          <p:nvPr>
            <p:ph idx="1"/>
          </p:nvPr>
        </p:nvSpPr>
        <p:spPr>
          <a:xfrm>
            <a:off x="838200" y="826265"/>
            <a:ext cx="10515600" cy="6031735"/>
          </a:xfrm>
        </p:spPr>
        <p:txBody>
          <a:bodyPr>
            <a:normAutofit/>
          </a:bodyPr>
          <a:lstStyle/>
          <a:p>
            <a:r>
              <a:rPr lang="en-US" altLang="ja-JP" sz="1800" dirty="0">
                <a:hlinkClick r:id="rId3"/>
              </a:rPr>
              <a:t>https://</a:t>
            </a:r>
            <a:r>
              <a:rPr lang="en-US" altLang="ja-JP" sz="1800" dirty="0" smtClean="0">
                <a:hlinkClick r:id="rId3"/>
              </a:rPr>
              <a:t>www.env.go.jp/policy/tax/misc_jokyo/attach/intro_situation.pdf</a:t>
            </a:r>
            <a:r>
              <a:rPr lang="ja-JP" altLang="en-US" sz="1800" dirty="0" smtClean="0"/>
              <a:t>環境省　「諸外国</a:t>
            </a:r>
            <a:r>
              <a:rPr lang="ja-JP" altLang="en-US" sz="1800" dirty="0"/>
              <a:t>に おける 炭素 税等の導入状況</a:t>
            </a:r>
            <a:r>
              <a:rPr lang="ja-JP" altLang="en-US" sz="1800" dirty="0" smtClean="0"/>
              <a:t>」</a:t>
            </a:r>
            <a:endParaRPr lang="en-US" altLang="ja-JP" sz="1800" dirty="0" smtClean="0"/>
          </a:p>
          <a:p>
            <a:pPr marL="0" indent="0">
              <a:buNone/>
            </a:pPr>
            <a:endParaRPr lang="en-US" altLang="ja-JP" sz="1800" dirty="0" smtClean="0">
              <a:hlinkClick r:id="rId4"/>
            </a:endParaRPr>
          </a:p>
          <a:p>
            <a:r>
              <a:rPr lang="en-US" altLang="ja-JP" sz="1800" dirty="0" smtClean="0">
                <a:hlinkClick r:id="rId4"/>
              </a:rPr>
              <a:t>https</a:t>
            </a:r>
            <a:r>
              <a:rPr lang="en-US" altLang="ja-JP" sz="1800" dirty="0">
                <a:hlinkClick r:id="rId4"/>
              </a:rPr>
              <a:t>://</a:t>
            </a:r>
            <a:r>
              <a:rPr lang="en-US" altLang="ja-JP" sz="1800" dirty="0" smtClean="0">
                <a:hlinkClick r:id="rId4"/>
              </a:rPr>
              <a:t>www.mizuho-ir.co.jp/publication/column/2015/0728.html</a:t>
            </a:r>
            <a:r>
              <a:rPr lang="ja-JP" altLang="en-US" sz="1800" dirty="0"/>
              <a:t>　内藤 </a:t>
            </a:r>
            <a:r>
              <a:rPr lang="ja-JP" altLang="en-US" sz="1800" dirty="0" smtClean="0"/>
              <a:t>彩　みずほ情報総研</a:t>
            </a:r>
            <a:endParaRPr lang="en-US" altLang="ja-JP" sz="1800" dirty="0" smtClean="0"/>
          </a:p>
          <a:p>
            <a:pPr marL="0" indent="0">
              <a:buNone/>
            </a:pPr>
            <a:endParaRPr lang="en-US" altLang="ja-JP" sz="1800" dirty="0" smtClean="0">
              <a:hlinkClick r:id="rId5"/>
            </a:endParaRPr>
          </a:p>
          <a:p>
            <a:r>
              <a:rPr lang="en-US" altLang="ja-JP" sz="1800" dirty="0" smtClean="0">
                <a:hlinkClick r:id="rId5"/>
              </a:rPr>
              <a:t>https</a:t>
            </a:r>
            <a:r>
              <a:rPr lang="en-US" altLang="ja-JP" sz="1800" dirty="0">
                <a:hlinkClick r:id="rId5"/>
              </a:rPr>
              <a:t>://</a:t>
            </a:r>
            <a:r>
              <a:rPr lang="en-US" altLang="ja-JP" sz="1800" dirty="0" smtClean="0">
                <a:hlinkClick r:id="rId5"/>
              </a:rPr>
              <a:t>www.keidanren.or.jp/policy/2015/101.pdf</a:t>
            </a:r>
            <a:r>
              <a:rPr lang="ja-JP" altLang="en-US" sz="1800" dirty="0" smtClean="0"/>
              <a:t>　経団連</a:t>
            </a:r>
            <a:endParaRPr lang="en-US" altLang="ja-JP" sz="1800" dirty="0"/>
          </a:p>
          <a:p>
            <a:pPr marL="0" indent="0">
              <a:buNone/>
            </a:pPr>
            <a:endParaRPr lang="en-US" altLang="ja-JP" sz="1800" dirty="0" smtClean="0">
              <a:hlinkClick r:id="rId6"/>
            </a:endParaRPr>
          </a:p>
          <a:p>
            <a:r>
              <a:rPr lang="en-US" altLang="ja-JP" sz="1800" dirty="0" smtClean="0">
                <a:hlinkClick r:id="rId6"/>
              </a:rPr>
              <a:t>http</a:t>
            </a:r>
            <a:r>
              <a:rPr lang="en-US" altLang="ja-JP" sz="1800" dirty="0">
                <a:hlinkClick r:id="rId6"/>
              </a:rPr>
              <a:t>://</a:t>
            </a:r>
            <a:r>
              <a:rPr lang="en-US" altLang="ja-JP" sz="1800" dirty="0" smtClean="0">
                <a:hlinkClick r:id="rId6"/>
              </a:rPr>
              <a:t>www.enecho.meti.go.jp/about/whitepaper/2009html/1-2-2.html</a:t>
            </a:r>
            <a:r>
              <a:rPr lang="ja-JP" altLang="en-US" sz="1800" dirty="0" smtClean="0"/>
              <a:t>　経済産業省　資源エネルギー庁</a:t>
            </a:r>
            <a:endParaRPr lang="en-US" altLang="ja-JP" sz="1800" dirty="0" smtClean="0"/>
          </a:p>
          <a:p>
            <a:endParaRPr lang="en-US" altLang="ja-JP" sz="1800" dirty="0" smtClean="0">
              <a:hlinkClick r:id="rId7"/>
            </a:endParaRPr>
          </a:p>
          <a:p>
            <a:r>
              <a:rPr lang="en-US" altLang="ja-JP" sz="1800" dirty="0" smtClean="0">
                <a:hlinkClick r:id="rId7"/>
              </a:rPr>
              <a:t>http</a:t>
            </a:r>
            <a:r>
              <a:rPr lang="en-US" altLang="ja-JP" sz="1800" dirty="0">
                <a:hlinkClick r:id="rId7"/>
              </a:rPr>
              <a:t>://</a:t>
            </a:r>
            <a:r>
              <a:rPr lang="en-US" altLang="ja-JP" sz="1800" dirty="0" smtClean="0">
                <a:hlinkClick r:id="rId7"/>
              </a:rPr>
              <a:t>www.jccca.org/chart/chart04_05.html</a:t>
            </a:r>
            <a:r>
              <a:rPr lang="ja-JP" altLang="en-US" sz="1800" dirty="0" smtClean="0"/>
              <a:t>　全国地球温暖化防止活動推進センター</a:t>
            </a:r>
            <a:endParaRPr lang="en-US" altLang="ja-JP" sz="1800" dirty="0" smtClean="0"/>
          </a:p>
          <a:p>
            <a:endParaRPr lang="en-US" altLang="ja-JP" sz="1800" dirty="0" smtClean="0">
              <a:hlinkClick r:id="rId8"/>
            </a:endParaRPr>
          </a:p>
          <a:p>
            <a:r>
              <a:rPr lang="en-US" altLang="ja-JP" sz="1800" dirty="0" smtClean="0">
                <a:hlinkClick r:id="rId8"/>
              </a:rPr>
              <a:t>http</a:t>
            </a:r>
            <a:r>
              <a:rPr lang="en-US" altLang="ja-JP" sz="1800" dirty="0">
                <a:hlinkClick r:id="rId8"/>
              </a:rPr>
              <a:t>://www.cger.nies.go.jp</a:t>
            </a:r>
            <a:r>
              <a:rPr lang="ja-JP" altLang="en-US" sz="1800" dirty="0"/>
              <a:t>　地球環境研究センター</a:t>
            </a:r>
            <a:endParaRPr lang="en-US" altLang="ja-JP" sz="1800" dirty="0"/>
          </a:p>
          <a:p>
            <a:endParaRPr lang="en-US" altLang="ja-JP" sz="1800" dirty="0" smtClean="0"/>
          </a:p>
          <a:p>
            <a:r>
              <a:rPr lang="ja-JP" altLang="en-US" sz="1800" dirty="0" smtClean="0"/>
              <a:t>諸富　徹　</a:t>
            </a:r>
            <a:r>
              <a:rPr lang="en-US" altLang="ja-JP" sz="1800" dirty="0" smtClean="0"/>
              <a:t>2000</a:t>
            </a:r>
            <a:r>
              <a:rPr lang="ja-JP" altLang="en-US" sz="1800" dirty="0" smtClean="0"/>
              <a:t>年　「環境税の理論と実際」　有斐閣</a:t>
            </a:r>
            <a:endParaRPr lang="en-US" altLang="ja-JP" sz="1800" dirty="0"/>
          </a:p>
          <a:p>
            <a:endParaRPr lang="en-US" altLang="ja-JP" dirty="0" smtClean="0"/>
          </a:p>
        </p:txBody>
      </p:sp>
    </p:spTree>
    <p:extLst>
      <p:ext uri="{BB962C8B-B14F-4D97-AF65-F5344CB8AC3E}">
        <p14:creationId xmlns:p14="http://schemas.microsoft.com/office/powerpoint/2010/main" val="20606222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1590305" y="3178628"/>
            <a:ext cx="8063345" cy="2088573"/>
          </a:xfrm>
          <a:prstGeom prst="roundRect">
            <a:avLst/>
          </a:prstGeom>
          <a:solidFill>
            <a:schemeClr val="accent6">
              <a:lumMod val="75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765463" y="415636"/>
            <a:ext cx="10584873" cy="893619"/>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834736" y="561109"/>
            <a:ext cx="10515600" cy="6151418"/>
          </a:xfrm>
        </p:spPr>
        <p:txBody>
          <a:bodyPr/>
          <a:lstStyle/>
          <a:p>
            <a:pPr marL="0" indent="0">
              <a:buNone/>
            </a:pPr>
            <a:r>
              <a:rPr lang="ja-JP" altLang="en-US" dirty="0" smtClean="0">
                <a:solidFill>
                  <a:schemeClr val="bg1"/>
                </a:solidFill>
              </a:rPr>
              <a:t>　</a:t>
            </a:r>
            <a:r>
              <a:rPr lang="ja-JP" altLang="en-US" sz="3600" dirty="0" smtClean="0">
                <a:solidFill>
                  <a:schemeClr val="bg1"/>
                </a:solidFill>
              </a:rPr>
              <a:t>外部不経済の内部化</a:t>
            </a:r>
            <a:r>
              <a:rPr lang="ja-JP" altLang="en-US" sz="3600" dirty="0">
                <a:solidFill>
                  <a:schemeClr val="bg1"/>
                </a:solidFill>
              </a:rPr>
              <a:t>　</a:t>
            </a:r>
            <a:r>
              <a:rPr lang="ja-JP" altLang="en-US" sz="3600" dirty="0" smtClean="0">
                <a:solidFill>
                  <a:schemeClr val="bg1"/>
                </a:solidFill>
              </a:rPr>
              <a:t>環境税の「根拠」とは？</a:t>
            </a:r>
            <a:endParaRPr lang="en-US" altLang="ja-JP" sz="3600" dirty="0" smtClean="0">
              <a:solidFill>
                <a:schemeClr val="bg1"/>
              </a:solidFill>
            </a:endParaRPr>
          </a:p>
          <a:p>
            <a:pPr marL="0" indent="0">
              <a:buNone/>
            </a:pPr>
            <a:endParaRPr lang="en-US" altLang="ja-JP" dirty="0"/>
          </a:p>
          <a:p>
            <a:pPr marL="0" indent="0">
              <a:buNone/>
            </a:pPr>
            <a:r>
              <a:rPr lang="ja-JP" altLang="en-US" sz="1400" b="1" dirty="0" smtClean="0"/>
              <a:t>ピグーの理論に基づくことから</a:t>
            </a:r>
            <a:endParaRPr lang="en-US" altLang="ja-JP" sz="1400" b="1" dirty="0" smtClean="0"/>
          </a:p>
          <a:p>
            <a:pPr marL="0" indent="0">
              <a:buNone/>
            </a:pPr>
            <a:r>
              <a:rPr lang="ja-JP" altLang="en-US" sz="1400" b="1" dirty="0" smtClean="0"/>
              <a:t>「ピグー税」とも呼ばれる</a:t>
            </a:r>
            <a:endParaRPr lang="en-US" altLang="ja-JP" sz="1400" b="1" dirty="0" smtClean="0"/>
          </a:p>
          <a:p>
            <a:pPr marL="0" indent="0">
              <a:buNone/>
            </a:pPr>
            <a:endParaRPr lang="en-US" altLang="ja-JP" dirty="0" smtClean="0"/>
          </a:p>
          <a:p>
            <a:pPr marL="0" indent="0">
              <a:buNone/>
            </a:pPr>
            <a:endParaRPr lang="en-US" altLang="ja-JP" dirty="0"/>
          </a:p>
          <a:p>
            <a:pPr marL="0" indent="0">
              <a:buNone/>
            </a:pPr>
            <a:r>
              <a:rPr lang="ja-JP" altLang="en-US" dirty="0" smtClean="0"/>
              <a:t>　　　</a:t>
            </a:r>
            <a:r>
              <a:rPr lang="ja-JP" altLang="en-US" dirty="0" smtClean="0">
                <a:solidFill>
                  <a:schemeClr val="bg1"/>
                </a:solidFill>
              </a:rPr>
              <a:t>市場に組み込めない‘環境汚染’という外部不経済を、</a:t>
            </a:r>
            <a:endParaRPr lang="en-US" altLang="ja-JP" dirty="0" smtClean="0">
              <a:solidFill>
                <a:schemeClr val="bg1"/>
              </a:solidFill>
            </a:endParaRPr>
          </a:p>
          <a:p>
            <a:pPr marL="0" indent="0">
              <a:buNone/>
            </a:pPr>
            <a:r>
              <a:rPr lang="ja-JP" altLang="en-US" dirty="0">
                <a:solidFill>
                  <a:schemeClr val="bg1"/>
                </a:solidFill>
              </a:rPr>
              <a:t>　</a:t>
            </a:r>
            <a:r>
              <a:rPr lang="ja-JP" altLang="en-US" dirty="0" smtClean="0">
                <a:solidFill>
                  <a:schemeClr val="bg1"/>
                </a:solidFill>
              </a:rPr>
              <a:t>　　　　「課税」という形で内部化し（＝市場へ組み込む）、</a:t>
            </a:r>
            <a:endParaRPr lang="en-US" altLang="ja-JP" dirty="0" smtClean="0">
              <a:solidFill>
                <a:schemeClr val="bg1"/>
              </a:solidFill>
            </a:endParaRPr>
          </a:p>
          <a:p>
            <a:pPr marL="0" indent="0">
              <a:buNone/>
            </a:pPr>
            <a:r>
              <a:rPr lang="ja-JP" altLang="en-US" dirty="0" smtClean="0">
                <a:solidFill>
                  <a:schemeClr val="bg1"/>
                </a:solidFill>
              </a:rPr>
              <a:t>　　　　　　　　　　　　最適な資源配分を実現する</a:t>
            </a:r>
            <a:endParaRPr lang="en-US" altLang="ja-JP" dirty="0" smtClean="0">
              <a:solidFill>
                <a:schemeClr val="bg1"/>
              </a:solidFill>
            </a:endParaRPr>
          </a:p>
          <a:p>
            <a:pPr marL="0" indent="0">
              <a:buNone/>
            </a:pPr>
            <a:endParaRPr lang="en-US" altLang="ja-JP" dirty="0"/>
          </a:p>
          <a:p>
            <a:pPr marL="0" indent="0">
              <a:buNone/>
            </a:pPr>
            <a:r>
              <a:rPr lang="ja-JP" altLang="en-US" dirty="0" smtClean="0"/>
              <a:t>　　　　　　　　　以上がもっとも大きな根拠となっている</a:t>
            </a:r>
            <a:endParaRPr lang="en-US" altLang="ja-JP" dirty="0" smtClean="0"/>
          </a:p>
          <a:p>
            <a:pPr marL="0" indent="0">
              <a:buNone/>
            </a:pPr>
            <a:endParaRPr lang="en-US" altLang="ja-JP" dirty="0"/>
          </a:p>
        </p:txBody>
      </p:sp>
      <p:sp>
        <p:nvSpPr>
          <p:cNvPr id="2" name="タイトル 1"/>
          <p:cNvSpPr>
            <a:spLocks noGrp="1"/>
          </p:cNvSpPr>
          <p:nvPr>
            <p:ph type="title"/>
          </p:nvPr>
        </p:nvSpPr>
        <p:spPr>
          <a:xfrm>
            <a:off x="838200" y="365125"/>
            <a:ext cx="10515600" cy="50511"/>
          </a:xfrm>
        </p:spPr>
        <p:txBody>
          <a:bodyPr>
            <a:normAutofit fontScale="90000"/>
          </a:bodyPr>
          <a:lstStyle/>
          <a:p>
            <a:endParaRPr kumimoji="1" lang="ja-JP" altLang="en-US" dirty="0"/>
          </a:p>
        </p:txBody>
      </p:sp>
      <p:sp>
        <p:nvSpPr>
          <p:cNvPr id="4" name="下矢印 3"/>
          <p:cNvSpPr/>
          <p:nvPr/>
        </p:nvSpPr>
        <p:spPr>
          <a:xfrm>
            <a:off x="3990108" y="1595004"/>
            <a:ext cx="2909455" cy="12157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形吹き出し 5"/>
          <p:cNvSpPr/>
          <p:nvPr/>
        </p:nvSpPr>
        <p:spPr>
          <a:xfrm>
            <a:off x="834736" y="1396342"/>
            <a:ext cx="2434936" cy="1215736"/>
          </a:xfrm>
          <a:prstGeom prst="wedgeEllipseCallout">
            <a:avLst>
              <a:gd name="adj1" fmla="val 68783"/>
              <a:gd name="adj2" fmla="val -5162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21970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arn(inVertical)">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arn(inVertical)">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par>
                                <p:cTn id="38" presetID="16" presetClass="entr" presetSubtype="21" fill="hold" nodeType="with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barn(inVertical)">
                                      <p:cBhvr>
                                        <p:cTn id="40" dur="500"/>
                                        <p:tgtEl>
                                          <p:spTgt spid="3">
                                            <p:txEl>
                                              <p:pRg st="7" end="7"/>
                                            </p:txEl>
                                          </p:spTgt>
                                        </p:tgtEl>
                                      </p:cBhvr>
                                    </p:animEffect>
                                  </p:childTnLst>
                                </p:cTn>
                              </p:par>
                              <p:par>
                                <p:cTn id="41" presetID="16" presetClass="entr" presetSubtype="21"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barn(inVertical)">
                                      <p:cBhvr>
                                        <p:cTn id="43" dur="500"/>
                                        <p:tgtEl>
                                          <p:spTgt spid="3">
                                            <p:txEl>
                                              <p:pRg st="8" end="8"/>
                                            </p:txEl>
                                          </p:spTgt>
                                        </p:tgtEl>
                                      </p:cBhvr>
                                    </p:animEffect>
                                  </p:childTnLst>
                                </p:cTn>
                              </p:par>
                              <p:par>
                                <p:cTn id="44" presetID="42" presetClass="entr" presetSubtype="0" fill="hold" nodeType="withEffect">
                                  <p:stCondLst>
                                    <p:cond delay="0"/>
                                  </p:stCondLst>
                                  <p:childTnLst>
                                    <p:set>
                                      <p:cBhvr>
                                        <p:cTn id="45" dur="1" fill="hold">
                                          <p:stCondLst>
                                            <p:cond delay="0"/>
                                          </p:stCondLst>
                                        </p:cTn>
                                        <p:tgtEl>
                                          <p:spTgt spid="3">
                                            <p:txEl>
                                              <p:pRg st="10" end="10"/>
                                            </p:txEl>
                                          </p:spTgt>
                                        </p:tgtEl>
                                        <p:attrNameLst>
                                          <p:attrName>style.visibility</p:attrName>
                                        </p:attrNameLst>
                                      </p:cBhvr>
                                      <p:to>
                                        <p:strVal val="visible"/>
                                      </p:to>
                                    </p:set>
                                    <p:animEffect transition="in" filter="fade">
                                      <p:cBhvr>
                                        <p:cTn id="46" dur="1000"/>
                                        <p:tgtEl>
                                          <p:spTgt spid="3">
                                            <p:txEl>
                                              <p:pRg st="10" end="10"/>
                                            </p:txEl>
                                          </p:spTgt>
                                        </p:tgtEl>
                                      </p:cBhvr>
                                    </p:animEffect>
                                    <p:anim calcmode="lin" valueType="num">
                                      <p:cBhvr>
                                        <p:cTn id="47"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角丸四角形 22"/>
          <p:cNvSpPr/>
          <p:nvPr/>
        </p:nvSpPr>
        <p:spPr>
          <a:xfrm>
            <a:off x="4090737" y="2490537"/>
            <a:ext cx="6882063" cy="3573379"/>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3922295" y="2286000"/>
            <a:ext cx="1840831" cy="4692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 name="コンテンツ プレースホルダー 2"/>
          <p:cNvSpPr>
            <a:spLocks noGrp="1"/>
          </p:cNvSpPr>
          <p:nvPr>
            <p:ph idx="1"/>
          </p:nvPr>
        </p:nvSpPr>
        <p:spPr>
          <a:xfrm>
            <a:off x="838200" y="1410159"/>
            <a:ext cx="10515600" cy="4966610"/>
          </a:xfrm>
        </p:spPr>
        <p:txBody>
          <a:bodyPr>
            <a:normAutofit lnSpcReduction="10000"/>
          </a:bodyPr>
          <a:lstStyle/>
          <a:p>
            <a:pPr marL="0" indent="0">
              <a:buNone/>
            </a:pPr>
            <a:endParaRPr kumimoji="1" lang="en-US" altLang="ja-JP" dirty="0" smtClean="0"/>
          </a:p>
          <a:p>
            <a:pPr marL="0" indent="0">
              <a:buNone/>
            </a:pPr>
            <a:endParaRPr lang="en-US" altLang="ja-JP" dirty="0" smtClean="0"/>
          </a:p>
          <a:p>
            <a:pPr marL="0" indent="0">
              <a:buNone/>
            </a:pPr>
            <a:r>
              <a:rPr lang="ja-JP" altLang="en-US" dirty="0" smtClean="0"/>
              <a:t>　　　　　　　　　　　　　</a:t>
            </a:r>
            <a:r>
              <a:rPr lang="ja-JP" altLang="en-US" u="sng" dirty="0" smtClean="0"/>
              <a:t>理由その</a:t>
            </a:r>
            <a:r>
              <a:rPr lang="en-US" altLang="ja-JP" u="sng" dirty="0" smtClean="0"/>
              <a:t>1.</a:t>
            </a:r>
            <a:r>
              <a:rPr lang="ja-JP" altLang="en-US" dirty="0" smtClean="0"/>
              <a:t>　</a:t>
            </a:r>
            <a:endParaRPr lang="en-US" altLang="ja-JP" dirty="0" smtClean="0"/>
          </a:p>
          <a:p>
            <a:pPr marL="0" indent="0">
              <a:buNone/>
            </a:pPr>
            <a:endParaRPr lang="en-US" altLang="ja-JP" dirty="0" smtClean="0"/>
          </a:p>
          <a:p>
            <a:pPr marL="0" indent="0">
              <a:buNone/>
            </a:pPr>
            <a:r>
              <a:rPr lang="ja-JP" altLang="en-US" dirty="0"/>
              <a:t>　</a:t>
            </a:r>
            <a:r>
              <a:rPr lang="ja-JP" altLang="en-US" dirty="0" smtClean="0"/>
              <a:t>　　　　　　　　　　　　　　「限界外部費」と「限界排出削減費」</a:t>
            </a:r>
            <a:endParaRPr lang="en-US" altLang="ja-JP" dirty="0" smtClean="0"/>
          </a:p>
          <a:p>
            <a:pPr marL="0" indent="0">
              <a:buNone/>
            </a:pPr>
            <a:r>
              <a:rPr lang="ja-JP" altLang="en-US" dirty="0"/>
              <a:t>　</a:t>
            </a:r>
            <a:r>
              <a:rPr lang="ja-JP" altLang="en-US" dirty="0" smtClean="0"/>
              <a:t>　　　　　　　　　　　　　　　　　　　　　に関する情報を</a:t>
            </a:r>
            <a:endParaRPr lang="en-US" altLang="ja-JP" dirty="0" smtClean="0"/>
          </a:p>
          <a:p>
            <a:pPr marL="0" indent="0">
              <a:buNone/>
            </a:pPr>
            <a:r>
              <a:rPr kumimoji="1" lang="ja-JP" altLang="en-US" dirty="0"/>
              <a:t>　</a:t>
            </a:r>
            <a:r>
              <a:rPr kumimoji="1" lang="ja-JP" altLang="en-US" dirty="0" smtClean="0"/>
              <a:t>　　　　　　　　　　　　　　政府が常に把握し</a:t>
            </a:r>
            <a:r>
              <a:rPr lang="ja-JP" altLang="en-US" dirty="0" smtClean="0"/>
              <a:t>正確</a:t>
            </a:r>
            <a:r>
              <a:rPr lang="ja-JP" altLang="en-US" dirty="0"/>
              <a:t>に入手することは</a:t>
            </a:r>
            <a:endParaRPr lang="en-US" altLang="ja-JP" dirty="0"/>
          </a:p>
          <a:p>
            <a:pPr marL="0" indent="0">
              <a:buNone/>
            </a:pPr>
            <a:r>
              <a:rPr lang="ja-JP" altLang="en-US" dirty="0"/>
              <a:t>　　　　　　　　　　　　　　　　　　　　　</a:t>
            </a:r>
            <a:r>
              <a:rPr lang="ja-JP" altLang="en-US" dirty="0" smtClean="0"/>
              <a:t>非常</a:t>
            </a:r>
            <a:r>
              <a:rPr lang="ja-JP" altLang="en-US" dirty="0"/>
              <a:t>に困難である</a:t>
            </a:r>
            <a:endParaRPr lang="en-US" altLang="ja-JP" dirty="0"/>
          </a:p>
          <a:p>
            <a:pPr marL="0" indent="0">
              <a:buNone/>
            </a:pPr>
            <a:endParaRPr kumimoji="1" lang="en-US" altLang="ja-JP" dirty="0" smtClean="0"/>
          </a:p>
          <a:p>
            <a:pPr marL="0" indent="0">
              <a:buNone/>
            </a:pPr>
            <a:r>
              <a:rPr lang="ja-JP" altLang="en-US" dirty="0" smtClean="0"/>
              <a:t>　　　　　　　　　　　　　</a:t>
            </a:r>
            <a:r>
              <a:rPr lang="ja-JP" altLang="en-US" dirty="0"/>
              <a:t>　</a:t>
            </a:r>
            <a:r>
              <a:rPr lang="ja-JP" altLang="en-US" dirty="0" smtClean="0"/>
              <a:t>　　　　　　　　　　　　　　　　　　　　　　　　　　　　　　　　　　　　　</a:t>
            </a:r>
            <a:endParaRPr lang="en-US" altLang="ja-JP" dirty="0" smtClean="0"/>
          </a:p>
        </p:txBody>
      </p:sp>
      <p:sp>
        <p:nvSpPr>
          <p:cNvPr id="5" name="角丸四角形 4"/>
          <p:cNvSpPr/>
          <p:nvPr/>
        </p:nvSpPr>
        <p:spPr>
          <a:xfrm>
            <a:off x="760164" y="154236"/>
            <a:ext cx="10593636" cy="892366"/>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838200" y="154236"/>
            <a:ext cx="10515600" cy="892366"/>
          </a:xfrm>
        </p:spPr>
        <p:txBody>
          <a:bodyPr>
            <a:normAutofit/>
          </a:bodyPr>
          <a:lstStyle/>
          <a:p>
            <a:r>
              <a:rPr kumimoji="1" lang="ja-JP" altLang="en-US" dirty="0" smtClean="0">
                <a:solidFill>
                  <a:schemeClr val="bg1"/>
                </a:solidFill>
              </a:rPr>
              <a:t>ピグー税の限界</a:t>
            </a:r>
            <a:endParaRPr kumimoji="1" lang="ja-JP" altLang="en-US" dirty="0">
              <a:solidFill>
                <a:schemeClr val="bg1"/>
              </a:solidFill>
            </a:endParaRP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336" y="2932616"/>
            <a:ext cx="3429001" cy="3444153"/>
          </a:xfrm>
          <a:prstGeom prst="rect">
            <a:avLst/>
          </a:prstGeom>
        </p:spPr>
      </p:pic>
    </p:spTree>
    <p:extLst>
      <p:ext uri="{BB962C8B-B14F-4D97-AF65-F5344CB8AC3E}">
        <p14:creationId xmlns:p14="http://schemas.microsoft.com/office/powerpoint/2010/main" val="352556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wipe(down)">
                                      <p:cBhvr>
                                        <p:cTn id="10" dur="500"/>
                                        <p:tgtEl>
                                          <p:spTgt spid="3">
                                            <p:txEl>
                                              <p:pRg st="4" end="4"/>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wipe(down)">
                                      <p:cBhvr>
                                        <p:cTn id="13" dur="500"/>
                                        <p:tgtEl>
                                          <p:spTgt spid="3">
                                            <p:txEl>
                                              <p:pRg st="5" end="5"/>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wipe(down)">
                                      <p:cBhvr>
                                        <p:cTn id="16" dur="500"/>
                                        <p:tgtEl>
                                          <p:spTgt spid="3">
                                            <p:txEl>
                                              <p:pRg st="6" end="6"/>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wipe(down)">
                                      <p:cBhvr>
                                        <p:cTn id="19" dur="500"/>
                                        <p:tgtEl>
                                          <p:spTgt spid="3">
                                            <p:txEl>
                                              <p:pRg st="7" end="7"/>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wipe(down)">
                                      <p:cBhvr>
                                        <p:cTn id="22" dur="500"/>
                                        <p:tgtEl>
                                          <p:spTgt spid="3">
                                            <p:txEl>
                                              <p:pRg st="9" end="9"/>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arn(inVertical)">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角丸四角形 20"/>
          <p:cNvSpPr/>
          <p:nvPr/>
        </p:nvSpPr>
        <p:spPr>
          <a:xfrm>
            <a:off x="1203158" y="1203158"/>
            <a:ext cx="8903368" cy="1888958"/>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1070811" y="955964"/>
            <a:ext cx="1780673" cy="4276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爆発 1 4"/>
          <p:cNvSpPr/>
          <p:nvPr/>
        </p:nvSpPr>
        <p:spPr>
          <a:xfrm>
            <a:off x="3844636" y="4229100"/>
            <a:ext cx="4281055" cy="2171700"/>
          </a:xfrm>
          <a:prstGeom prst="irregularSeal1">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838200" y="955964"/>
            <a:ext cx="10515600" cy="5220999"/>
          </a:xfrm>
        </p:spPr>
        <p:txBody>
          <a:bodyPr/>
          <a:lstStyle/>
          <a:p>
            <a:pPr marL="0" indent="0">
              <a:buNone/>
            </a:pPr>
            <a:r>
              <a:rPr kumimoji="1" lang="ja-JP" altLang="en-US" dirty="0" smtClean="0"/>
              <a:t>　</a:t>
            </a:r>
            <a:r>
              <a:rPr kumimoji="1" lang="ja-JP" altLang="en-US" u="sng" dirty="0" smtClean="0"/>
              <a:t>理由その</a:t>
            </a:r>
            <a:r>
              <a:rPr kumimoji="1" lang="en-US" altLang="ja-JP" u="sng" dirty="0" smtClean="0"/>
              <a:t>2.</a:t>
            </a:r>
          </a:p>
          <a:p>
            <a:pPr marL="0" indent="0">
              <a:buNone/>
            </a:pPr>
            <a:r>
              <a:rPr lang="ja-JP" altLang="en-US" dirty="0"/>
              <a:t>　</a:t>
            </a:r>
            <a:r>
              <a:rPr lang="ja-JP" altLang="en-US" dirty="0" smtClean="0"/>
              <a:t>　　　もし仮に情報が得られたとしても、</a:t>
            </a:r>
            <a:endParaRPr lang="en-US" altLang="ja-JP" dirty="0" smtClean="0"/>
          </a:p>
          <a:p>
            <a:pPr marL="0" indent="0">
              <a:buNone/>
            </a:pPr>
            <a:r>
              <a:rPr kumimoji="1" lang="ja-JP" altLang="en-US" dirty="0"/>
              <a:t>　</a:t>
            </a:r>
            <a:r>
              <a:rPr kumimoji="1" lang="ja-JP" altLang="en-US" dirty="0" smtClean="0"/>
              <a:t>　実際の政策において、例えば廃棄ガス排出削減に関する</a:t>
            </a:r>
            <a:endParaRPr kumimoji="1" lang="en-US" altLang="ja-JP" dirty="0" smtClean="0"/>
          </a:p>
          <a:p>
            <a:pPr marL="0" indent="0">
              <a:buNone/>
            </a:pPr>
            <a:r>
              <a:rPr lang="ja-JP" altLang="en-US" dirty="0"/>
              <a:t>　</a:t>
            </a:r>
            <a:r>
              <a:rPr lang="ja-JP" altLang="en-US" dirty="0" smtClean="0"/>
              <a:t>　　</a:t>
            </a:r>
            <a:r>
              <a:rPr kumimoji="1" lang="ja-JP" altLang="en-US" dirty="0" smtClean="0"/>
              <a:t>費用便益の関係のみで汚染基準は決定できない</a:t>
            </a:r>
            <a:endParaRPr kumimoji="1" lang="en-US" altLang="ja-JP" dirty="0" smtClean="0"/>
          </a:p>
          <a:p>
            <a:pPr marL="0" indent="0">
              <a:buNone/>
            </a:pPr>
            <a:endParaRPr lang="en-US" altLang="ja-JP" dirty="0"/>
          </a:p>
          <a:p>
            <a:pPr marL="0" indent="0">
              <a:buNone/>
            </a:pPr>
            <a:endParaRPr kumimoji="1" lang="en-US" altLang="ja-JP" dirty="0" smtClean="0"/>
          </a:p>
          <a:p>
            <a:pPr marL="0" indent="0">
              <a:buNone/>
            </a:pPr>
            <a:endParaRPr lang="en-US" altLang="ja-JP" dirty="0"/>
          </a:p>
          <a:p>
            <a:pPr marL="0" indent="0">
              <a:buNone/>
            </a:pPr>
            <a:r>
              <a:rPr kumimoji="1" lang="ja-JP" altLang="en-US" dirty="0" smtClean="0"/>
              <a:t>　　　　不可逆的損失の回避や長期微量汚染の顕在化などの</a:t>
            </a:r>
            <a:endParaRPr kumimoji="1" lang="en-US" altLang="ja-JP" dirty="0" smtClean="0"/>
          </a:p>
          <a:p>
            <a:pPr marL="0" indent="0">
              <a:buNone/>
            </a:pPr>
            <a:r>
              <a:rPr lang="ja-JP" altLang="en-US" dirty="0"/>
              <a:t>　</a:t>
            </a:r>
            <a:r>
              <a:rPr lang="ja-JP" altLang="en-US" dirty="0" smtClean="0"/>
              <a:t>　　　さまざまな可能性を考慮し、環境政策上の観点からも</a:t>
            </a:r>
            <a:endParaRPr lang="en-US" altLang="ja-JP" dirty="0" smtClean="0"/>
          </a:p>
          <a:p>
            <a:pPr marL="0" indent="0">
              <a:buNone/>
            </a:pPr>
            <a:r>
              <a:rPr kumimoji="1" lang="ja-JP" altLang="en-US" dirty="0"/>
              <a:t>　</a:t>
            </a:r>
            <a:r>
              <a:rPr kumimoji="1" lang="ja-JP" altLang="en-US" dirty="0" smtClean="0"/>
              <a:t>　　　　　　　　　　汚染基準が決定されねばならない</a:t>
            </a:r>
            <a:endParaRPr kumimoji="1" lang="ja-JP" altLang="en-US" dirty="0"/>
          </a:p>
        </p:txBody>
      </p:sp>
      <p:sp>
        <p:nvSpPr>
          <p:cNvPr id="2" name="タイトル 1"/>
          <p:cNvSpPr>
            <a:spLocks noGrp="1"/>
          </p:cNvSpPr>
          <p:nvPr>
            <p:ph type="title"/>
          </p:nvPr>
        </p:nvSpPr>
        <p:spPr>
          <a:xfrm flipV="1">
            <a:off x="838200" y="319406"/>
            <a:ext cx="10515600" cy="45719"/>
          </a:xfrm>
        </p:spPr>
        <p:txBody>
          <a:bodyPr>
            <a:normAutofit fontScale="90000"/>
          </a:bodyPr>
          <a:lstStyle/>
          <a:p>
            <a:endParaRPr kumimoji="1" lang="ja-JP" altLang="en-US" dirty="0"/>
          </a:p>
        </p:txBody>
      </p:sp>
      <p:sp>
        <p:nvSpPr>
          <p:cNvPr id="4" name="下矢印 3"/>
          <p:cNvSpPr/>
          <p:nvPr/>
        </p:nvSpPr>
        <p:spPr>
          <a:xfrm>
            <a:off x="4186715" y="3231573"/>
            <a:ext cx="3044537" cy="9975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2862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additive="base">
                                        <p:cTn id="1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 calcmode="lin" valueType="num">
                                      <p:cBhvr additive="base">
                                        <p:cTn id="2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barn(inVertical)">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barn(inVertical)">
                                      <p:cBhvr>
                                        <p:cTn id="43" dur="500"/>
                                        <p:tgtEl>
                                          <p:spTgt spid="3">
                                            <p:txEl>
                                              <p:pRg st="7" end="7"/>
                                            </p:txEl>
                                          </p:spTgt>
                                        </p:tgtEl>
                                      </p:cBhvr>
                                    </p:animEffect>
                                  </p:childTnLst>
                                </p:cTn>
                              </p:par>
                              <p:par>
                                <p:cTn id="44" presetID="16" presetClass="entr" presetSubtype="21" fill="hold" nodeType="with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barn(inVertical)">
                                      <p:cBhvr>
                                        <p:cTn id="46" dur="500"/>
                                        <p:tgtEl>
                                          <p:spTgt spid="3">
                                            <p:txEl>
                                              <p:pRg st="8" end="8"/>
                                            </p:txEl>
                                          </p:spTgt>
                                        </p:tgtEl>
                                      </p:cBhvr>
                                    </p:animEffect>
                                  </p:childTnLst>
                                </p:cTn>
                              </p:par>
                              <p:par>
                                <p:cTn id="47" presetID="16" presetClass="entr" presetSubtype="21" fill="hold"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barn(inVertical)">
                                      <p:cBhvr>
                                        <p:cTn id="49"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638978" y="24726"/>
            <a:ext cx="10554159" cy="704617"/>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679375" y="3496711"/>
            <a:ext cx="8971401" cy="1659183"/>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838200" y="3283027"/>
            <a:ext cx="4251593" cy="4186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838200" y="135423"/>
            <a:ext cx="10515600" cy="6722577"/>
          </a:xfrm>
        </p:spPr>
        <p:txBody>
          <a:bodyPr>
            <a:normAutofit fontScale="92500" lnSpcReduction="10000"/>
          </a:bodyPr>
          <a:lstStyle/>
          <a:p>
            <a:pPr marL="0" indent="0">
              <a:buNone/>
            </a:pPr>
            <a:r>
              <a:rPr kumimoji="1" lang="ja-JP" altLang="en-US" sz="3500" dirty="0" smtClean="0">
                <a:solidFill>
                  <a:schemeClr val="bg1"/>
                </a:solidFill>
              </a:rPr>
              <a:t>基準・価格アプローチの登場</a:t>
            </a:r>
            <a:endParaRPr lang="en-US" altLang="ja-JP" sz="3500" dirty="0">
              <a:solidFill>
                <a:schemeClr val="bg1"/>
              </a:solidFill>
            </a:endParaRPr>
          </a:p>
          <a:p>
            <a:endParaRPr kumimoji="1" lang="en-US" altLang="ja-JP" dirty="0" smtClean="0"/>
          </a:p>
          <a:p>
            <a:pPr marL="0" indent="0">
              <a:buNone/>
            </a:pPr>
            <a:r>
              <a:rPr lang="ja-JP" altLang="en-US" dirty="0"/>
              <a:t>　</a:t>
            </a:r>
            <a:r>
              <a:rPr lang="ja-JP" altLang="en-US" dirty="0" smtClean="0"/>
              <a:t>　　　　　　　　　　　</a:t>
            </a:r>
            <a:endParaRPr kumimoji="1" lang="en-US" altLang="ja-JP" dirty="0" smtClean="0"/>
          </a:p>
          <a:p>
            <a:pPr marL="0" indent="0">
              <a:buNone/>
            </a:pPr>
            <a:r>
              <a:rPr lang="ja-JP" altLang="en-US" dirty="0" smtClean="0"/>
              <a:t>　　　　　　　　　　　達成</a:t>
            </a:r>
            <a:r>
              <a:rPr lang="ja-JP" altLang="en-US" dirty="0"/>
              <a:t>すべき</a:t>
            </a:r>
            <a:r>
              <a:rPr lang="ja-JP" altLang="en-US" u="sng" dirty="0"/>
              <a:t>環境基準を先に定め</a:t>
            </a:r>
            <a:r>
              <a:rPr lang="ja-JP" altLang="en-US" dirty="0"/>
              <a:t>、</a:t>
            </a:r>
            <a:endParaRPr lang="en-US" altLang="ja-JP" dirty="0"/>
          </a:p>
          <a:p>
            <a:pPr marL="0" indent="0">
              <a:buNone/>
            </a:pPr>
            <a:r>
              <a:rPr lang="ja-JP" altLang="en-US" dirty="0"/>
              <a:t>　　　　　　　　</a:t>
            </a:r>
            <a:r>
              <a:rPr lang="ja-JP" altLang="en-US" dirty="0" smtClean="0"/>
              <a:t>　</a:t>
            </a:r>
            <a:r>
              <a:rPr lang="ja-JP" altLang="en-US" dirty="0"/>
              <a:t>　その達成のために租税政策を用いる</a:t>
            </a:r>
            <a:endParaRPr lang="en-US" altLang="ja-JP" dirty="0"/>
          </a:p>
          <a:p>
            <a:pPr marL="0" indent="0">
              <a:buNone/>
            </a:pPr>
            <a:r>
              <a:rPr lang="ja-JP" altLang="en-US" dirty="0"/>
              <a:t>　　　　　　　　　　　　　　　　　　　　　（</a:t>
            </a:r>
            <a:r>
              <a:rPr lang="ja-JP" altLang="en-US" dirty="0">
                <a:solidFill>
                  <a:srgbClr val="FF0000"/>
                </a:solidFill>
              </a:rPr>
              <a:t>ボーモル＝オーツ</a:t>
            </a:r>
            <a:r>
              <a:rPr lang="ja-JP" altLang="en-US" dirty="0" smtClean="0">
                <a:solidFill>
                  <a:srgbClr val="FF0000"/>
                </a:solidFill>
              </a:rPr>
              <a:t>税</a:t>
            </a:r>
            <a:r>
              <a:rPr lang="ja-JP" altLang="en-US" dirty="0" smtClean="0"/>
              <a:t>）</a:t>
            </a:r>
            <a:endParaRPr lang="en-US" altLang="ja-JP" dirty="0"/>
          </a:p>
          <a:p>
            <a:pPr marL="0" indent="0">
              <a:buNone/>
            </a:pPr>
            <a:endParaRPr kumimoji="1" lang="en-US" altLang="ja-JP" dirty="0" smtClean="0"/>
          </a:p>
          <a:p>
            <a:pPr marL="0" indent="0">
              <a:buNone/>
            </a:pPr>
            <a:r>
              <a:rPr lang="ja-JP" altLang="en-US" sz="3500" dirty="0">
                <a:solidFill>
                  <a:schemeClr val="accent2"/>
                </a:solidFill>
              </a:rPr>
              <a:t>このアプローチのメリット</a:t>
            </a:r>
            <a:endParaRPr lang="en-US" altLang="ja-JP" sz="3500" dirty="0">
              <a:solidFill>
                <a:schemeClr val="accent2"/>
              </a:solidFill>
            </a:endParaRPr>
          </a:p>
          <a:p>
            <a:pPr marL="0" indent="0">
              <a:buNone/>
            </a:pPr>
            <a:r>
              <a:rPr lang="ja-JP" altLang="en-US" dirty="0"/>
              <a:t>　　最適汚染水準の決定に関する困難を回避できる</a:t>
            </a:r>
            <a:endParaRPr lang="en-US" altLang="ja-JP" dirty="0"/>
          </a:p>
          <a:p>
            <a:pPr marL="0" indent="0">
              <a:buNone/>
            </a:pPr>
            <a:r>
              <a:rPr lang="ja-JP" altLang="en-US" dirty="0"/>
              <a:t>　　　（＝‘実現すべき環境水準’について</a:t>
            </a:r>
            <a:endParaRPr lang="en-US" altLang="ja-JP" dirty="0"/>
          </a:p>
          <a:p>
            <a:pPr marL="0" indent="0">
              <a:buNone/>
            </a:pPr>
            <a:r>
              <a:rPr lang="ja-JP" altLang="en-US" dirty="0"/>
              <a:t>　　　　　　　あえて議論せず、公共の意思決定にゆだねる）</a:t>
            </a:r>
            <a:endParaRPr lang="en-US" altLang="ja-JP" dirty="0"/>
          </a:p>
          <a:p>
            <a:pPr marL="0" indent="0">
              <a:buNone/>
            </a:pPr>
            <a:endParaRPr lang="en-US" altLang="ja-JP" dirty="0"/>
          </a:p>
          <a:p>
            <a:pPr marL="0" indent="0">
              <a:buNone/>
            </a:pPr>
            <a:r>
              <a:rPr lang="ja-JP" altLang="en-US" dirty="0"/>
              <a:t>　　　　　　　　　　　　　　　　　　　　　　　　　　</a:t>
            </a:r>
            <a:endParaRPr lang="en-US" altLang="ja-JP" dirty="0"/>
          </a:p>
          <a:p>
            <a:pPr marL="0" indent="0">
              <a:buNone/>
            </a:pPr>
            <a:r>
              <a:rPr lang="ja-JP" altLang="en-US" dirty="0" smtClean="0"/>
              <a:t>　　　　　　　　　　何ら</a:t>
            </a:r>
            <a:r>
              <a:rPr lang="ja-JP" altLang="en-US" dirty="0"/>
              <a:t>かの形で環境基準が決定</a:t>
            </a:r>
            <a:r>
              <a:rPr lang="ja-JP" altLang="en-US" dirty="0" smtClean="0"/>
              <a:t>されれば、それ</a:t>
            </a:r>
            <a:r>
              <a:rPr lang="ja-JP" altLang="en-US" dirty="0"/>
              <a:t>を実現するための</a:t>
            </a:r>
            <a:r>
              <a:rPr lang="ja-JP" altLang="en-US" dirty="0" smtClean="0"/>
              <a:t>税率</a:t>
            </a:r>
            <a:r>
              <a:rPr lang="ja-JP" altLang="en-US" dirty="0"/>
              <a:t>が</a:t>
            </a:r>
            <a:r>
              <a:rPr lang="ja-JP" altLang="en-US" dirty="0" smtClean="0"/>
              <a:t>試行</a:t>
            </a:r>
            <a:r>
              <a:rPr lang="ja-JP" altLang="en-US" dirty="0"/>
              <a:t>錯誤を経て決定される</a:t>
            </a:r>
          </a:p>
          <a:p>
            <a:pPr marL="0" indent="0">
              <a:buNone/>
            </a:pPr>
            <a:endParaRPr lang="en-US" altLang="ja-JP" dirty="0"/>
          </a:p>
          <a:p>
            <a:pPr marL="0" indent="0">
              <a:buNone/>
            </a:pPr>
            <a:endParaRPr kumimoji="1" lang="ja-JP" altLang="en-US" dirty="0"/>
          </a:p>
        </p:txBody>
      </p:sp>
      <p:sp>
        <p:nvSpPr>
          <p:cNvPr id="2" name="タイトル 1"/>
          <p:cNvSpPr>
            <a:spLocks noGrp="1"/>
          </p:cNvSpPr>
          <p:nvPr>
            <p:ph type="title"/>
          </p:nvPr>
        </p:nvSpPr>
        <p:spPr>
          <a:xfrm>
            <a:off x="11512625" y="89704"/>
            <a:ext cx="231355" cy="45719"/>
          </a:xfrm>
        </p:spPr>
        <p:txBody>
          <a:bodyPr>
            <a:normAutofit fontScale="90000"/>
          </a:bodyPr>
          <a:lstStyle/>
          <a:p>
            <a:endParaRPr kumimoji="1" lang="ja-JP" altLang="en-US" dirty="0"/>
          </a:p>
        </p:txBody>
      </p:sp>
      <p:sp>
        <p:nvSpPr>
          <p:cNvPr id="8" name="下矢印 7"/>
          <p:cNvSpPr/>
          <p:nvPr/>
        </p:nvSpPr>
        <p:spPr>
          <a:xfrm>
            <a:off x="4270037" y="922601"/>
            <a:ext cx="2597727" cy="5472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下矢印 4"/>
          <p:cNvSpPr/>
          <p:nvPr/>
        </p:nvSpPr>
        <p:spPr>
          <a:xfrm>
            <a:off x="3455289" y="5224498"/>
            <a:ext cx="2836718" cy="7356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81673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arn(inVertical)">
                                      <p:cBhvr>
                                        <p:cTn id="13" dur="500"/>
                                        <p:tgtEl>
                                          <p:spTgt spid="3">
                                            <p:txEl>
                                              <p:pRg st="3" end="3"/>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arn(inVertical)">
                                      <p:cBhvr>
                                        <p:cTn id="16" dur="500"/>
                                        <p:tgtEl>
                                          <p:spTgt spid="3">
                                            <p:txEl>
                                              <p:pRg st="4" end="4"/>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barn(inVertical)">
                                      <p:cBhvr>
                                        <p:cTn id="19" dur="500"/>
                                        <p:tgtEl>
                                          <p:spTgt spid="3">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 calcmode="lin" valueType="num">
                                      <p:cBhvr additive="base">
                                        <p:cTn id="24"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barn(inVertical)">
                                      <p:cBhvr>
                                        <p:cTn id="30" dur="500"/>
                                        <p:tgtEl>
                                          <p:spTgt spid="3">
                                            <p:txEl>
                                              <p:pRg st="8" end="8"/>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barn(inVertical)">
                                      <p:cBhvr>
                                        <p:cTn id="33" dur="500"/>
                                        <p:tgtEl>
                                          <p:spTgt spid="3">
                                            <p:txEl>
                                              <p:pRg st="9" end="9"/>
                                            </p:txEl>
                                          </p:spTgt>
                                        </p:tgtEl>
                                      </p:cBhvr>
                                    </p:animEffect>
                                  </p:childTnLst>
                                </p:cTn>
                              </p:par>
                              <p:par>
                                <p:cTn id="34" presetID="16" presetClass="entr" presetSubtype="21" fill="hold" nodeType="with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Effect transition="in" filter="barn(inVertical)">
                                      <p:cBhvr>
                                        <p:cTn id="36" dur="500"/>
                                        <p:tgtEl>
                                          <p:spTgt spid="3">
                                            <p:txEl>
                                              <p:pRg st="10" end="1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barn(inVertical)">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 calcmode="lin" valueType="num">
                                      <p:cBhvr additive="base">
                                        <p:cTn id="46" dur="500" fill="hold"/>
                                        <p:tgtEl>
                                          <p:spTgt spid="5"/>
                                        </p:tgtEl>
                                        <p:attrNameLst>
                                          <p:attrName>ppt_x</p:attrName>
                                        </p:attrNameLst>
                                      </p:cBhvr>
                                      <p:tavLst>
                                        <p:tav tm="0">
                                          <p:val>
                                            <p:strVal val="#ppt_x"/>
                                          </p:val>
                                        </p:tav>
                                        <p:tav tm="100000">
                                          <p:val>
                                            <p:strVal val="#ppt_x"/>
                                          </p:val>
                                        </p:tav>
                                      </p:tavLst>
                                    </p:anim>
                                    <p:anim calcmode="lin" valueType="num">
                                      <p:cBhvr additive="base">
                                        <p:cTn id="4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3">
                                            <p:txEl>
                                              <p:pRg st="13" end="13"/>
                                            </p:txEl>
                                          </p:spTgt>
                                        </p:tgtEl>
                                        <p:attrNameLst>
                                          <p:attrName>style.visibility</p:attrName>
                                        </p:attrNameLst>
                                      </p:cBhvr>
                                      <p:to>
                                        <p:strVal val="visible"/>
                                      </p:to>
                                    </p:set>
                                    <p:animEffect transition="in" filter="barn(inVertical)">
                                      <p:cBhvr>
                                        <p:cTn id="52"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角丸四角形 22"/>
          <p:cNvSpPr/>
          <p:nvPr/>
        </p:nvSpPr>
        <p:spPr>
          <a:xfrm>
            <a:off x="1804737" y="1937084"/>
            <a:ext cx="8145379" cy="2189748"/>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角丸四角形 3"/>
          <p:cNvSpPr/>
          <p:nvPr/>
        </p:nvSpPr>
        <p:spPr>
          <a:xfrm>
            <a:off x="1421177" y="1674564"/>
            <a:ext cx="1850833" cy="528809"/>
          </a:xfrm>
          <a:prstGeom prst="roundRect">
            <a:avLst/>
          </a:prstGeom>
          <a:solidFill>
            <a:schemeClr val="accent6"/>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 name="コンテンツ プレースホルダー 2"/>
          <p:cNvSpPr>
            <a:spLocks noGrp="1"/>
          </p:cNvSpPr>
          <p:nvPr>
            <p:ph idx="1"/>
          </p:nvPr>
        </p:nvSpPr>
        <p:spPr>
          <a:xfrm>
            <a:off x="838200" y="198304"/>
            <a:ext cx="10515600" cy="6466901"/>
          </a:xfrm>
        </p:spPr>
        <p:txBody>
          <a:bodyPr/>
          <a:lstStyle/>
          <a:p>
            <a:r>
              <a:rPr kumimoji="1" lang="ja-JP" altLang="en-US" dirty="0" smtClean="0"/>
              <a:t>ボーモル＝オーツ税（環境税）は、以下の</a:t>
            </a:r>
            <a:r>
              <a:rPr kumimoji="1" lang="en-US" altLang="ja-JP" dirty="0" smtClean="0"/>
              <a:t>3</a:t>
            </a:r>
            <a:r>
              <a:rPr kumimoji="1" lang="ja-JP" altLang="en-US" dirty="0" smtClean="0"/>
              <a:t>点で</a:t>
            </a:r>
            <a:endParaRPr kumimoji="1" lang="en-US" altLang="ja-JP" dirty="0" smtClean="0"/>
          </a:p>
          <a:p>
            <a:pPr marL="0" indent="0">
              <a:buNone/>
            </a:pPr>
            <a:r>
              <a:rPr lang="ja-JP" altLang="en-US" dirty="0" smtClean="0"/>
              <a:t>　　　　　直接規制より優れているとされている</a:t>
            </a:r>
            <a:endParaRPr lang="en-US" altLang="ja-JP" dirty="0" smtClean="0"/>
          </a:p>
          <a:p>
            <a:pPr marL="0" indent="0">
              <a:buNone/>
            </a:pPr>
            <a:endParaRPr kumimoji="1" lang="en-US" altLang="ja-JP" dirty="0"/>
          </a:p>
          <a:p>
            <a:pPr marL="0" indent="0">
              <a:buNone/>
            </a:pPr>
            <a:r>
              <a:rPr lang="ja-JP" altLang="en-US" dirty="0" smtClean="0"/>
              <a:t>①：</a:t>
            </a:r>
            <a:r>
              <a:rPr lang="ja-JP" altLang="en-US" dirty="0" smtClean="0">
                <a:solidFill>
                  <a:schemeClr val="bg1"/>
                </a:solidFill>
              </a:rPr>
              <a:t>費用効率性</a:t>
            </a:r>
            <a:endParaRPr lang="en-US" altLang="ja-JP" dirty="0" smtClean="0">
              <a:solidFill>
                <a:schemeClr val="bg1"/>
              </a:solidFill>
            </a:endParaRPr>
          </a:p>
          <a:p>
            <a:pPr marL="0" indent="0">
              <a:buNone/>
            </a:pPr>
            <a:r>
              <a:rPr kumimoji="1" lang="ja-JP" altLang="en-US" dirty="0"/>
              <a:t>　</a:t>
            </a:r>
            <a:r>
              <a:rPr kumimoji="1" lang="ja-JP" altLang="en-US" dirty="0" smtClean="0"/>
              <a:t>　　　　　　　この税のもとでは、限界排出削減費用が</a:t>
            </a:r>
            <a:endParaRPr kumimoji="1" lang="en-US" altLang="ja-JP" dirty="0" smtClean="0"/>
          </a:p>
          <a:p>
            <a:pPr marL="0" indent="0">
              <a:buNone/>
            </a:pPr>
            <a:r>
              <a:rPr lang="ja-JP" altLang="en-US" dirty="0"/>
              <a:t>　</a:t>
            </a:r>
            <a:r>
              <a:rPr lang="ja-JP" altLang="en-US" dirty="0" smtClean="0"/>
              <a:t>　　　　　　　　各排出間で均等化されるため</a:t>
            </a:r>
            <a:endParaRPr lang="en-US" altLang="ja-JP" dirty="0" smtClean="0"/>
          </a:p>
          <a:p>
            <a:pPr marL="0" indent="0">
              <a:buNone/>
            </a:pPr>
            <a:r>
              <a:rPr kumimoji="1" lang="ja-JP" altLang="en-US" dirty="0" smtClean="0"/>
              <a:t>　　　　　　社会的に最少の費用で環境基準を達成できる</a:t>
            </a:r>
            <a:endParaRPr kumimoji="1" lang="ja-JP" altLang="en-US" dirty="0"/>
          </a:p>
        </p:txBody>
      </p:sp>
      <p:sp>
        <p:nvSpPr>
          <p:cNvPr id="2" name="タイトル 1"/>
          <p:cNvSpPr>
            <a:spLocks noGrp="1"/>
          </p:cNvSpPr>
          <p:nvPr>
            <p:ph type="title"/>
          </p:nvPr>
        </p:nvSpPr>
        <p:spPr>
          <a:xfrm flipH="1" flipV="1">
            <a:off x="11353799" y="319406"/>
            <a:ext cx="45719" cy="45719"/>
          </a:xfrm>
        </p:spPr>
        <p:txBody>
          <a:bodyPr>
            <a:normAutofit fontScale="90000"/>
          </a:bodyPr>
          <a:lstStyle/>
          <a:p>
            <a:endParaRPr kumimoji="1" lang="ja-JP" altLang="en-US" dirty="0"/>
          </a:p>
        </p:txBody>
      </p:sp>
    </p:spTree>
    <p:extLst>
      <p:ext uri="{BB962C8B-B14F-4D97-AF65-F5344CB8AC3E}">
        <p14:creationId xmlns:p14="http://schemas.microsoft.com/office/powerpoint/2010/main" val="1597803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arn(inVertical)">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barn(inVertical)">
                                      <p:cBhvr>
                                        <p:cTn id="35" dur="500"/>
                                        <p:tgtEl>
                                          <p:spTgt spid="3">
                                            <p:txEl>
                                              <p:pRg st="6" end="6"/>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barn(inVertical)">
                                      <p:cBhvr>
                                        <p:cTn id="3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1421176" y="165253"/>
            <a:ext cx="2875402" cy="440675"/>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838200" y="132202"/>
            <a:ext cx="10515600" cy="6643171"/>
          </a:xfrm>
        </p:spPr>
        <p:txBody>
          <a:bodyPr>
            <a:normAutofit/>
          </a:bodyPr>
          <a:lstStyle/>
          <a:p>
            <a:pPr marL="0" indent="0">
              <a:buNone/>
            </a:pPr>
            <a:r>
              <a:rPr kumimoji="1" lang="ja-JP" altLang="en-US" dirty="0" smtClean="0"/>
              <a:t>②：</a:t>
            </a:r>
            <a:r>
              <a:rPr kumimoji="1" lang="ja-JP" altLang="en-US" dirty="0" smtClean="0">
                <a:solidFill>
                  <a:schemeClr val="bg1"/>
                </a:solidFill>
              </a:rPr>
              <a:t>情報効率性が高い</a:t>
            </a:r>
            <a:endParaRPr kumimoji="1" lang="en-US" altLang="ja-JP" dirty="0" smtClean="0">
              <a:solidFill>
                <a:schemeClr val="bg1"/>
              </a:solidFill>
            </a:endParaRPr>
          </a:p>
          <a:p>
            <a:pPr marL="0" indent="0">
              <a:buNone/>
            </a:pPr>
            <a:r>
              <a:rPr lang="ja-JP" altLang="en-US" dirty="0"/>
              <a:t>　</a:t>
            </a:r>
            <a:r>
              <a:rPr lang="ja-JP" altLang="en-US" dirty="0" smtClean="0"/>
              <a:t>　　同じ環境基準を実現しようとしても</a:t>
            </a:r>
            <a:endParaRPr lang="en-US" altLang="ja-JP" dirty="0" smtClean="0"/>
          </a:p>
          <a:p>
            <a:pPr marL="0" indent="0">
              <a:buNone/>
            </a:pPr>
            <a:endParaRPr kumimoji="1" lang="en-US" altLang="ja-JP" dirty="0"/>
          </a:p>
          <a:p>
            <a:pPr marL="0" indent="0">
              <a:buNone/>
            </a:pPr>
            <a:r>
              <a:rPr lang="ja-JP" altLang="en-US" dirty="0" smtClean="0"/>
              <a:t>　直接規制・・・　個々の排出者の限界排出削減費用</a:t>
            </a:r>
            <a:endParaRPr lang="en-US" altLang="ja-JP" dirty="0" smtClean="0"/>
          </a:p>
          <a:p>
            <a:pPr marL="0" indent="0">
              <a:buNone/>
            </a:pPr>
            <a:r>
              <a:rPr kumimoji="1" lang="ja-JP" altLang="en-US" dirty="0"/>
              <a:t>　</a:t>
            </a:r>
            <a:r>
              <a:rPr kumimoji="1" lang="ja-JP" altLang="en-US" dirty="0" smtClean="0"/>
              <a:t>　　　　　　　　　に関する情報を得て、そこから</a:t>
            </a:r>
            <a:endParaRPr kumimoji="1" lang="en-US" altLang="ja-JP" dirty="0" smtClean="0"/>
          </a:p>
          <a:p>
            <a:pPr marL="0" indent="0">
              <a:buNone/>
            </a:pPr>
            <a:r>
              <a:rPr lang="ja-JP" altLang="en-US" dirty="0"/>
              <a:t>　</a:t>
            </a:r>
            <a:r>
              <a:rPr lang="ja-JP" altLang="en-US" dirty="0" smtClean="0"/>
              <a:t>　　　　　　　　　環境基準を実現させる</a:t>
            </a:r>
            <a:r>
              <a:rPr kumimoji="1" lang="ja-JP" altLang="en-US" dirty="0"/>
              <a:t>　</a:t>
            </a:r>
            <a:endParaRPr kumimoji="1" lang="en-US" altLang="ja-JP" dirty="0" smtClean="0"/>
          </a:p>
          <a:p>
            <a:pPr marL="0" indent="0">
              <a:buNone/>
            </a:pPr>
            <a:r>
              <a:rPr lang="ja-JP" altLang="en-US" dirty="0"/>
              <a:t>　</a:t>
            </a:r>
            <a:endParaRPr lang="en-US" altLang="ja-JP" dirty="0" smtClean="0"/>
          </a:p>
          <a:p>
            <a:pPr marL="0" indent="0">
              <a:buNone/>
            </a:pPr>
            <a:endParaRPr lang="en-US" altLang="ja-JP" dirty="0" smtClean="0"/>
          </a:p>
          <a:p>
            <a:pPr marL="0" indent="0">
              <a:buNone/>
            </a:pPr>
            <a:r>
              <a:rPr lang="ja-JP" altLang="en-US" dirty="0" smtClean="0"/>
              <a:t>ボーモル＝オーツ・・・　設定した環境基準が</a:t>
            </a:r>
            <a:endParaRPr lang="en-US" altLang="ja-JP" dirty="0" smtClean="0"/>
          </a:p>
          <a:p>
            <a:pPr marL="0" indent="0">
              <a:buNone/>
            </a:pPr>
            <a:r>
              <a:rPr kumimoji="1" lang="ja-JP" altLang="en-US" dirty="0"/>
              <a:t>　</a:t>
            </a:r>
            <a:r>
              <a:rPr kumimoji="1" lang="ja-JP" altLang="en-US" dirty="0" smtClean="0"/>
              <a:t>　　　　　　　　　　　　　　実現されているかどうかを確認し</a:t>
            </a:r>
            <a:endParaRPr kumimoji="1" lang="en-US" altLang="ja-JP" dirty="0" smtClean="0"/>
          </a:p>
          <a:p>
            <a:pPr marL="0" indent="0">
              <a:buNone/>
            </a:pPr>
            <a:r>
              <a:rPr lang="ja-JP" altLang="en-US" dirty="0"/>
              <a:t>　</a:t>
            </a:r>
            <a:r>
              <a:rPr lang="ja-JP" altLang="en-US" dirty="0" smtClean="0"/>
              <a:t>　　　　　　　　　　　　　　税率を操作するのみ</a:t>
            </a:r>
            <a:endParaRPr lang="en-US" altLang="ja-JP" dirty="0" smtClean="0"/>
          </a:p>
          <a:p>
            <a:pPr marL="0" indent="0">
              <a:buNone/>
            </a:pPr>
            <a:r>
              <a:rPr kumimoji="1" lang="ja-JP" altLang="en-US" dirty="0"/>
              <a:t>　</a:t>
            </a:r>
            <a:r>
              <a:rPr kumimoji="1" lang="ja-JP" altLang="en-US" dirty="0" smtClean="0"/>
              <a:t>　　　　　　　　　　　　　（＝個々の情報は必ずしも必要ではない）</a:t>
            </a:r>
            <a:endParaRPr kumimoji="1" lang="ja-JP" altLang="en-US" dirty="0"/>
          </a:p>
        </p:txBody>
      </p:sp>
      <p:sp>
        <p:nvSpPr>
          <p:cNvPr id="2" name="タイトル 1"/>
          <p:cNvSpPr>
            <a:spLocks noGrp="1"/>
          </p:cNvSpPr>
          <p:nvPr>
            <p:ph type="title"/>
          </p:nvPr>
        </p:nvSpPr>
        <p:spPr>
          <a:xfrm flipV="1">
            <a:off x="838200" y="270164"/>
            <a:ext cx="10515600" cy="45719"/>
          </a:xfrm>
        </p:spPr>
        <p:txBody>
          <a:bodyPr>
            <a:normAutofit fontScale="90000"/>
          </a:bodyPr>
          <a:lstStyle/>
          <a:p>
            <a:endParaRPr kumimoji="1" lang="ja-JP" altLang="en-US" dirty="0"/>
          </a:p>
        </p:txBody>
      </p:sp>
      <p:sp>
        <p:nvSpPr>
          <p:cNvPr id="4" name="上下矢印 3"/>
          <p:cNvSpPr/>
          <p:nvPr/>
        </p:nvSpPr>
        <p:spPr>
          <a:xfrm>
            <a:off x="1615599" y="2587775"/>
            <a:ext cx="862444" cy="1423554"/>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3152275" y="1491916"/>
            <a:ext cx="5715000" cy="1807636"/>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4150895" y="4060077"/>
            <a:ext cx="6521116" cy="2184312"/>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73109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additive="base">
                                        <p:cTn id="2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 calcmode="lin" valueType="num">
                                      <p:cBhvr additive="base">
                                        <p:cTn id="30"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barn(inVertical)">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barn(inVertical)">
                                      <p:cBhvr>
                                        <p:cTn id="41" dur="500"/>
                                        <p:tgtEl>
                                          <p:spTgt spid="4"/>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 calcmode="lin" valueType="num">
                                      <p:cBhvr additive="base">
                                        <p:cTn id="46"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 calcmode="lin" valueType="num">
                                      <p:cBhvr additive="base">
                                        <p:cTn id="50"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9" end="9"/>
                                            </p:txEl>
                                          </p:spTgt>
                                        </p:tgtEl>
                                        <p:attrNameLst>
                                          <p:attrName>ppt_y</p:attrName>
                                        </p:attrNameLst>
                                      </p:cBhvr>
                                      <p:tavLst>
                                        <p:tav tm="0">
                                          <p:val>
                                            <p:strVal val="1+#ppt_h/2"/>
                                          </p:val>
                                        </p:tav>
                                        <p:tav tm="100000">
                                          <p:val>
                                            <p:strVal val="#ppt_y"/>
                                          </p:val>
                                        </p:tav>
                                      </p:tavLst>
                                    </p:anim>
                                  </p:childTnLst>
                                </p:cTn>
                              </p:par>
                              <p:par>
                                <p:cTn id="52" presetID="2" presetClass="entr" presetSubtype="4" fill="hold" nodeType="withEffect">
                                  <p:stCondLst>
                                    <p:cond delay="0"/>
                                  </p:stCondLst>
                                  <p:childTnLst>
                                    <p:set>
                                      <p:cBhvr>
                                        <p:cTn id="53" dur="1" fill="hold">
                                          <p:stCondLst>
                                            <p:cond delay="0"/>
                                          </p:stCondLst>
                                        </p:cTn>
                                        <p:tgtEl>
                                          <p:spTgt spid="3">
                                            <p:txEl>
                                              <p:pRg st="10" end="10"/>
                                            </p:txEl>
                                          </p:spTgt>
                                        </p:tgtEl>
                                        <p:attrNameLst>
                                          <p:attrName>style.visibility</p:attrName>
                                        </p:attrNameLst>
                                      </p:cBhvr>
                                      <p:to>
                                        <p:strVal val="visible"/>
                                      </p:to>
                                    </p:set>
                                    <p:anim calcmode="lin" valueType="num">
                                      <p:cBhvr additive="base">
                                        <p:cTn id="54"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6" presetID="2" presetClass="entr" presetSubtype="4" fill="hold" nodeType="withEffect">
                                  <p:stCondLst>
                                    <p:cond delay="0"/>
                                  </p:stCondLst>
                                  <p:childTnLst>
                                    <p:set>
                                      <p:cBhvr>
                                        <p:cTn id="57" dur="1" fill="hold">
                                          <p:stCondLst>
                                            <p:cond delay="0"/>
                                          </p:stCondLst>
                                        </p:cTn>
                                        <p:tgtEl>
                                          <p:spTgt spid="3">
                                            <p:txEl>
                                              <p:pRg st="11" end="11"/>
                                            </p:txEl>
                                          </p:spTgt>
                                        </p:tgtEl>
                                        <p:attrNameLst>
                                          <p:attrName>style.visibility</p:attrName>
                                        </p:attrNameLst>
                                      </p:cBhvr>
                                      <p:to>
                                        <p:strVal val="visible"/>
                                      </p:to>
                                    </p:set>
                                    <p:anim calcmode="lin" valueType="num">
                                      <p:cBhvr additive="base">
                                        <p:cTn id="58"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barn(inVertical)">
                                      <p:cBhvr>
                                        <p:cTn id="6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6" grpId="0" animBg="1"/>
      <p:bldP spid="7" grpId="0" animBg="1"/>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1172</TotalTime>
  <Words>2023</Words>
  <Application>Microsoft Office PowerPoint</Application>
  <PresentationFormat>ワイド画面</PresentationFormat>
  <Paragraphs>424</Paragraphs>
  <Slides>38</Slides>
  <Notes>38</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38</vt:i4>
      </vt:variant>
    </vt:vector>
  </HeadingPairs>
  <TitlesOfParts>
    <vt:vector size="45" baseType="lpstr">
      <vt:lpstr>AR P丸ゴシック体E</vt:lpstr>
      <vt:lpstr>HGP創英角ｺﾞｼｯｸUB</vt:lpstr>
      <vt:lpstr>ＭＳ Ｐゴシック</vt:lpstr>
      <vt:lpstr>Arial</vt:lpstr>
      <vt:lpstr>Calibri</vt:lpstr>
      <vt:lpstr>Calibri Light</vt:lpstr>
      <vt:lpstr>Office テーマ</vt:lpstr>
      <vt:lpstr>日本における炭素税の成果と地球温暖化対策に向けた今後の課題：EUとの比較</vt:lpstr>
      <vt:lpstr>目次</vt:lpstr>
      <vt:lpstr>第1章：環境税の経済学的理論に基づく根拠</vt:lpstr>
      <vt:lpstr>PowerPoint プレゼンテーション</vt:lpstr>
      <vt:lpstr>ピグー税の限界</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第２章．炭素税とは</vt:lpstr>
      <vt:lpstr>炭素税は二酸化炭素（CO2）排出の抑制を目的として、エネルギーに課される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第3章．EUの炭素税の歴史と成果</vt:lpstr>
      <vt:lpstr>デンマークの炭素税の特徴</vt:lpstr>
      <vt:lpstr>第4章．日本の炭素税</vt:lpstr>
      <vt:lpstr>PowerPoint プレゼンテーション</vt:lpstr>
      <vt:lpstr>炭素税による家計負担</vt:lpstr>
      <vt:lpstr>日本の二酸化炭素排出量の推移</vt:lpstr>
      <vt:lpstr>・国内の部門別排出量の推移</vt:lpstr>
      <vt:lpstr>アンケート調査</vt:lpstr>
      <vt:lpstr>アンケート調査からわかる事</vt:lpstr>
      <vt:lpstr>第５章．日本とEUの炭素税比較</vt:lpstr>
      <vt:lpstr>日本とEUの炭素税比較</vt:lpstr>
      <vt:lpstr>PowerPoint プレゼンテーション</vt:lpstr>
      <vt:lpstr>第６章．今後の課題</vt:lpstr>
      <vt:lpstr>PowerPoint プレゼンテーション</vt:lpstr>
      <vt:lpstr>PowerPoint プレゼンテーション</vt:lpstr>
      <vt:lpstr>今後必要なこと</vt:lpstr>
      <vt:lpstr>参考文献、ウェブサイト</vt:lpstr>
    </vt:vector>
  </TitlesOfParts>
  <Company>名城大学</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日本における炭素税の成果と地球温暖化対策に向けた今後の課題：EUとの比較</dc:title>
  <dc:creator>160322011</dc:creator>
  <cp:lastModifiedBy>李すぅちょる</cp:lastModifiedBy>
  <cp:revision>106</cp:revision>
  <dcterms:created xsi:type="dcterms:W3CDTF">2017-10-17T04:43:07Z</dcterms:created>
  <dcterms:modified xsi:type="dcterms:W3CDTF">2017-12-02T01:18:23Z</dcterms:modified>
</cp:coreProperties>
</file>