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8.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27.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28.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43"/>
  </p:notesMasterIdLst>
  <p:sldIdLst>
    <p:sldId id="257" r:id="rId2"/>
    <p:sldId id="259" r:id="rId3"/>
    <p:sldId id="260" r:id="rId4"/>
    <p:sldId id="261" r:id="rId5"/>
    <p:sldId id="262" r:id="rId6"/>
    <p:sldId id="263" r:id="rId7"/>
    <p:sldId id="264" r:id="rId8"/>
    <p:sldId id="265" r:id="rId9"/>
    <p:sldId id="291" r:id="rId10"/>
    <p:sldId id="267" r:id="rId11"/>
    <p:sldId id="296" r:id="rId12"/>
    <p:sldId id="309" r:id="rId13"/>
    <p:sldId id="310" r:id="rId14"/>
    <p:sldId id="311" r:id="rId15"/>
    <p:sldId id="294" r:id="rId16"/>
    <p:sldId id="303" r:id="rId17"/>
    <p:sldId id="304" r:id="rId18"/>
    <p:sldId id="266" r:id="rId19"/>
    <p:sldId id="301" r:id="rId20"/>
    <p:sldId id="300" r:id="rId21"/>
    <p:sldId id="272" r:id="rId22"/>
    <p:sldId id="295" r:id="rId23"/>
    <p:sldId id="279" r:id="rId24"/>
    <p:sldId id="290" r:id="rId25"/>
    <p:sldId id="299" r:id="rId26"/>
    <p:sldId id="280" r:id="rId27"/>
    <p:sldId id="285" r:id="rId28"/>
    <p:sldId id="312" r:id="rId29"/>
    <p:sldId id="313" r:id="rId30"/>
    <p:sldId id="314" r:id="rId31"/>
    <p:sldId id="337" r:id="rId32"/>
    <p:sldId id="338" r:id="rId33"/>
    <p:sldId id="339" r:id="rId34"/>
    <p:sldId id="340" r:id="rId35"/>
    <p:sldId id="318" r:id="rId36"/>
    <p:sldId id="333" r:id="rId37"/>
    <p:sldId id="334" r:id="rId38"/>
    <p:sldId id="335" r:id="rId39"/>
    <p:sldId id="281" r:id="rId40"/>
    <p:sldId id="282" r:id="rId41"/>
    <p:sldId id="283" r:id="rId4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150322028" initials="1"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480" autoAdjust="0"/>
    <p:restoredTop sz="76308" autoAdjust="0"/>
  </p:normalViewPr>
  <p:slideViewPr>
    <p:cSldViewPr snapToGrid="0">
      <p:cViewPr varScale="1">
        <p:scale>
          <a:sx n="68" d="100"/>
          <a:sy n="68" d="100"/>
        </p:scale>
        <p:origin x="1469" y="53"/>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______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______2.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0.30863085462276196"/>
          <c:y val="0.19812665848614283"/>
          <c:w val="0.44042330713721189"/>
          <c:h val="0.42970327835931121"/>
        </c:manualLayout>
      </c:layout>
      <c:pieChart>
        <c:varyColors val="1"/>
        <c:ser>
          <c:idx val="0"/>
          <c:order val="0"/>
          <c:tx>
            <c:strRef>
              <c:f>Sheet1!$B$1</c:f>
              <c:strCache>
                <c:ptCount val="1"/>
                <c:pt idx="0">
                  <c:v>ESG/CSR活動の目的</c:v>
                </c:pt>
              </c:strCache>
            </c:strRef>
          </c:tx>
          <c:dPt>
            <c:idx val="0"/>
            <c:bubble3D val="0"/>
            <c:spPr>
              <a:solidFill>
                <a:schemeClr val="accent1"/>
              </a:solidFill>
              <a:ln w="19050">
                <a:solidFill>
                  <a:schemeClr val="lt1"/>
                </a:solidFill>
              </a:ln>
              <a:effectLst/>
            </c:spPr>
          </c:dPt>
          <c:dPt>
            <c:idx val="1"/>
            <c:bubble3D val="0"/>
            <c:spPr>
              <a:solidFill>
                <a:schemeClr val="accent2"/>
              </a:solidFill>
              <a:ln w="19050">
                <a:solidFill>
                  <a:schemeClr val="lt1"/>
                </a:solidFill>
              </a:ln>
              <a:effectLst/>
            </c:spPr>
          </c:dPt>
          <c:dPt>
            <c:idx val="2"/>
            <c:bubble3D val="0"/>
            <c:spPr>
              <a:solidFill>
                <a:schemeClr val="accent3"/>
              </a:solidFill>
              <a:ln w="19050">
                <a:solidFill>
                  <a:schemeClr val="lt1"/>
                </a:solidFill>
              </a:ln>
              <a:effectLst/>
            </c:spPr>
          </c:dPt>
          <c:dPt>
            <c:idx val="3"/>
            <c:bubble3D val="0"/>
            <c:spPr>
              <a:solidFill>
                <a:schemeClr val="accent4"/>
              </a:solidFill>
              <a:ln w="19050">
                <a:solidFill>
                  <a:schemeClr val="lt1"/>
                </a:solidFill>
              </a:ln>
              <a:effectLst/>
            </c:spPr>
          </c:dPt>
          <c:dPt>
            <c:idx val="4"/>
            <c:bubble3D val="0"/>
            <c:spPr>
              <a:solidFill>
                <a:schemeClr val="accent5"/>
              </a:solidFill>
              <a:ln w="19050">
                <a:solidFill>
                  <a:schemeClr val="lt1"/>
                </a:solidFill>
              </a:ln>
              <a:effectLst/>
            </c:spPr>
          </c:dPt>
          <c:dPt>
            <c:idx val="5"/>
            <c:bubble3D val="0"/>
            <c:spPr>
              <a:solidFill>
                <a:schemeClr val="accent6"/>
              </a:solidFill>
              <a:ln w="19050">
                <a:solidFill>
                  <a:schemeClr val="lt1"/>
                </a:solidFill>
              </a:ln>
              <a:effectLst/>
            </c:spPr>
          </c:dPt>
          <c:dLbls>
            <c:dLbl>
              <c:idx val="0"/>
              <c:layout>
                <c:manualLayout>
                  <c:x val="-8.2272887530849687E-2"/>
                  <c:y val="0.11485858017421104"/>
                </c:manualLayout>
              </c:layout>
              <c:tx>
                <c:rich>
                  <a:bodyPr/>
                  <a:lstStyle/>
                  <a:p>
                    <a:r>
                      <a:rPr lang="en-US" altLang="ja-JP" baseline="0" dirty="0" smtClean="0"/>
                      <a:t> </a:t>
                    </a:r>
                    <a:fld id="{2467C73D-A57E-4834-83D5-7C4BCDB3B85D}" type="PERCENTAGE">
                      <a:rPr lang="en-US" altLang="ja-JP" baseline="0"/>
                      <a:pPr/>
                      <a:t>[パーセンテージ]</a:t>
                    </a:fld>
                    <a:endParaRPr lang="en-US" altLang="ja-JP" baseline="0" dirty="0" smtClean="0"/>
                  </a:p>
                </c:rich>
              </c:tx>
              <c:dLblPos val="bestFit"/>
              <c:showLegendKey val="0"/>
              <c:showVal val="1"/>
              <c:showCatName val="0"/>
              <c:showSerName val="0"/>
              <c:showPercent val="1"/>
              <c:showBubbleSize val="0"/>
              <c:extLst>
                <c:ext xmlns:c15="http://schemas.microsoft.com/office/drawing/2012/chart" uri="{CE6537A1-D6FC-4f65-9D91-7224C49458BB}">
                  <c15:layout/>
                  <c15:dlblFieldTable/>
                  <c15:showDataLabelsRange val="0"/>
                </c:ext>
              </c:extLst>
            </c:dLbl>
            <c:dLbl>
              <c:idx val="1"/>
              <c:layout/>
              <c:tx>
                <c:rich>
                  <a:bodyPr/>
                  <a:lstStyle/>
                  <a:p>
                    <a:r>
                      <a:rPr lang="en-US" altLang="ja-JP" baseline="0" smtClean="0"/>
                      <a:t> </a:t>
                    </a:r>
                    <a:fld id="{BA0BA9B6-503C-4193-9CF2-B15EE4FA24A2}" type="PERCENTAGE">
                      <a:rPr lang="en-US" altLang="ja-JP" baseline="0"/>
                      <a:pPr/>
                      <a:t>[パーセンテージ]</a:t>
                    </a:fld>
                    <a:endParaRPr lang="en-US" altLang="ja-JP" baseline="0" smtClean="0"/>
                  </a:p>
                </c:rich>
              </c:tx>
              <c:dLblPos val="bestFit"/>
              <c:showLegendKey val="0"/>
              <c:showVal val="1"/>
              <c:showCatName val="0"/>
              <c:showSerName val="0"/>
              <c:showPercent val="1"/>
              <c:showBubbleSize val="0"/>
              <c:extLst>
                <c:ext xmlns:c15="http://schemas.microsoft.com/office/drawing/2012/chart" uri="{CE6537A1-D6FC-4f65-9D91-7224C49458BB}">
                  <c15:layout/>
                  <c15:dlblFieldTable/>
                  <c15:showDataLabelsRange val="0"/>
                </c:ext>
              </c:extLst>
            </c:dLbl>
            <c:dLbl>
              <c:idx val="2"/>
              <c:layout/>
              <c:tx>
                <c:rich>
                  <a:bodyPr/>
                  <a:lstStyle/>
                  <a:p>
                    <a:r>
                      <a:rPr lang="en-US" altLang="ja-JP" baseline="0" smtClean="0"/>
                      <a:t> </a:t>
                    </a:r>
                    <a:fld id="{A44ABE06-2B04-48E6-A1F3-7F250601177B}" type="PERCENTAGE">
                      <a:rPr lang="en-US" altLang="ja-JP" baseline="0"/>
                      <a:pPr/>
                      <a:t>[パーセンテージ]</a:t>
                    </a:fld>
                    <a:endParaRPr lang="en-US" altLang="ja-JP" baseline="0" smtClean="0"/>
                  </a:p>
                </c:rich>
              </c:tx>
              <c:dLblPos val="bestFit"/>
              <c:showLegendKey val="0"/>
              <c:showVal val="1"/>
              <c:showCatName val="0"/>
              <c:showSerName val="0"/>
              <c:showPercent val="1"/>
              <c:showBubbleSize val="0"/>
              <c:extLst>
                <c:ext xmlns:c15="http://schemas.microsoft.com/office/drawing/2012/chart" uri="{CE6537A1-D6FC-4f65-9D91-7224C49458BB}">
                  <c15:layout/>
                  <c15:dlblFieldTable/>
                  <c15:showDataLabelsRange val="0"/>
                </c:ext>
              </c:extLst>
            </c:dLbl>
            <c:dLbl>
              <c:idx val="3"/>
              <c:layout/>
              <c:tx>
                <c:rich>
                  <a:bodyPr/>
                  <a:lstStyle/>
                  <a:p>
                    <a:r>
                      <a:rPr lang="en-US" altLang="ja-JP" baseline="0" smtClean="0"/>
                      <a:t> </a:t>
                    </a:r>
                    <a:fld id="{C83218A7-105A-4714-B996-B9B39324C348}" type="PERCENTAGE">
                      <a:rPr lang="en-US" altLang="ja-JP" baseline="0"/>
                      <a:pPr/>
                      <a:t>[パーセンテージ]</a:t>
                    </a:fld>
                    <a:endParaRPr lang="en-US" altLang="ja-JP" baseline="0" smtClean="0"/>
                  </a:p>
                </c:rich>
              </c:tx>
              <c:dLblPos val="bestFit"/>
              <c:showLegendKey val="0"/>
              <c:showVal val="1"/>
              <c:showCatName val="0"/>
              <c:showSerName val="0"/>
              <c:showPercent val="1"/>
              <c:showBubbleSize val="0"/>
              <c:extLst>
                <c:ext xmlns:c15="http://schemas.microsoft.com/office/drawing/2012/chart" uri="{CE6537A1-D6FC-4f65-9D91-7224C49458BB}">
                  <c15:layout/>
                  <c15:dlblFieldTable/>
                  <c15:showDataLabelsRange val="0"/>
                </c:ext>
              </c:extLst>
            </c:dLbl>
            <c:dLbl>
              <c:idx val="4"/>
              <c:layout/>
              <c:tx>
                <c:rich>
                  <a:bodyPr/>
                  <a:lstStyle/>
                  <a:p>
                    <a:r>
                      <a:rPr lang="en-US" altLang="ja-JP" baseline="0" smtClean="0"/>
                      <a:t> </a:t>
                    </a:r>
                    <a:fld id="{BA44D134-0704-4B9B-8F3E-4ED76DAC6204}" type="PERCENTAGE">
                      <a:rPr lang="en-US" altLang="ja-JP" baseline="0"/>
                      <a:pPr/>
                      <a:t>[パーセンテージ]</a:t>
                    </a:fld>
                    <a:endParaRPr lang="en-US" altLang="ja-JP" baseline="0" smtClean="0"/>
                  </a:p>
                </c:rich>
              </c:tx>
              <c:dLblPos val="bestFit"/>
              <c:showLegendKey val="0"/>
              <c:showVal val="1"/>
              <c:showCatName val="0"/>
              <c:showSerName val="0"/>
              <c:showPercent val="1"/>
              <c:showBubbleSize val="0"/>
              <c:extLst>
                <c:ext xmlns:c15="http://schemas.microsoft.com/office/drawing/2012/chart" uri="{CE6537A1-D6FC-4f65-9D91-7224C49458BB}">
                  <c15:layout/>
                  <c15:dlblFieldTable/>
                  <c15:showDataLabelsRange val="0"/>
                </c:ext>
              </c:extLst>
            </c:dLbl>
            <c:dLbl>
              <c:idx val="5"/>
              <c:layout/>
              <c:tx>
                <c:rich>
                  <a:bodyPr/>
                  <a:lstStyle/>
                  <a:p>
                    <a:r>
                      <a:rPr lang="en-US" altLang="ja-JP" baseline="0" smtClean="0"/>
                      <a:t> </a:t>
                    </a:r>
                    <a:fld id="{8505038C-72F1-47DC-A8CE-88AC7370B557}" type="PERCENTAGE">
                      <a:rPr lang="en-US" altLang="ja-JP" baseline="0"/>
                      <a:pPr/>
                      <a:t>[パーセンテージ]</a:t>
                    </a:fld>
                    <a:endParaRPr lang="en-US" altLang="ja-JP" baseline="0" smtClean="0"/>
                  </a:p>
                </c:rich>
              </c:tx>
              <c:dLblPos val="bestFit"/>
              <c:showLegendKey val="0"/>
              <c:showVal val="1"/>
              <c:showCatName val="0"/>
              <c:showSerName val="0"/>
              <c:showPercent val="1"/>
              <c:showBubbleSize val="0"/>
              <c:extLst>
                <c:ext xmlns:c15="http://schemas.microsoft.com/office/drawing/2012/chart" uri="{CE6537A1-D6FC-4f65-9D91-7224C49458BB}">
                  <c15:layout/>
                  <c15:dlblFieldTable/>
                  <c15:showDataLabelsRange val="0"/>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bestFit"/>
            <c:showLegendKey val="0"/>
            <c:showVal val="1"/>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Sheet1!$A$2:$A$7</c:f>
              <c:strCache>
                <c:ptCount val="6"/>
                <c:pt idx="0">
                  <c:v>企業価値の向上</c:v>
                </c:pt>
                <c:pt idx="1">
                  <c:v>リスク低減効果</c:v>
                </c:pt>
                <c:pt idx="2">
                  <c:v>企業価値向上＋リスク低減効果</c:v>
                </c:pt>
                <c:pt idx="3">
                  <c:v>社会貢献</c:v>
                </c:pt>
                <c:pt idx="4">
                  <c:v>その他</c:v>
                </c:pt>
                <c:pt idx="5">
                  <c:v>未回答</c:v>
                </c:pt>
              </c:strCache>
            </c:strRef>
          </c:cat>
          <c:val>
            <c:numRef>
              <c:f>Sheet1!$B$2:$B$7</c:f>
              <c:numCache>
                <c:formatCode>General</c:formatCode>
                <c:ptCount val="6"/>
                <c:pt idx="0">
                  <c:v>16</c:v>
                </c:pt>
                <c:pt idx="1">
                  <c:v>22</c:v>
                </c:pt>
                <c:pt idx="2">
                  <c:v>30</c:v>
                </c:pt>
                <c:pt idx="3">
                  <c:v>14</c:v>
                </c:pt>
                <c:pt idx="4">
                  <c:v>6</c:v>
                </c:pt>
                <c:pt idx="5">
                  <c:v>13</c:v>
                </c:pt>
              </c:numCache>
            </c:numRef>
          </c:val>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layout>
        <c:manualLayout>
          <c:xMode val="edge"/>
          <c:yMode val="edge"/>
          <c:x val="5.5780430698851712E-2"/>
          <c:y val="0.6177201248583355"/>
          <c:w val="0.76396070629600998"/>
          <c:h val="0.36450694462099459"/>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barChart>
        <c:barDir val="bar"/>
        <c:grouping val="clustered"/>
        <c:varyColors val="0"/>
        <c:ser>
          <c:idx val="0"/>
          <c:order val="0"/>
          <c:tx>
            <c:strRef>
              <c:f>Sheet1!$B$1</c:f>
              <c:strCache>
                <c:ptCount val="1"/>
                <c:pt idx="0">
                  <c:v>主要テーマ(複数回答、最大三つ)</c:v>
                </c:pt>
              </c:strCache>
            </c:strRef>
          </c:tx>
          <c:spPr>
            <a:solidFill>
              <a:schemeClr val="accent1"/>
            </a:solidFill>
            <a:ln>
              <a:noFill/>
            </a:ln>
            <a:effectLst/>
          </c:spPr>
          <c:invertIfNegative val="0"/>
          <c:dLbls>
            <c:dLbl>
              <c:idx val="0"/>
              <c:layout/>
              <c:tx>
                <c:rich>
                  <a:bodyPr/>
                  <a:lstStyle/>
                  <a:p>
                    <a:fld id="{2F9395E5-61FB-4B9B-A72F-B0505B26D146}" type="VALUE">
                      <a:rPr lang="en-US" altLang="ja-JP" smtClean="0"/>
                      <a:pPr/>
                      <a:t>[値]</a:t>
                    </a:fld>
                    <a:r>
                      <a:rPr lang="ja-JP" altLang="en-US" smtClean="0"/>
                      <a:t>％</a:t>
                    </a:r>
                  </a:p>
                </c:rich>
              </c:tx>
              <c:dLblPos val="outEnd"/>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1"/>
              <c:layout/>
              <c:tx>
                <c:rich>
                  <a:bodyPr/>
                  <a:lstStyle/>
                  <a:p>
                    <a:fld id="{BDA48113-FF6C-4B5C-8001-A8E71DDC332F}" type="VALUE">
                      <a:rPr lang="en-US" altLang="ja-JP" smtClean="0"/>
                      <a:pPr/>
                      <a:t>[値]</a:t>
                    </a:fld>
                    <a:r>
                      <a:rPr lang="ja-JP" altLang="en-US" smtClean="0"/>
                      <a:t>％</a:t>
                    </a:r>
                  </a:p>
                </c:rich>
              </c:tx>
              <c:dLblPos val="outEnd"/>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2"/>
              <c:layout/>
              <c:tx>
                <c:rich>
                  <a:bodyPr/>
                  <a:lstStyle/>
                  <a:p>
                    <a:fld id="{3291084C-E8D2-49E8-AD4E-6629554C9032}" type="VALUE">
                      <a:rPr lang="en-US" altLang="ja-JP" smtClean="0"/>
                      <a:pPr/>
                      <a:t>[値]</a:t>
                    </a:fld>
                    <a:r>
                      <a:rPr lang="ja-JP" altLang="en-US" smtClean="0"/>
                      <a:t>％</a:t>
                    </a:r>
                  </a:p>
                </c:rich>
              </c:tx>
              <c:dLblPos val="outEnd"/>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3"/>
              <c:layout/>
              <c:tx>
                <c:rich>
                  <a:bodyPr/>
                  <a:lstStyle/>
                  <a:p>
                    <a:fld id="{4B9D1C60-BA10-4C0C-922E-4C728F7C93F8}" type="VALUE">
                      <a:rPr lang="en-US" altLang="ja-JP" smtClean="0"/>
                      <a:pPr/>
                      <a:t>[値]</a:t>
                    </a:fld>
                    <a:r>
                      <a:rPr lang="ja-JP" altLang="en-US" smtClean="0"/>
                      <a:t>％</a:t>
                    </a:r>
                  </a:p>
                </c:rich>
              </c:tx>
              <c:dLblPos val="outEnd"/>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4"/>
              <c:layout/>
              <c:tx>
                <c:rich>
                  <a:bodyPr/>
                  <a:lstStyle/>
                  <a:p>
                    <a:fld id="{C8118CC1-B5C0-4471-94AB-35175B670F02}" type="VALUE">
                      <a:rPr lang="en-US" altLang="ja-JP" smtClean="0"/>
                      <a:pPr/>
                      <a:t>[値]</a:t>
                    </a:fld>
                    <a:r>
                      <a:rPr lang="ja-JP" altLang="en-US" smtClean="0"/>
                      <a:t>％</a:t>
                    </a:r>
                  </a:p>
                </c:rich>
              </c:tx>
              <c:dLblPos val="outEnd"/>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5"/>
              <c:layout/>
              <c:tx>
                <c:rich>
                  <a:bodyPr/>
                  <a:lstStyle/>
                  <a:p>
                    <a:fld id="{ACCAE5C3-D607-4EA9-98B7-73F345D51449}" type="VALUE">
                      <a:rPr lang="en-US" altLang="ja-JP" smtClean="0"/>
                      <a:pPr/>
                      <a:t>[値]</a:t>
                    </a:fld>
                    <a:r>
                      <a:rPr lang="ja-JP" altLang="en-US" smtClean="0"/>
                      <a:t>％</a:t>
                    </a:r>
                  </a:p>
                </c:rich>
              </c:tx>
              <c:dLblPos val="outEnd"/>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6"/>
              <c:layout/>
              <c:tx>
                <c:rich>
                  <a:bodyPr/>
                  <a:lstStyle/>
                  <a:p>
                    <a:fld id="{450EC9F4-C8E7-450C-BD68-20E05B76E351}" type="VALUE">
                      <a:rPr lang="en-US" altLang="ja-JP" smtClean="0"/>
                      <a:pPr/>
                      <a:t>[値]</a:t>
                    </a:fld>
                    <a:r>
                      <a:rPr lang="ja-JP" altLang="en-US" smtClean="0"/>
                      <a:t>％</a:t>
                    </a:r>
                  </a:p>
                </c:rich>
              </c:tx>
              <c:dLblPos val="outEnd"/>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7"/>
              <c:layout/>
              <c:tx>
                <c:rich>
                  <a:bodyPr/>
                  <a:lstStyle/>
                  <a:p>
                    <a:fld id="{E41F3AD2-3EA3-40BA-9B3C-FC7A60FB73E2}" type="VALUE">
                      <a:rPr lang="en-US" altLang="ja-JP" smtClean="0"/>
                      <a:pPr/>
                      <a:t>[値]</a:t>
                    </a:fld>
                    <a:r>
                      <a:rPr lang="ja-JP" altLang="en-US" smtClean="0"/>
                      <a:t>％</a:t>
                    </a:r>
                  </a:p>
                </c:rich>
              </c:tx>
              <c:dLblPos val="outEnd"/>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8"/>
              <c:layout/>
              <c:tx>
                <c:rich>
                  <a:bodyPr/>
                  <a:lstStyle/>
                  <a:p>
                    <a:fld id="{8523E76B-54E0-47BF-82A2-4A150B0860C2}" type="VALUE">
                      <a:rPr lang="en-US" altLang="ja-JP" smtClean="0"/>
                      <a:pPr/>
                      <a:t>[値]</a:t>
                    </a:fld>
                    <a:r>
                      <a:rPr lang="ja-JP" altLang="en-US" smtClean="0"/>
                      <a:t>％</a:t>
                    </a:r>
                  </a:p>
                </c:rich>
              </c:tx>
              <c:dLblPos val="outEnd"/>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dLbl>
              <c:idx val="9"/>
              <c:layout/>
              <c:tx>
                <c:rich>
                  <a:bodyPr/>
                  <a:lstStyle/>
                  <a:p>
                    <a:fld id="{4661B908-3156-4D8F-9B70-B114EA76448E}" type="VALUE">
                      <a:rPr lang="en-US" altLang="ja-JP" smtClean="0"/>
                      <a:pPr/>
                      <a:t>[値]</a:t>
                    </a:fld>
                    <a:r>
                      <a:rPr lang="ja-JP" altLang="en-US" smtClean="0"/>
                      <a:t>％</a:t>
                    </a:r>
                  </a:p>
                </c:rich>
              </c:tx>
              <c:dLblPos val="outEnd"/>
              <c:showLegendKey val="0"/>
              <c:showVal val="1"/>
              <c:showCatName val="0"/>
              <c:showSerName val="0"/>
              <c:showPercent val="0"/>
              <c:showBubbleSize val="0"/>
              <c:extLst>
                <c:ext xmlns:c15="http://schemas.microsoft.com/office/drawing/2012/chart" uri="{CE6537A1-D6FC-4f65-9D91-7224C49458BB}">
                  <c15:layout/>
                  <c15:dlblFieldTable/>
                  <c15:showDataLabelsRange val="0"/>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ガバナンス等</c:v>
                </c:pt>
                <c:pt idx="1">
                  <c:v>気候変動</c:v>
                </c:pt>
                <c:pt idx="2">
                  <c:v>ダイバーシティ</c:v>
                </c:pt>
                <c:pt idx="3">
                  <c:v>働き方改革</c:v>
                </c:pt>
                <c:pt idx="4">
                  <c:v>サプライチェーン</c:v>
                </c:pt>
                <c:pt idx="5">
                  <c:v>化石燃料(座礁資産)</c:v>
                </c:pt>
                <c:pt idx="6">
                  <c:v>人権(児童労働)</c:v>
                </c:pt>
                <c:pt idx="7">
                  <c:v>生物多様性</c:v>
                </c:pt>
                <c:pt idx="8">
                  <c:v>水資源</c:v>
                </c:pt>
                <c:pt idx="9">
                  <c:v>森林資源</c:v>
                </c:pt>
              </c:strCache>
            </c:strRef>
          </c:cat>
          <c:val>
            <c:numRef>
              <c:f>Sheet1!$B$2:$B$11</c:f>
              <c:numCache>
                <c:formatCode>General</c:formatCode>
                <c:ptCount val="10"/>
                <c:pt idx="0">
                  <c:v>50.4</c:v>
                </c:pt>
                <c:pt idx="1">
                  <c:v>48.9</c:v>
                </c:pt>
                <c:pt idx="2">
                  <c:v>42.6</c:v>
                </c:pt>
                <c:pt idx="3">
                  <c:v>30.9</c:v>
                </c:pt>
                <c:pt idx="4">
                  <c:v>24.3</c:v>
                </c:pt>
                <c:pt idx="5">
                  <c:v>14</c:v>
                </c:pt>
                <c:pt idx="6">
                  <c:v>14</c:v>
                </c:pt>
                <c:pt idx="7">
                  <c:v>9.1999999999999993</c:v>
                </c:pt>
                <c:pt idx="8">
                  <c:v>6.6</c:v>
                </c:pt>
                <c:pt idx="9">
                  <c:v>5.5</c:v>
                </c:pt>
              </c:numCache>
            </c:numRef>
          </c:val>
        </c:ser>
        <c:dLbls>
          <c:showLegendKey val="0"/>
          <c:showVal val="0"/>
          <c:showCatName val="0"/>
          <c:showSerName val="0"/>
          <c:showPercent val="0"/>
          <c:showBubbleSize val="0"/>
        </c:dLbls>
        <c:gapWidth val="182"/>
        <c:axId val="259923184"/>
        <c:axId val="259919824"/>
      </c:barChart>
      <c:catAx>
        <c:axId val="25992318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259919824"/>
        <c:crossesAt val="0"/>
        <c:auto val="1"/>
        <c:lblAlgn val="ctr"/>
        <c:lblOffset val="100"/>
        <c:noMultiLvlLbl val="0"/>
      </c:catAx>
      <c:valAx>
        <c:axId val="259919824"/>
        <c:scaling>
          <c:logBase val="10"/>
          <c:orientation val="minMax"/>
        </c:scaling>
        <c:delete val="0"/>
        <c:axPos val="b"/>
        <c:majorGridlines>
          <c:spPr>
            <a:ln w="9525" cap="flat" cmpd="sng" algn="ctr">
              <a:solidFill>
                <a:schemeClr val="tx1">
                  <a:lumMod val="15000"/>
                  <a:lumOff val="85000"/>
                </a:schemeClr>
              </a:solidFill>
              <a:round/>
            </a:ln>
            <a:effectLst/>
          </c:spPr>
        </c:majorGridlines>
        <c:numFmt formatCode="0.0%" sourceLinked="0"/>
        <c:majorTickMark val="none"/>
        <c:minorTickMark val="in"/>
        <c:tickLblPos val="none"/>
        <c:spPr>
          <a:noFill/>
          <a:ln>
            <a:solidFill>
              <a:schemeClr val="accent1"/>
            </a:solid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25992318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FA34630-608B-47FF-9C16-BE0246E457E0}"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kumimoji="1" lang="ja-JP" altLang="en-US"/>
        </a:p>
      </dgm:t>
    </dgm:pt>
    <dgm:pt modelId="{6BA5DB0E-3194-4F53-AFCD-07BC5262AF7B}">
      <dgm:prSet phldrT="[テキスト]"/>
      <dgm:spPr/>
      <dgm:t>
        <a:bodyPr/>
        <a:lstStyle/>
        <a:p>
          <a:r>
            <a:rPr kumimoji="1" lang="ja-JP" altLang="en-US" dirty="0" smtClean="0"/>
            <a:t>証券投資</a:t>
          </a:r>
          <a:endParaRPr kumimoji="1" lang="ja-JP" altLang="en-US" dirty="0"/>
        </a:p>
      </dgm:t>
    </dgm:pt>
    <dgm:pt modelId="{810DD87D-EE5C-497D-B7B3-170E7527A625}" type="parTrans" cxnId="{B55124B9-51AE-4702-A7E6-B8E639E8FAAC}">
      <dgm:prSet/>
      <dgm:spPr/>
      <dgm:t>
        <a:bodyPr/>
        <a:lstStyle/>
        <a:p>
          <a:endParaRPr kumimoji="1" lang="ja-JP" altLang="en-US"/>
        </a:p>
      </dgm:t>
    </dgm:pt>
    <dgm:pt modelId="{EF6F32E3-BC93-42E9-8985-21F56446C748}" type="sibTrans" cxnId="{B55124B9-51AE-4702-A7E6-B8E639E8FAAC}">
      <dgm:prSet/>
      <dgm:spPr/>
      <dgm:t>
        <a:bodyPr/>
        <a:lstStyle/>
        <a:p>
          <a:endParaRPr kumimoji="1" lang="ja-JP" altLang="en-US"/>
        </a:p>
      </dgm:t>
    </dgm:pt>
    <dgm:pt modelId="{972FF9B0-E97C-4F59-AE0A-A09458CEA831}">
      <dgm:prSet phldrT="[テキスト]"/>
      <dgm:spPr/>
      <dgm:t>
        <a:bodyPr/>
        <a:lstStyle/>
        <a:p>
          <a:r>
            <a:rPr kumimoji="1" lang="ja-JP" altLang="en-US" dirty="0" smtClean="0"/>
            <a:t>株主行動</a:t>
          </a:r>
          <a:endParaRPr kumimoji="1" lang="ja-JP" altLang="en-US" dirty="0"/>
        </a:p>
      </dgm:t>
    </dgm:pt>
    <dgm:pt modelId="{7317DA49-9A60-4910-8137-904B8B8BF082}" type="parTrans" cxnId="{3C0E316E-0111-486E-8500-FFE1CC75EB8D}">
      <dgm:prSet/>
      <dgm:spPr/>
      <dgm:t>
        <a:bodyPr/>
        <a:lstStyle/>
        <a:p>
          <a:endParaRPr kumimoji="1" lang="ja-JP" altLang="en-US"/>
        </a:p>
      </dgm:t>
    </dgm:pt>
    <dgm:pt modelId="{A7768196-7331-433F-BCB8-26BE323AA6E5}" type="sibTrans" cxnId="{3C0E316E-0111-486E-8500-FFE1CC75EB8D}">
      <dgm:prSet/>
      <dgm:spPr/>
      <dgm:t>
        <a:bodyPr/>
        <a:lstStyle/>
        <a:p>
          <a:endParaRPr kumimoji="1" lang="ja-JP" altLang="en-US"/>
        </a:p>
      </dgm:t>
    </dgm:pt>
    <dgm:pt modelId="{4D7048E7-FC4C-4E51-B4A1-BD8FA4B855AA}">
      <dgm:prSet phldrT="[テキスト]"/>
      <dgm:spPr/>
      <dgm:t>
        <a:bodyPr/>
        <a:lstStyle/>
        <a:p>
          <a:r>
            <a:rPr kumimoji="1" lang="ja-JP" altLang="en-US" dirty="0" smtClean="0"/>
            <a:t>コミュニティ投資</a:t>
          </a:r>
          <a:endParaRPr kumimoji="1" lang="ja-JP" altLang="en-US" dirty="0"/>
        </a:p>
      </dgm:t>
    </dgm:pt>
    <dgm:pt modelId="{D5E935D4-CB17-47E6-8575-A1DB79BF55D9}" type="parTrans" cxnId="{F17C4108-2AC8-4539-AD3D-54B458A7E101}">
      <dgm:prSet/>
      <dgm:spPr/>
      <dgm:t>
        <a:bodyPr/>
        <a:lstStyle/>
        <a:p>
          <a:endParaRPr kumimoji="1" lang="ja-JP" altLang="en-US"/>
        </a:p>
      </dgm:t>
    </dgm:pt>
    <dgm:pt modelId="{20329875-6210-4FAF-A414-4EDBC201AE95}" type="sibTrans" cxnId="{F17C4108-2AC8-4539-AD3D-54B458A7E101}">
      <dgm:prSet/>
      <dgm:spPr/>
      <dgm:t>
        <a:bodyPr/>
        <a:lstStyle/>
        <a:p>
          <a:endParaRPr kumimoji="1" lang="ja-JP" altLang="en-US"/>
        </a:p>
      </dgm:t>
    </dgm:pt>
    <dgm:pt modelId="{7C213DD8-7E32-411B-A1A9-46648C8B9891}">
      <dgm:prSet/>
      <dgm:spPr/>
      <dgm:t>
        <a:bodyPr/>
        <a:lstStyle/>
        <a:p>
          <a:r>
            <a:rPr kumimoji="1" lang="ja-JP" altLang="en-US" dirty="0" smtClean="0"/>
            <a:t>環境側面だけでなく、社会的</a:t>
          </a:r>
          <a:r>
            <a:rPr kumimoji="1" lang="ja-JP" altLang="en-US" dirty="0" smtClean="0"/>
            <a:t>要因を考慮した投資。</a:t>
          </a:r>
          <a:endParaRPr kumimoji="1" lang="ja-JP" altLang="en-US" dirty="0"/>
        </a:p>
      </dgm:t>
    </dgm:pt>
    <dgm:pt modelId="{1056FE73-DC5A-4CE4-88C0-69DCFE6EA2A4}" type="parTrans" cxnId="{C88EABCA-CDAF-4E72-ACCD-DA2E674195F8}">
      <dgm:prSet/>
      <dgm:spPr/>
      <dgm:t>
        <a:bodyPr/>
        <a:lstStyle/>
        <a:p>
          <a:endParaRPr kumimoji="1" lang="ja-JP" altLang="en-US"/>
        </a:p>
      </dgm:t>
    </dgm:pt>
    <dgm:pt modelId="{DCD789A8-D218-4D9C-BDA0-2A6DC2EE152F}" type="sibTrans" cxnId="{C88EABCA-CDAF-4E72-ACCD-DA2E674195F8}">
      <dgm:prSet/>
      <dgm:spPr/>
      <dgm:t>
        <a:bodyPr/>
        <a:lstStyle/>
        <a:p>
          <a:endParaRPr kumimoji="1" lang="ja-JP" altLang="en-US"/>
        </a:p>
      </dgm:t>
    </dgm:pt>
    <dgm:pt modelId="{28D1ED11-C7F8-42AB-9E23-BEA873C9E11E}">
      <dgm:prSet/>
      <dgm:spPr/>
      <dgm:t>
        <a:bodyPr/>
        <a:lstStyle/>
        <a:p>
          <a:r>
            <a:rPr kumimoji="1" lang="ja-JP" altLang="en-US" dirty="0" smtClean="0"/>
            <a:t>社会的要因を反映した行動。</a:t>
          </a:r>
          <a:endParaRPr kumimoji="1" lang="ja-JP" altLang="en-US" dirty="0"/>
        </a:p>
      </dgm:t>
    </dgm:pt>
    <dgm:pt modelId="{875F075F-CC4A-4671-8284-1FC3B71E6663}" type="parTrans" cxnId="{F26C730D-349B-40C7-B46E-7797ADCF9C9E}">
      <dgm:prSet/>
      <dgm:spPr/>
      <dgm:t>
        <a:bodyPr/>
        <a:lstStyle/>
        <a:p>
          <a:endParaRPr kumimoji="1" lang="ja-JP" altLang="en-US"/>
        </a:p>
      </dgm:t>
    </dgm:pt>
    <dgm:pt modelId="{E426D752-AE20-465F-BAC6-EA8C1535C60D}" type="sibTrans" cxnId="{F26C730D-349B-40C7-B46E-7797ADCF9C9E}">
      <dgm:prSet/>
      <dgm:spPr/>
      <dgm:t>
        <a:bodyPr/>
        <a:lstStyle/>
        <a:p>
          <a:endParaRPr kumimoji="1" lang="ja-JP" altLang="en-US"/>
        </a:p>
      </dgm:t>
    </dgm:pt>
    <dgm:pt modelId="{C9E32E7A-9361-4333-B4B2-DA14DD234F9F}">
      <dgm:prSet/>
      <dgm:spPr/>
      <dgm:t>
        <a:bodyPr/>
        <a:lstStyle/>
        <a:p>
          <a:r>
            <a:rPr kumimoji="1" lang="ja-JP" altLang="en-US" dirty="0" smtClean="0"/>
            <a:t>地域社会の発展を目的とした投資。</a:t>
          </a:r>
          <a:endParaRPr kumimoji="1" lang="ja-JP" altLang="en-US" dirty="0"/>
        </a:p>
      </dgm:t>
    </dgm:pt>
    <dgm:pt modelId="{A03A4DCF-6CBA-4792-A488-71F8187F66AA}" type="parTrans" cxnId="{EBA547BF-C761-4637-8BAC-31EAE5AA99CF}">
      <dgm:prSet/>
      <dgm:spPr/>
      <dgm:t>
        <a:bodyPr/>
        <a:lstStyle/>
        <a:p>
          <a:endParaRPr kumimoji="1" lang="ja-JP" altLang="en-US"/>
        </a:p>
      </dgm:t>
    </dgm:pt>
    <dgm:pt modelId="{70A22D4A-79D7-43E2-AE80-E33FB014FB3E}" type="sibTrans" cxnId="{EBA547BF-C761-4637-8BAC-31EAE5AA99CF}">
      <dgm:prSet/>
      <dgm:spPr/>
      <dgm:t>
        <a:bodyPr/>
        <a:lstStyle/>
        <a:p>
          <a:endParaRPr kumimoji="1" lang="ja-JP" altLang="en-US"/>
        </a:p>
      </dgm:t>
    </dgm:pt>
    <dgm:pt modelId="{071BDDB1-B16D-4B7E-A793-FF671B09F62E}" type="pres">
      <dgm:prSet presAssocID="{AFA34630-608B-47FF-9C16-BE0246E457E0}" presName="linear" presStyleCnt="0">
        <dgm:presLayoutVars>
          <dgm:dir/>
          <dgm:animLvl val="lvl"/>
          <dgm:resizeHandles val="exact"/>
        </dgm:presLayoutVars>
      </dgm:prSet>
      <dgm:spPr/>
      <dgm:t>
        <a:bodyPr/>
        <a:lstStyle/>
        <a:p>
          <a:endParaRPr kumimoji="1" lang="ja-JP" altLang="en-US"/>
        </a:p>
      </dgm:t>
    </dgm:pt>
    <dgm:pt modelId="{B9FC3BD0-2A31-4EE3-B73A-F36188079F0C}" type="pres">
      <dgm:prSet presAssocID="{6BA5DB0E-3194-4F53-AFCD-07BC5262AF7B}" presName="parentLin" presStyleCnt="0"/>
      <dgm:spPr/>
    </dgm:pt>
    <dgm:pt modelId="{6E63F8B8-8BBA-44AB-A20D-FABB4E8AC473}" type="pres">
      <dgm:prSet presAssocID="{6BA5DB0E-3194-4F53-AFCD-07BC5262AF7B}" presName="parentLeftMargin" presStyleLbl="node1" presStyleIdx="0" presStyleCnt="3"/>
      <dgm:spPr/>
      <dgm:t>
        <a:bodyPr/>
        <a:lstStyle/>
        <a:p>
          <a:endParaRPr kumimoji="1" lang="ja-JP" altLang="en-US"/>
        </a:p>
      </dgm:t>
    </dgm:pt>
    <dgm:pt modelId="{51C43052-6824-4BD9-889B-40B6DF9D8E1A}" type="pres">
      <dgm:prSet presAssocID="{6BA5DB0E-3194-4F53-AFCD-07BC5262AF7B}" presName="parentText" presStyleLbl="node1" presStyleIdx="0" presStyleCnt="3">
        <dgm:presLayoutVars>
          <dgm:chMax val="0"/>
          <dgm:bulletEnabled val="1"/>
        </dgm:presLayoutVars>
      </dgm:prSet>
      <dgm:spPr/>
      <dgm:t>
        <a:bodyPr/>
        <a:lstStyle/>
        <a:p>
          <a:endParaRPr kumimoji="1" lang="ja-JP" altLang="en-US"/>
        </a:p>
      </dgm:t>
    </dgm:pt>
    <dgm:pt modelId="{D7E25395-3D39-4691-A74A-EB1B39306D40}" type="pres">
      <dgm:prSet presAssocID="{6BA5DB0E-3194-4F53-AFCD-07BC5262AF7B}" presName="negativeSpace" presStyleCnt="0"/>
      <dgm:spPr/>
    </dgm:pt>
    <dgm:pt modelId="{0275F465-FD52-461F-BAE2-52D471B28ABD}" type="pres">
      <dgm:prSet presAssocID="{6BA5DB0E-3194-4F53-AFCD-07BC5262AF7B}" presName="childText" presStyleLbl="conFgAcc1" presStyleIdx="0" presStyleCnt="3">
        <dgm:presLayoutVars>
          <dgm:bulletEnabled val="1"/>
        </dgm:presLayoutVars>
      </dgm:prSet>
      <dgm:spPr/>
      <dgm:t>
        <a:bodyPr/>
        <a:lstStyle/>
        <a:p>
          <a:endParaRPr kumimoji="1" lang="ja-JP" altLang="en-US"/>
        </a:p>
      </dgm:t>
    </dgm:pt>
    <dgm:pt modelId="{8258CA0B-D04C-40BB-8582-D70B2B36054A}" type="pres">
      <dgm:prSet presAssocID="{EF6F32E3-BC93-42E9-8985-21F56446C748}" presName="spaceBetweenRectangles" presStyleCnt="0"/>
      <dgm:spPr/>
    </dgm:pt>
    <dgm:pt modelId="{D6C2A38D-37F7-4A39-857C-87BFA872053B}" type="pres">
      <dgm:prSet presAssocID="{972FF9B0-E97C-4F59-AE0A-A09458CEA831}" presName="parentLin" presStyleCnt="0"/>
      <dgm:spPr/>
    </dgm:pt>
    <dgm:pt modelId="{504D6EE2-C7A7-4128-9F2C-69093775004F}" type="pres">
      <dgm:prSet presAssocID="{972FF9B0-E97C-4F59-AE0A-A09458CEA831}" presName="parentLeftMargin" presStyleLbl="node1" presStyleIdx="0" presStyleCnt="3"/>
      <dgm:spPr/>
      <dgm:t>
        <a:bodyPr/>
        <a:lstStyle/>
        <a:p>
          <a:endParaRPr kumimoji="1" lang="ja-JP" altLang="en-US"/>
        </a:p>
      </dgm:t>
    </dgm:pt>
    <dgm:pt modelId="{08CFE14B-A4C4-43B1-9F26-FE4EED15D70C}" type="pres">
      <dgm:prSet presAssocID="{972FF9B0-E97C-4F59-AE0A-A09458CEA831}" presName="parentText" presStyleLbl="node1" presStyleIdx="1" presStyleCnt="3">
        <dgm:presLayoutVars>
          <dgm:chMax val="0"/>
          <dgm:bulletEnabled val="1"/>
        </dgm:presLayoutVars>
      </dgm:prSet>
      <dgm:spPr/>
      <dgm:t>
        <a:bodyPr/>
        <a:lstStyle/>
        <a:p>
          <a:endParaRPr kumimoji="1" lang="ja-JP" altLang="en-US"/>
        </a:p>
      </dgm:t>
    </dgm:pt>
    <dgm:pt modelId="{F3720D42-CFD5-40E3-B49F-F28AE4DE8321}" type="pres">
      <dgm:prSet presAssocID="{972FF9B0-E97C-4F59-AE0A-A09458CEA831}" presName="negativeSpace" presStyleCnt="0"/>
      <dgm:spPr/>
    </dgm:pt>
    <dgm:pt modelId="{1EEFC631-5798-462C-938C-F429FE9377A7}" type="pres">
      <dgm:prSet presAssocID="{972FF9B0-E97C-4F59-AE0A-A09458CEA831}" presName="childText" presStyleLbl="conFgAcc1" presStyleIdx="1" presStyleCnt="3">
        <dgm:presLayoutVars>
          <dgm:bulletEnabled val="1"/>
        </dgm:presLayoutVars>
      </dgm:prSet>
      <dgm:spPr/>
      <dgm:t>
        <a:bodyPr/>
        <a:lstStyle/>
        <a:p>
          <a:endParaRPr kumimoji="1" lang="ja-JP" altLang="en-US"/>
        </a:p>
      </dgm:t>
    </dgm:pt>
    <dgm:pt modelId="{9A8F5AD9-82E1-415C-81D6-A537ACF20C54}" type="pres">
      <dgm:prSet presAssocID="{A7768196-7331-433F-BCB8-26BE323AA6E5}" presName="spaceBetweenRectangles" presStyleCnt="0"/>
      <dgm:spPr/>
    </dgm:pt>
    <dgm:pt modelId="{B12FC6D7-0C76-4F49-B23E-002E47FD120D}" type="pres">
      <dgm:prSet presAssocID="{4D7048E7-FC4C-4E51-B4A1-BD8FA4B855AA}" presName="parentLin" presStyleCnt="0"/>
      <dgm:spPr/>
    </dgm:pt>
    <dgm:pt modelId="{D31A1C6C-98C8-4AA7-BFC0-58035EB56E04}" type="pres">
      <dgm:prSet presAssocID="{4D7048E7-FC4C-4E51-B4A1-BD8FA4B855AA}" presName="parentLeftMargin" presStyleLbl="node1" presStyleIdx="1" presStyleCnt="3"/>
      <dgm:spPr/>
      <dgm:t>
        <a:bodyPr/>
        <a:lstStyle/>
        <a:p>
          <a:endParaRPr kumimoji="1" lang="ja-JP" altLang="en-US"/>
        </a:p>
      </dgm:t>
    </dgm:pt>
    <dgm:pt modelId="{C0D601FA-9602-448B-839B-8BE5ABEA80C7}" type="pres">
      <dgm:prSet presAssocID="{4D7048E7-FC4C-4E51-B4A1-BD8FA4B855AA}" presName="parentText" presStyleLbl="node1" presStyleIdx="2" presStyleCnt="3">
        <dgm:presLayoutVars>
          <dgm:chMax val="0"/>
          <dgm:bulletEnabled val="1"/>
        </dgm:presLayoutVars>
      </dgm:prSet>
      <dgm:spPr/>
      <dgm:t>
        <a:bodyPr/>
        <a:lstStyle/>
        <a:p>
          <a:endParaRPr kumimoji="1" lang="ja-JP" altLang="en-US"/>
        </a:p>
      </dgm:t>
    </dgm:pt>
    <dgm:pt modelId="{5BF0735C-3664-4BD9-8E42-5F8DB4B783C6}" type="pres">
      <dgm:prSet presAssocID="{4D7048E7-FC4C-4E51-B4A1-BD8FA4B855AA}" presName="negativeSpace" presStyleCnt="0"/>
      <dgm:spPr/>
    </dgm:pt>
    <dgm:pt modelId="{55D3B9C7-0DAF-4859-946D-A557E500ADE7}" type="pres">
      <dgm:prSet presAssocID="{4D7048E7-FC4C-4E51-B4A1-BD8FA4B855AA}" presName="childText" presStyleLbl="conFgAcc1" presStyleIdx="2" presStyleCnt="3">
        <dgm:presLayoutVars>
          <dgm:bulletEnabled val="1"/>
        </dgm:presLayoutVars>
      </dgm:prSet>
      <dgm:spPr/>
      <dgm:t>
        <a:bodyPr/>
        <a:lstStyle/>
        <a:p>
          <a:endParaRPr kumimoji="1" lang="ja-JP" altLang="en-US"/>
        </a:p>
      </dgm:t>
    </dgm:pt>
  </dgm:ptLst>
  <dgm:cxnLst>
    <dgm:cxn modelId="{F26C730D-349B-40C7-B46E-7797ADCF9C9E}" srcId="{972FF9B0-E97C-4F59-AE0A-A09458CEA831}" destId="{28D1ED11-C7F8-42AB-9E23-BEA873C9E11E}" srcOrd="0" destOrd="0" parTransId="{875F075F-CC4A-4671-8284-1FC3B71E6663}" sibTransId="{E426D752-AE20-465F-BAC6-EA8C1535C60D}"/>
    <dgm:cxn modelId="{2036AB31-609E-4265-AD7C-782D0184DFCB}" type="presOf" srcId="{972FF9B0-E97C-4F59-AE0A-A09458CEA831}" destId="{504D6EE2-C7A7-4128-9F2C-69093775004F}" srcOrd="0" destOrd="0" presId="urn:microsoft.com/office/officeart/2005/8/layout/list1"/>
    <dgm:cxn modelId="{B9679CD2-A352-40D0-8F62-FE2A0F40EBAA}" type="presOf" srcId="{7C213DD8-7E32-411B-A1A9-46648C8B9891}" destId="{0275F465-FD52-461F-BAE2-52D471B28ABD}" srcOrd="0" destOrd="0" presId="urn:microsoft.com/office/officeart/2005/8/layout/list1"/>
    <dgm:cxn modelId="{EBA547BF-C761-4637-8BAC-31EAE5AA99CF}" srcId="{4D7048E7-FC4C-4E51-B4A1-BD8FA4B855AA}" destId="{C9E32E7A-9361-4333-B4B2-DA14DD234F9F}" srcOrd="0" destOrd="0" parTransId="{A03A4DCF-6CBA-4792-A488-71F8187F66AA}" sibTransId="{70A22D4A-79D7-43E2-AE80-E33FB014FB3E}"/>
    <dgm:cxn modelId="{3B75FD6E-0966-4C61-B103-4DCA9C186C0B}" type="presOf" srcId="{C9E32E7A-9361-4333-B4B2-DA14DD234F9F}" destId="{55D3B9C7-0DAF-4859-946D-A557E500ADE7}" srcOrd="0" destOrd="0" presId="urn:microsoft.com/office/officeart/2005/8/layout/list1"/>
    <dgm:cxn modelId="{F2453871-32AD-4A70-8914-5E5A52749106}" type="presOf" srcId="{28D1ED11-C7F8-42AB-9E23-BEA873C9E11E}" destId="{1EEFC631-5798-462C-938C-F429FE9377A7}" srcOrd="0" destOrd="0" presId="urn:microsoft.com/office/officeart/2005/8/layout/list1"/>
    <dgm:cxn modelId="{4503C01D-EE08-48F4-9EB9-7BEB7C5DDDB9}" type="presOf" srcId="{AFA34630-608B-47FF-9C16-BE0246E457E0}" destId="{071BDDB1-B16D-4B7E-A793-FF671B09F62E}" srcOrd="0" destOrd="0" presId="urn:microsoft.com/office/officeart/2005/8/layout/list1"/>
    <dgm:cxn modelId="{FEC99A3C-88B8-428E-B086-F037B73CCA4B}" type="presOf" srcId="{972FF9B0-E97C-4F59-AE0A-A09458CEA831}" destId="{08CFE14B-A4C4-43B1-9F26-FE4EED15D70C}" srcOrd="1" destOrd="0" presId="urn:microsoft.com/office/officeart/2005/8/layout/list1"/>
    <dgm:cxn modelId="{576C201D-ABDA-44E3-ADC8-CEAA35E1651E}" type="presOf" srcId="{4D7048E7-FC4C-4E51-B4A1-BD8FA4B855AA}" destId="{C0D601FA-9602-448B-839B-8BE5ABEA80C7}" srcOrd="1" destOrd="0" presId="urn:microsoft.com/office/officeart/2005/8/layout/list1"/>
    <dgm:cxn modelId="{6D824669-D552-430C-A142-6402EAE4B686}" type="presOf" srcId="{4D7048E7-FC4C-4E51-B4A1-BD8FA4B855AA}" destId="{D31A1C6C-98C8-4AA7-BFC0-58035EB56E04}" srcOrd="0" destOrd="0" presId="urn:microsoft.com/office/officeart/2005/8/layout/list1"/>
    <dgm:cxn modelId="{B55124B9-51AE-4702-A7E6-B8E639E8FAAC}" srcId="{AFA34630-608B-47FF-9C16-BE0246E457E0}" destId="{6BA5DB0E-3194-4F53-AFCD-07BC5262AF7B}" srcOrd="0" destOrd="0" parTransId="{810DD87D-EE5C-497D-B7B3-170E7527A625}" sibTransId="{EF6F32E3-BC93-42E9-8985-21F56446C748}"/>
    <dgm:cxn modelId="{F17C4108-2AC8-4539-AD3D-54B458A7E101}" srcId="{AFA34630-608B-47FF-9C16-BE0246E457E0}" destId="{4D7048E7-FC4C-4E51-B4A1-BD8FA4B855AA}" srcOrd="2" destOrd="0" parTransId="{D5E935D4-CB17-47E6-8575-A1DB79BF55D9}" sibTransId="{20329875-6210-4FAF-A414-4EDBC201AE95}"/>
    <dgm:cxn modelId="{C88EABCA-CDAF-4E72-ACCD-DA2E674195F8}" srcId="{6BA5DB0E-3194-4F53-AFCD-07BC5262AF7B}" destId="{7C213DD8-7E32-411B-A1A9-46648C8B9891}" srcOrd="0" destOrd="0" parTransId="{1056FE73-DC5A-4CE4-88C0-69DCFE6EA2A4}" sibTransId="{DCD789A8-D218-4D9C-BDA0-2A6DC2EE152F}"/>
    <dgm:cxn modelId="{3C0E316E-0111-486E-8500-FFE1CC75EB8D}" srcId="{AFA34630-608B-47FF-9C16-BE0246E457E0}" destId="{972FF9B0-E97C-4F59-AE0A-A09458CEA831}" srcOrd="1" destOrd="0" parTransId="{7317DA49-9A60-4910-8137-904B8B8BF082}" sibTransId="{A7768196-7331-433F-BCB8-26BE323AA6E5}"/>
    <dgm:cxn modelId="{447F6C51-AB50-4311-824B-5FDEB134E886}" type="presOf" srcId="{6BA5DB0E-3194-4F53-AFCD-07BC5262AF7B}" destId="{6E63F8B8-8BBA-44AB-A20D-FABB4E8AC473}" srcOrd="0" destOrd="0" presId="urn:microsoft.com/office/officeart/2005/8/layout/list1"/>
    <dgm:cxn modelId="{6F884629-417E-41EC-A28C-9909B63A7CDB}" type="presOf" srcId="{6BA5DB0E-3194-4F53-AFCD-07BC5262AF7B}" destId="{51C43052-6824-4BD9-889B-40B6DF9D8E1A}" srcOrd="1" destOrd="0" presId="urn:microsoft.com/office/officeart/2005/8/layout/list1"/>
    <dgm:cxn modelId="{957F7CB3-AAC8-46D9-9589-2498672FCF8F}" type="presParOf" srcId="{071BDDB1-B16D-4B7E-A793-FF671B09F62E}" destId="{B9FC3BD0-2A31-4EE3-B73A-F36188079F0C}" srcOrd="0" destOrd="0" presId="urn:microsoft.com/office/officeart/2005/8/layout/list1"/>
    <dgm:cxn modelId="{291072F6-4F73-4DEA-A731-ADB65A64443F}" type="presParOf" srcId="{B9FC3BD0-2A31-4EE3-B73A-F36188079F0C}" destId="{6E63F8B8-8BBA-44AB-A20D-FABB4E8AC473}" srcOrd="0" destOrd="0" presId="urn:microsoft.com/office/officeart/2005/8/layout/list1"/>
    <dgm:cxn modelId="{421C707A-F5CD-47E5-9098-0739C0CE559F}" type="presParOf" srcId="{B9FC3BD0-2A31-4EE3-B73A-F36188079F0C}" destId="{51C43052-6824-4BD9-889B-40B6DF9D8E1A}" srcOrd="1" destOrd="0" presId="urn:microsoft.com/office/officeart/2005/8/layout/list1"/>
    <dgm:cxn modelId="{096ED7B4-AEBC-4AA7-AF24-0A294C8B346F}" type="presParOf" srcId="{071BDDB1-B16D-4B7E-A793-FF671B09F62E}" destId="{D7E25395-3D39-4691-A74A-EB1B39306D40}" srcOrd="1" destOrd="0" presId="urn:microsoft.com/office/officeart/2005/8/layout/list1"/>
    <dgm:cxn modelId="{EECC2569-1580-4007-B2C8-9D647DE266C0}" type="presParOf" srcId="{071BDDB1-B16D-4B7E-A793-FF671B09F62E}" destId="{0275F465-FD52-461F-BAE2-52D471B28ABD}" srcOrd="2" destOrd="0" presId="urn:microsoft.com/office/officeart/2005/8/layout/list1"/>
    <dgm:cxn modelId="{983EFDF6-98FF-496E-AE17-E495540F582C}" type="presParOf" srcId="{071BDDB1-B16D-4B7E-A793-FF671B09F62E}" destId="{8258CA0B-D04C-40BB-8582-D70B2B36054A}" srcOrd="3" destOrd="0" presId="urn:microsoft.com/office/officeart/2005/8/layout/list1"/>
    <dgm:cxn modelId="{54400119-DB2C-4B3D-AB8C-B1D97BFDB4B3}" type="presParOf" srcId="{071BDDB1-B16D-4B7E-A793-FF671B09F62E}" destId="{D6C2A38D-37F7-4A39-857C-87BFA872053B}" srcOrd="4" destOrd="0" presId="urn:microsoft.com/office/officeart/2005/8/layout/list1"/>
    <dgm:cxn modelId="{D439676B-187E-4025-BF80-8A424846FACB}" type="presParOf" srcId="{D6C2A38D-37F7-4A39-857C-87BFA872053B}" destId="{504D6EE2-C7A7-4128-9F2C-69093775004F}" srcOrd="0" destOrd="0" presId="urn:microsoft.com/office/officeart/2005/8/layout/list1"/>
    <dgm:cxn modelId="{D8116FC5-C051-4BB4-A080-6E1187CA127A}" type="presParOf" srcId="{D6C2A38D-37F7-4A39-857C-87BFA872053B}" destId="{08CFE14B-A4C4-43B1-9F26-FE4EED15D70C}" srcOrd="1" destOrd="0" presId="urn:microsoft.com/office/officeart/2005/8/layout/list1"/>
    <dgm:cxn modelId="{7F52E1EE-EB9D-45F6-8183-4A79DBF000A8}" type="presParOf" srcId="{071BDDB1-B16D-4B7E-A793-FF671B09F62E}" destId="{F3720D42-CFD5-40E3-B49F-F28AE4DE8321}" srcOrd="5" destOrd="0" presId="urn:microsoft.com/office/officeart/2005/8/layout/list1"/>
    <dgm:cxn modelId="{E3D1B212-3D6C-40A8-8970-FD988180F836}" type="presParOf" srcId="{071BDDB1-B16D-4B7E-A793-FF671B09F62E}" destId="{1EEFC631-5798-462C-938C-F429FE9377A7}" srcOrd="6" destOrd="0" presId="urn:microsoft.com/office/officeart/2005/8/layout/list1"/>
    <dgm:cxn modelId="{53C8CBA1-E376-4E6D-A421-EEA35A4B9B97}" type="presParOf" srcId="{071BDDB1-B16D-4B7E-A793-FF671B09F62E}" destId="{9A8F5AD9-82E1-415C-81D6-A537ACF20C54}" srcOrd="7" destOrd="0" presId="urn:microsoft.com/office/officeart/2005/8/layout/list1"/>
    <dgm:cxn modelId="{3A0C6B2B-D173-4E49-BCDF-0D9AAD794C9E}" type="presParOf" srcId="{071BDDB1-B16D-4B7E-A793-FF671B09F62E}" destId="{B12FC6D7-0C76-4F49-B23E-002E47FD120D}" srcOrd="8" destOrd="0" presId="urn:microsoft.com/office/officeart/2005/8/layout/list1"/>
    <dgm:cxn modelId="{D341ED0B-2D31-4CB6-878D-87988B90EB42}" type="presParOf" srcId="{B12FC6D7-0C76-4F49-B23E-002E47FD120D}" destId="{D31A1C6C-98C8-4AA7-BFC0-58035EB56E04}" srcOrd="0" destOrd="0" presId="urn:microsoft.com/office/officeart/2005/8/layout/list1"/>
    <dgm:cxn modelId="{0671D871-E270-4F1E-9044-2A02F43B739D}" type="presParOf" srcId="{B12FC6D7-0C76-4F49-B23E-002E47FD120D}" destId="{C0D601FA-9602-448B-839B-8BE5ABEA80C7}" srcOrd="1" destOrd="0" presId="urn:microsoft.com/office/officeart/2005/8/layout/list1"/>
    <dgm:cxn modelId="{79D5C33B-CABC-49EC-B35F-AB6547EF5F05}" type="presParOf" srcId="{071BDDB1-B16D-4B7E-A793-FF671B09F62E}" destId="{5BF0735C-3664-4BD9-8E42-5F8DB4B783C6}" srcOrd="9" destOrd="0" presId="urn:microsoft.com/office/officeart/2005/8/layout/list1"/>
    <dgm:cxn modelId="{2E548F86-ED77-4963-A79E-D29AB834FEF6}" type="presParOf" srcId="{071BDDB1-B16D-4B7E-A793-FF671B09F62E}" destId="{55D3B9C7-0DAF-4859-946D-A557E500ADE7}"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A8C61BC-06BD-4B56-8F93-44C3C9186FB1}" type="doc">
      <dgm:prSet loTypeId="urn:microsoft.com/office/officeart/2005/8/layout/process1" loCatId="process" qsTypeId="urn:microsoft.com/office/officeart/2005/8/quickstyle/simple1" qsCatId="simple" csTypeId="urn:microsoft.com/office/officeart/2005/8/colors/accent1_2" csCatId="accent1" phldr="1"/>
      <dgm:spPr/>
    </dgm:pt>
    <dgm:pt modelId="{F3CEF848-72C6-4345-9D84-9488F30D9911}">
      <dgm:prSet phldrT="[テキスト]"/>
      <dgm:spPr/>
      <dgm:t>
        <a:bodyPr/>
        <a:lstStyle/>
        <a:p>
          <a:r>
            <a:rPr kumimoji="1" lang="en-US" altLang="ja-JP" dirty="0" smtClean="0"/>
            <a:t>SRI</a:t>
          </a:r>
          <a:r>
            <a:rPr kumimoji="1" lang="ja-JP" altLang="en-US" dirty="0" smtClean="0"/>
            <a:t>のパフォーマンスが良くなる</a:t>
          </a:r>
          <a:endParaRPr kumimoji="1" lang="ja-JP" altLang="en-US" dirty="0"/>
        </a:p>
      </dgm:t>
    </dgm:pt>
    <dgm:pt modelId="{EE4F3B67-947D-4C45-B092-03F1E434D633}" type="parTrans" cxnId="{B209950C-5A76-4A95-82A9-519897F2815B}">
      <dgm:prSet/>
      <dgm:spPr/>
      <dgm:t>
        <a:bodyPr/>
        <a:lstStyle/>
        <a:p>
          <a:endParaRPr kumimoji="1" lang="ja-JP" altLang="en-US"/>
        </a:p>
      </dgm:t>
    </dgm:pt>
    <dgm:pt modelId="{6F2DFBEE-E5C8-45AD-AC20-109E8B38D056}" type="sibTrans" cxnId="{B209950C-5A76-4A95-82A9-519897F2815B}">
      <dgm:prSet/>
      <dgm:spPr/>
      <dgm:t>
        <a:bodyPr/>
        <a:lstStyle/>
        <a:p>
          <a:endParaRPr kumimoji="1" lang="ja-JP" altLang="en-US"/>
        </a:p>
      </dgm:t>
    </dgm:pt>
    <dgm:pt modelId="{C9C375C7-B197-4190-A6B9-681239D7168F}">
      <dgm:prSet phldrT="[テキスト]"/>
      <dgm:spPr/>
      <dgm:t>
        <a:bodyPr/>
        <a:lstStyle/>
        <a:p>
          <a:r>
            <a:rPr kumimoji="1" lang="ja-JP" altLang="en-US" dirty="0" smtClean="0"/>
            <a:t>社会的責任を果たすよう行動するようになる</a:t>
          </a:r>
          <a:endParaRPr kumimoji="1" lang="ja-JP" altLang="en-US" dirty="0"/>
        </a:p>
      </dgm:t>
    </dgm:pt>
    <dgm:pt modelId="{1B7F8F42-DAAD-411B-840A-6ACACEACA78D}" type="parTrans" cxnId="{9135C383-96A6-4EDD-B886-8AE42C68E543}">
      <dgm:prSet/>
      <dgm:spPr/>
      <dgm:t>
        <a:bodyPr/>
        <a:lstStyle/>
        <a:p>
          <a:endParaRPr kumimoji="1" lang="ja-JP" altLang="en-US"/>
        </a:p>
      </dgm:t>
    </dgm:pt>
    <dgm:pt modelId="{CEE9DCA4-17C4-4F4A-A11A-4436E6C2BAF1}" type="sibTrans" cxnId="{9135C383-96A6-4EDD-B886-8AE42C68E543}">
      <dgm:prSet/>
      <dgm:spPr/>
      <dgm:t>
        <a:bodyPr/>
        <a:lstStyle/>
        <a:p>
          <a:endParaRPr kumimoji="1" lang="ja-JP" altLang="en-US"/>
        </a:p>
      </dgm:t>
    </dgm:pt>
    <dgm:pt modelId="{12744B2E-D8F8-448D-8A51-4848E6B29122}" type="pres">
      <dgm:prSet presAssocID="{CA8C61BC-06BD-4B56-8F93-44C3C9186FB1}" presName="Name0" presStyleCnt="0">
        <dgm:presLayoutVars>
          <dgm:dir/>
          <dgm:resizeHandles val="exact"/>
        </dgm:presLayoutVars>
      </dgm:prSet>
      <dgm:spPr/>
    </dgm:pt>
    <dgm:pt modelId="{A92DB9FE-BFF4-4ED7-AF19-9C6CAE98BBFA}" type="pres">
      <dgm:prSet presAssocID="{F3CEF848-72C6-4345-9D84-9488F30D9911}" presName="node" presStyleLbl="node1" presStyleIdx="0" presStyleCnt="2">
        <dgm:presLayoutVars>
          <dgm:bulletEnabled val="1"/>
        </dgm:presLayoutVars>
      </dgm:prSet>
      <dgm:spPr/>
      <dgm:t>
        <a:bodyPr/>
        <a:lstStyle/>
        <a:p>
          <a:endParaRPr kumimoji="1" lang="ja-JP" altLang="en-US"/>
        </a:p>
      </dgm:t>
    </dgm:pt>
    <dgm:pt modelId="{0F16D808-448A-42D6-8ACB-F3185D6FB22B}" type="pres">
      <dgm:prSet presAssocID="{6F2DFBEE-E5C8-45AD-AC20-109E8B38D056}" presName="sibTrans" presStyleLbl="sibTrans2D1" presStyleIdx="0" presStyleCnt="1" custScaleX="150741" custLinFactNeighborX="3615" custLinFactNeighborY="1027"/>
      <dgm:spPr/>
      <dgm:t>
        <a:bodyPr/>
        <a:lstStyle/>
        <a:p>
          <a:endParaRPr kumimoji="1" lang="ja-JP" altLang="en-US"/>
        </a:p>
      </dgm:t>
    </dgm:pt>
    <dgm:pt modelId="{B6A91981-310A-44DA-995D-FD385ECCDE3B}" type="pres">
      <dgm:prSet presAssocID="{6F2DFBEE-E5C8-45AD-AC20-109E8B38D056}" presName="connectorText" presStyleLbl="sibTrans2D1" presStyleIdx="0" presStyleCnt="1"/>
      <dgm:spPr/>
      <dgm:t>
        <a:bodyPr/>
        <a:lstStyle/>
        <a:p>
          <a:endParaRPr kumimoji="1" lang="ja-JP" altLang="en-US"/>
        </a:p>
      </dgm:t>
    </dgm:pt>
    <dgm:pt modelId="{1DE77752-D29C-4918-9B37-9F28B2FE0BA5}" type="pres">
      <dgm:prSet presAssocID="{C9C375C7-B197-4190-A6B9-681239D7168F}" presName="node" presStyleLbl="node1" presStyleIdx="1" presStyleCnt="2" custLinFactNeighborX="-39759" custLinFactNeighborY="848">
        <dgm:presLayoutVars>
          <dgm:bulletEnabled val="1"/>
        </dgm:presLayoutVars>
      </dgm:prSet>
      <dgm:spPr/>
      <dgm:t>
        <a:bodyPr/>
        <a:lstStyle/>
        <a:p>
          <a:endParaRPr kumimoji="1" lang="ja-JP" altLang="en-US"/>
        </a:p>
      </dgm:t>
    </dgm:pt>
  </dgm:ptLst>
  <dgm:cxnLst>
    <dgm:cxn modelId="{9135C383-96A6-4EDD-B886-8AE42C68E543}" srcId="{CA8C61BC-06BD-4B56-8F93-44C3C9186FB1}" destId="{C9C375C7-B197-4190-A6B9-681239D7168F}" srcOrd="1" destOrd="0" parTransId="{1B7F8F42-DAAD-411B-840A-6ACACEACA78D}" sibTransId="{CEE9DCA4-17C4-4F4A-A11A-4436E6C2BAF1}"/>
    <dgm:cxn modelId="{7BFCC076-ABA4-4C20-992E-F38B8FF49F04}" type="presOf" srcId="{C9C375C7-B197-4190-A6B9-681239D7168F}" destId="{1DE77752-D29C-4918-9B37-9F28B2FE0BA5}" srcOrd="0" destOrd="0" presId="urn:microsoft.com/office/officeart/2005/8/layout/process1"/>
    <dgm:cxn modelId="{38828CCD-FD61-41D5-A7BC-0B33E14969A2}" type="presOf" srcId="{F3CEF848-72C6-4345-9D84-9488F30D9911}" destId="{A92DB9FE-BFF4-4ED7-AF19-9C6CAE98BBFA}" srcOrd="0" destOrd="0" presId="urn:microsoft.com/office/officeart/2005/8/layout/process1"/>
    <dgm:cxn modelId="{1A6A1A2E-A394-41DA-8A2F-28B96ED31E3D}" type="presOf" srcId="{CA8C61BC-06BD-4B56-8F93-44C3C9186FB1}" destId="{12744B2E-D8F8-448D-8A51-4848E6B29122}" srcOrd="0" destOrd="0" presId="urn:microsoft.com/office/officeart/2005/8/layout/process1"/>
    <dgm:cxn modelId="{2055AF59-4E19-4645-8ED3-6989CC381CD1}" type="presOf" srcId="{6F2DFBEE-E5C8-45AD-AC20-109E8B38D056}" destId="{B6A91981-310A-44DA-995D-FD385ECCDE3B}" srcOrd="1" destOrd="0" presId="urn:microsoft.com/office/officeart/2005/8/layout/process1"/>
    <dgm:cxn modelId="{EC9F5213-F930-41F7-9193-CA3B80731261}" type="presOf" srcId="{6F2DFBEE-E5C8-45AD-AC20-109E8B38D056}" destId="{0F16D808-448A-42D6-8ACB-F3185D6FB22B}" srcOrd="0" destOrd="0" presId="urn:microsoft.com/office/officeart/2005/8/layout/process1"/>
    <dgm:cxn modelId="{B209950C-5A76-4A95-82A9-519897F2815B}" srcId="{CA8C61BC-06BD-4B56-8F93-44C3C9186FB1}" destId="{F3CEF848-72C6-4345-9D84-9488F30D9911}" srcOrd="0" destOrd="0" parTransId="{EE4F3B67-947D-4C45-B092-03F1E434D633}" sibTransId="{6F2DFBEE-E5C8-45AD-AC20-109E8B38D056}"/>
    <dgm:cxn modelId="{82699858-9DDB-4534-991A-07F02DA4FBA2}" type="presParOf" srcId="{12744B2E-D8F8-448D-8A51-4848E6B29122}" destId="{A92DB9FE-BFF4-4ED7-AF19-9C6CAE98BBFA}" srcOrd="0" destOrd="0" presId="urn:microsoft.com/office/officeart/2005/8/layout/process1"/>
    <dgm:cxn modelId="{F78597BB-110F-48F5-BE1B-ACCC759F3C4E}" type="presParOf" srcId="{12744B2E-D8F8-448D-8A51-4848E6B29122}" destId="{0F16D808-448A-42D6-8ACB-F3185D6FB22B}" srcOrd="1" destOrd="0" presId="urn:microsoft.com/office/officeart/2005/8/layout/process1"/>
    <dgm:cxn modelId="{A14D2594-50C2-472A-8608-91563D5BCBAD}" type="presParOf" srcId="{0F16D808-448A-42D6-8ACB-F3185D6FB22B}" destId="{B6A91981-310A-44DA-995D-FD385ECCDE3B}" srcOrd="0" destOrd="0" presId="urn:microsoft.com/office/officeart/2005/8/layout/process1"/>
    <dgm:cxn modelId="{963C1E65-F917-4524-9C1F-5B77EC2C79A2}" type="presParOf" srcId="{12744B2E-D8F8-448D-8A51-4848E6B29122}" destId="{1DE77752-D29C-4918-9B37-9F28B2FE0BA5}" srcOrd="2"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C738052-52FF-4FD7-80AF-3F5809252ED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kumimoji="1" lang="ja-JP" altLang="en-US"/>
        </a:p>
      </dgm:t>
    </dgm:pt>
    <dgm:pt modelId="{E2FD1CB5-2521-478E-BB0E-BF989CB2BF64}">
      <dgm:prSet phldrT="[テキスト]"/>
      <dgm:spPr/>
      <dgm:t>
        <a:bodyPr/>
        <a:lstStyle/>
        <a:p>
          <a:r>
            <a:rPr kumimoji="1" lang="ja-JP" altLang="en-US" dirty="0" smtClean="0"/>
            <a:t>ＳＲＩ（社会的責任投資）</a:t>
          </a:r>
          <a:endParaRPr kumimoji="1" lang="ja-JP" altLang="en-US" dirty="0"/>
        </a:p>
      </dgm:t>
    </dgm:pt>
    <dgm:pt modelId="{D79A8248-2817-4429-95CC-F2BA712F07CB}" type="parTrans" cxnId="{44245BE9-BD47-4181-89BC-0465D1A49CCF}">
      <dgm:prSet/>
      <dgm:spPr/>
      <dgm:t>
        <a:bodyPr/>
        <a:lstStyle/>
        <a:p>
          <a:endParaRPr kumimoji="1" lang="ja-JP" altLang="en-US"/>
        </a:p>
      </dgm:t>
    </dgm:pt>
    <dgm:pt modelId="{FBC0AB7A-DF3C-49E1-AD34-FBC347CC3043}" type="sibTrans" cxnId="{44245BE9-BD47-4181-89BC-0465D1A49CCF}">
      <dgm:prSet/>
      <dgm:spPr/>
      <dgm:t>
        <a:bodyPr/>
        <a:lstStyle/>
        <a:p>
          <a:endParaRPr kumimoji="1" lang="ja-JP" altLang="en-US"/>
        </a:p>
      </dgm:t>
    </dgm:pt>
    <dgm:pt modelId="{F94196CB-F21D-45D0-B2E0-EADB7BCBF8BF}">
      <dgm:prSet phldrT="[テキスト]"/>
      <dgm:spPr/>
      <dgm:t>
        <a:bodyPr/>
        <a:lstStyle/>
        <a:p>
          <a:r>
            <a:rPr kumimoji="1" lang="ja-JP" altLang="en-US" dirty="0" smtClean="0"/>
            <a:t>社会的責任や社会貢献を積極的に行う企業への投資で、ＣＳＲに関する取り組みを積極的に評価して投資する運用手法である。</a:t>
          </a:r>
          <a:endParaRPr kumimoji="1" lang="ja-JP" altLang="en-US" dirty="0"/>
        </a:p>
      </dgm:t>
    </dgm:pt>
    <dgm:pt modelId="{C1C3F7FD-78D4-4DBA-A3E6-A5AD3DC89940}" type="parTrans" cxnId="{AB52FFC7-4987-4008-973F-F42EA0A12497}">
      <dgm:prSet/>
      <dgm:spPr/>
      <dgm:t>
        <a:bodyPr/>
        <a:lstStyle/>
        <a:p>
          <a:endParaRPr kumimoji="1" lang="ja-JP" altLang="en-US"/>
        </a:p>
      </dgm:t>
    </dgm:pt>
    <dgm:pt modelId="{D9971300-09AA-42D4-A25C-4914A1BE7835}" type="sibTrans" cxnId="{AB52FFC7-4987-4008-973F-F42EA0A12497}">
      <dgm:prSet/>
      <dgm:spPr/>
      <dgm:t>
        <a:bodyPr/>
        <a:lstStyle/>
        <a:p>
          <a:endParaRPr kumimoji="1" lang="ja-JP" altLang="en-US"/>
        </a:p>
      </dgm:t>
    </dgm:pt>
    <dgm:pt modelId="{2C10E508-13A1-4A1D-B78A-C4E8938CB6E3}">
      <dgm:prSet phldrT="[テキスト]"/>
      <dgm:spPr/>
      <dgm:t>
        <a:bodyPr/>
        <a:lstStyle/>
        <a:p>
          <a:r>
            <a:rPr kumimoji="1" lang="ja-JP" altLang="en-US" dirty="0" smtClean="0"/>
            <a:t>ＥＳＧ投資</a:t>
          </a:r>
          <a:endParaRPr kumimoji="1" lang="ja-JP" altLang="en-US" dirty="0"/>
        </a:p>
      </dgm:t>
    </dgm:pt>
    <dgm:pt modelId="{63F97D94-89FA-4E61-97F0-49694CFB5A96}" type="parTrans" cxnId="{39B970ED-5A8C-472C-85B2-786D974A6D8F}">
      <dgm:prSet/>
      <dgm:spPr/>
      <dgm:t>
        <a:bodyPr/>
        <a:lstStyle/>
        <a:p>
          <a:endParaRPr kumimoji="1" lang="ja-JP" altLang="en-US"/>
        </a:p>
      </dgm:t>
    </dgm:pt>
    <dgm:pt modelId="{7D22B0D1-4D21-48A5-8369-CC2664132238}" type="sibTrans" cxnId="{39B970ED-5A8C-472C-85B2-786D974A6D8F}">
      <dgm:prSet/>
      <dgm:spPr/>
      <dgm:t>
        <a:bodyPr/>
        <a:lstStyle/>
        <a:p>
          <a:endParaRPr kumimoji="1" lang="ja-JP" altLang="en-US"/>
        </a:p>
      </dgm:t>
    </dgm:pt>
    <dgm:pt modelId="{6BF5E6C8-E272-430F-A3AC-D6FE1A0EFBD0}">
      <dgm:prSet phldrT="[テキスト]"/>
      <dgm:spPr/>
      <dgm:t>
        <a:bodyPr/>
        <a:lstStyle/>
        <a:p>
          <a:r>
            <a:rPr kumimoji="1" lang="ja-JP" altLang="en-US" dirty="0" smtClean="0"/>
            <a:t>環境、社会（人権等）、企業統治を投資の指標とした投資。</a:t>
          </a:r>
          <a:endParaRPr kumimoji="1" lang="ja-JP" altLang="en-US" dirty="0"/>
        </a:p>
      </dgm:t>
    </dgm:pt>
    <dgm:pt modelId="{716CF2D3-947B-4BD0-AD03-029830B89741}" type="parTrans" cxnId="{0F09AAC2-BC3F-41DE-BF0D-F6A4D5CA9273}">
      <dgm:prSet/>
      <dgm:spPr/>
      <dgm:t>
        <a:bodyPr/>
        <a:lstStyle/>
        <a:p>
          <a:endParaRPr kumimoji="1" lang="ja-JP" altLang="en-US"/>
        </a:p>
      </dgm:t>
    </dgm:pt>
    <dgm:pt modelId="{39909AB7-A523-4ED6-80B5-DFE0A4A98933}" type="sibTrans" cxnId="{0F09AAC2-BC3F-41DE-BF0D-F6A4D5CA9273}">
      <dgm:prSet/>
      <dgm:spPr/>
      <dgm:t>
        <a:bodyPr/>
        <a:lstStyle/>
        <a:p>
          <a:endParaRPr kumimoji="1" lang="ja-JP" altLang="en-US"/>
        </a:p>
      </dgm:t>
    </dgm:pt>
    <dgm:pt modelId="{D209BA6A-4B97-44F3-9CA2-871E2693618A}">
      <dgm:prSet phldrT="[テキスト]"/>
      <dgm:spPr/>
      <dgm:t>
        <a:bodyPr/>
        <a:lstStyle/>
        <a:p>
          <a:r>
            <a:rPr kumimoji="1" lang="ja-JP" altLang="en-US" dirty="0" smtClean="0"/>
            <a:t>エコファンド→特に環境に特化した投資。</a:t>
          </a:r>
          <a:endParaRPr kumimoji="1" lang="ja-JP" altLang="en-US" dirty="0"/>
        </a:p>
      </dgm:t>
    </dgm:pt>
    <dgm:pt modelId="{060CA8FF-7024-450B-8937-08EAB00A533B}" type="parTrans" cxnId="{C30B9D81-9C26-4370-94C5-9AD196A2E4BA}">
      <dgm:prSet/>
      <dgm:spPr/>
      <dgm:t>
        <a:bodyPr/>
        <a:lstStyle/>
        <a:p>
          <a:endParaRPr kumimoji="1" lang="ja-JP" altLang="en-US"/>
        </a:p>
      </dgm:t>
    </dgm:pt>
    <dgm:pt modelId="{AE1705FD-5FDC-4C41-9224-F608E75481FE}" type="sibTrans" cxnId="{C30B9D81-9C26-4370-94C5-9AD196A2E4BA}">
      <dgm:prSet/>
      <dgm:spPr/>
      <dgm:t>
        <a:bodyPr/>
        <a:lstStyle/>
        <a:p>
          <a:endParaRPr kumimoji="1" lang="ja-JP" altLang="en-US"/>
        </a:p>
      </dgm:t>
    </dgm:pt>
    <dgm:pt modelId="{0CA74D94-94B5-4345-9446-6CE0751A140A}" type="pres">
      <dgm:prSet presAssocID="{2C738052-52FF-4FD7-80AF-3F5809252ED4}" presName="linear" presStyleCnt="0">
        <dgm:presLayoutVars>
          <dgm:animLvl val="lvl"/>
          <dgm:resizeHandles val="exact"/>
        </dgm:presLayoutVars>
      </dgm:prSet>
      <dgm:spPr/>
      <dgm:t>
        <a:bodyPr/>
        <a:lstStyle/>
        <a:p>
          <a:endParaRPr kumimoji="1" lang="ja-JP" altLang="en-US"/>
        </a:p>
      </dgm:t>
    </dgm:pt>
    <dgm:pt modelId="{D47AA1AD-23B4-4A3A-9CB1-B415E6F4D3A2}" type="pres">
      <dgm:prSet presAssocID="{E2FD1CB5-2521-478E-BB0E-BF989CB2BF64}" presName="parentText" presStyleLbl="node1" presStyleIdx="0" presStyleCnt="2">
        <dgm:presLayoutVars>
          <dgm:chMax val="0"/>
          <dgm:bulletEnabled val="1"/>
        </dgm:presLayoutVars>
      </dgm:prSet>
      <dgm:spPr/>
      <dgm:t>
        <a:bodyPr/>
        <a:lstStyle/>
        <a:p>
          <a:endParaRPr kumimoji="1" lang="ja-JP" altLang="en-US"/>
        </a:p>
      </dgm:t>
    </dgm:pt>
    <dgm:pt modelId="{B561058E-75F8-4BD5-831E-420830D27604}" type="pres">
      <dgm:prSet presAssocID="{E2FD1CB5-2521-478E-BB0E-BF989CB2BF64}" presName="childText" presStyleLbl="revTx" presStyleIdx="0" presStyleCnt="2">
        <dgm:presLayoutVars>
          <dgm:bulletEnabled val="1"/>
        </dgm:presLayoutVars>
      </dgm:prSet>
      <dgm:spPr/>
      <dgm:t>
        <a:bodyPr/>
        <a:lstStyle/>
        <a:p>
          <a:endParaRPr kumimoji="1" lang="ja-JP" altLang="en-US"/>
        </a:p>
      </dgm:t>
    </dgm:pt>
    <dgm:pt modelId="{AC037F36-C02B-4939-88A0-B409539EDE67}" type="pres">
      <dgm:prSet presAssocID="{2C10E508-13A1-4A1D-B78A-C4E8938CB6E3}" presName="parentText" presStyleLbl="node1" presStyleIdx="1" presStyleCnt="2">
        <dgm:presLayoutVars>
          <dgm:chMax val="0"/>
          <dgm:bulletEnabled val="1"/>
        </dgm:presLayoutVars>
      </dgm:prSet>
      <dgm:spPr/>
      <dgm:t>
        <a:bodyPr/>
        <a:lstStyle/>
        <a:p>
          <a:endParaRPr kumimoji="1" lang="ja-JP" altLang="en-US"/>
        </a:p>
      </dgm:t>
    </dgm:pt>
    <dgm:pt modelId="{B3E58217-0598-40FD-82E8-F441E453578B}" type="pres">
      <dgm:prSet presAssocID="{2C10E508-13A1-4A1D-B78A-C4E8938CB6E3}" presName="childText" presStyleLbl="revTx" presStyleIdx="1" presStyleCnt="2">
        <dgm:presLayoutVars>
          <dgm:bulletEnabled val="1"/>
        </dgm:presLayoutVars>
      </dgm:prSet>
      <dgm:spPr/>
      <dgm:t>
        <a:bodyPr/>
        <a:lstStyle/>
        <a:p>
          <a:endParaRPr kumimoji="1" lang="ja-JP" altLang="en-US"/>
        </a:p>
      </dgm:t>
    </dgm:pt>
  </dgm:ptLst>
  <dgm:cxnLst>
    <dgm:cxn modelId="{C9968A7E-4A33-48E7-B56C-4EFA9BF5ED3F}" type="presOf" srcId="{2C10E508-13A1-4A1D-B78A-C4E8938CB6E3}" destId="{AC037F36-C02B-4939-88A0-B409539EDE67}" srcOrd="0" destOrd="0" presId="urn:microsoft.com/office/officeart/2005/8/layout/vList2"/>
    <dgm:cxn modelId="{18D2AB87-66F7-4843-8370-7C3AEE7D2416}" type="presOf" srcId="{F94196CB-F21D-45D0-B2E0-EADB7BCBF8BF}" destId="{B561058E-75F8-4BD5-831E-420830D27604}" srcOrd="0" destOrd="0" presId="urn:microsoft.com/office/officeart/2005/8/layout/vList2"/>
    <dgm:cxn modelId="{C30B9D81-9C26-4370-94C5-9AD196A2E4BA}" srcId="{E2FD1CB5-2521-478E-BB0E-BF989CB2BF64}" destId="{D209BA6A-4B97-44F3-9CA2-871E2693618A}" srcOrd="1" destOrd="0" parTransId="{060CA8FF-7024-450B-8937-08EAB00A533B}" sibTransId="{AE1705FD-5FDC-4C41-9224-F608E75481FE}"/>
    <dgm:cxn modelId="{E16BBEE4-970F-4D56-B22B-8CF3E58FC750}" type="presOf" srcId="{6BF5E6C8-E272-430F-A3AC-D6FE1A0EFBD0}" destId="{B3E58217-0598-40FD-82E8-F441E453578B}" srcOrd="0" destOrd="0" presId="urn:microsoft.com/office/officeart/2005/8/layout/vList2"/>
    <dgm:cxn modelId="{41A474F9-90AF-478F-AB0D-21F9E4737FC9}" type="presOf" srcId="{E2FD1CB5-2521-478E-BB0E-BF989CB2BF64}" destId="{D47AA1AD-23B4-4A3A-9CB1-B415E6F4D3A2}" srcOrd="0" destOrd="0" presId="urn:microsoft.com/office/officeart/2005/8/layout/vList2"/>
    <dgm:cxn modelId="{238C0334-D85F-4EB5-AAD2-2C981B6E0F98}" type="presOf" srcId="{D209BA6A-4B97-44F3-9CA2-871E2693618A}" destId="{B561058E-75F8-4BD5-831E-420830D27604}" srcOrd="0" destOrd="1" presId="urn:microsoft.com/office/officeart/2005/8/layout/vList2"/>
    <dgm:cxn modelId="{AB52FFC7-4987-4008-973F-F42EA0A12497}" srcId="{E2FD1CB5-2521-478E-BB0E-BF989CB2BF64}" destId="{F94196CB-F21D-45D0-B2E0-EADB7BCBF8BF}" srcOrd="0" destOrd="0" parTransId="{C1C3F7FD-78D4-4DBA-A3E6-A5AD3DC89940}" sibTransId="{D9971300-09AA-42D4-A25C-4914A1BE7835}"/>
    <dgm:cxn modelId="{0F09AAC2-BC3F-41DE-BF0D-F6A4D5CA9273}" srcId="{2C10E508-13A1-4A1D-B78A-C4E8938CB6E3}" destId="{6BF5E6C8-E272-430F-A3AC-D6FE1A0EFBD0}" srcOrd="0" destOrd="0" parTransId="{716CF2D3-947B-4BD0-AD03-029830B89741}" sibTransId="{39909AB7-A523-4ED6-80B5-DFE0A4A98933}"/>
    <dgm:cxn modelId="{09052C56-D025-4462-AC6A-4C50B6E98980}" type="presOf" srcId="{2C738052-52FF-4FD7-80AF-3F5809252ED4}" destId="{0CA74D94-94B5-4345-9446-6CE0751A140A}" srcOrd="0" destOrd="0" presId="urn:microsoft.com/office/officeart/2005/8/layout/vList2"/>
    <dgm:cxn modelId="{44245BE9-BD47-4181-89BC-0465D1A49CCF}" srcId="{2C738052-52FF-4FD7-80AF-3F5809252ED4}" destId="{E2FD1CB5-2521-478E-BB0E-BF989CB2BF64}" srcOrd="0" destOrd="0" parTransId="{D79A8248-2817-4429-95CC-F2BA712F07CB}" sibTransId="{FBC0AB7A-DF3C-49E1-AD34-FBC347CC3043}"/>
    <dgm:cxn modelId="{39B970ED-5A8C-472C-85B2-786D974A6D8F}" srcId="{2C738052-52FF-4FD7-80AF-3F5809252ED4}" destId="{2C10E508-13A1-4A1D-B78A-C4E8938CB6E3}" srcOrd="1" destOrd="0" parTransId="{63F97D94-89FA-4E61-97F0-49694CFB5A96}" sibTransId="{7D22B0D1-4D21-48A5-8369-CC2664132238}"/>
    <dgm:cxn modelId="{C83F2D38-6A98-432B-9D7E-2096BA94A55B}" type="presParOf" srcId="{0CA74D94-94B5-4345-9446-6CE0751A140A}" destId="{D47AA1AD-23B4-4A3A-9CB1-B415E6F4D3A2}" srcOrd="0" destOrd="0" presId="urn:microsoft.com/office/officeart/2005/8/layout/vList2"/>
    <dgm:cxn modelId="{BDB6E1A9-605F-4D2E-A631-32DB73010A53}" type="presParOf" srcId="{0CA74D94-94B5-4345-9446-6CE0751A140A}" destId="{B561058E-75F8-4BD5-831E-420830D27604}" srcOrd="1" destOrd="0" presId="urn:microsoft.com/office/officeart/2005/8/layout/vList2"/>
    <dgm:cxn modelId="{143B1C0D-6DC6-4023-A1BD-2F888BB8CEEF}" type="presParOf" srcId="{0CA74D94-94B5-4345-9446-6CE0751A140A}" destId="{AC037F36-C02B-4939-88A0-B409539EDE67}" srcOrd="2" destOrd="0" presId="urn:microsoft.com/office/officeart/2005/8/layout/vList2"/>
    <dgm:cxn modelId="{6FCD8179-4FB2-4E3E-A23A-C47ED4A20BF4}" type="presParOf" srcId="{0CA74D94-94B5-4345-9446-6CE0751A140A}" destId="{B3E58217-0598-40FD-82E8-F441E453578B}"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8FCFD1E-CBD0-4325-9EE6-324C54828F8B}"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kumimoji="1" lang="ja-JP" altLang="en-US"/>
        </a:p>
      </dgm:t>
    </dgm:pt>
    <dgm:pt modelId="{D8EDF686-99B2-40FC-9866-2B3EACEC4C6D}">
      <dgm:prSet phldrT="[テキスト]" custT="1"/>
      <dgm:spPr/>
      <dgm:t>
        <a:bodyPr/>
        <a:lstStyle/>
        <a:p>
          <a:r>
            <a:rPr kumimoji="1" lang="ja-JP" altLang="en-US" sz="1600" dirty="0" smtClean="0"/>
            <a:t>エコロジカル・スクリーニング</a:t>
          </a:r>
          <a:endParaRPr kumimoji="1" lang="ja-JP" altLang="en-US" sz="1600" dirty="0"/>
        </a:p>
      </dgm:t>
    </dgm:pt>
    <dgm:pt modelId="{217B8C51-399F-4554-99A8-E0B11C3162E4}" type="parTrans" cxnId="{0CE4A9CF-FF19-4254-9F49-A7DEA3075646}">
      <dgm:prSet/>
      <dgm:spPr/>
      <dgm:t>
        <a:bodyPr/>
        <a:lstStyle/>
        <a:p>
          <a:endParaRPr kumimoji="1" lang="ja-JP" altLang="en-US"/>
        </a:p>
      </dgm:t>
    </dgm:pt>
    <dgm:pt modelId="{BAC7D64B-BA65-4F88-B07C-79D2B1396023}" type="sibTrans" cxnId="{0CE4A9CF-FF19-4254-9F49-A7DEA3075646}">
      <dgm:prSet/>
      <dgm:spPr/>
      <dgm:t>
        <a:bodyPr/>
        <a:lstStyle/>
        <a:p>
          <a:endParaRPr kumimoji="1" lang="ja-JP" altLang="en-US"/>
        </a:p>
      </dgm:t>
    </dgm:pt>
    <dgm:pt modelId="{3DF31C69-887B-45C9-B5FD-2C7C573A8441}">
      <dgm:prSet phldrT="[テキスト]" custT="1"/>
      <dgm:spPr/>
      <dgm:t>
        <a:bodyPr/>
        <a:lstStyle/>
        <a:p>
          <a:r>
            <a:rPr kumimoji="1" lang="ja-JP" altLang="en-US" sz="1800" dirty="0" smtClean="0"/>
            <a:t>グッドバンカー社による調査</a:t>
          </a:r>
          <a:endParaRPr kumimoji="1" lang="ja-JP" altLang="en-US" sz="1800" dirty="0"/>
        </a:p>
      </dgm:t>
    </dgm:pt>
    <dgm:pt modelId="{ADA366E7-D9C7-4D41-8AF0-13D258AFA476}" type="parTrans" cxnId="{04670830-AC80-49A4-9784-2D455D0AFE4C}">
      <dgm:prSet/>
      <dgm:spPr/>
      <dgm:t>
        <a:bodyPr/>
        <a:lstStyle/>
        <a:p>
          <a:endParaRPr kumimoji="1" lang="ja-JP" altLang="en-US"/>
        </a:p>
      </dgm:t>
    </dgm:pt>
    <dgm:pt modelId="{97E07CBE-B646-4FF5-93E2-153B0B5FBAF1}" type="sibTrans" cxnId="{04670830-AC80-49A4-9784-2D455D0AFE4C}">
      <dgm:prSet/>
      <dgm:spPr/>
      <dgm:t>
        <a:bodyPr/>
        <a:lstStyle/>
        <a:p>
          <a:endParaRPr kumimoji="1" lang="ja-JP" altLang="en-US"/>
        </a:p>
      </dgm:t>
    </dgm:pt>
    <dgm:pt modelId="{B2029C2C-2C59-41FE-B706-9400B60E4650}">
      <dgm:prSet phldrT="[テキスト]" custT="1"/>
      <dgm:spPr/>
      <dgm:t>
        <a:bodyPr/>
        <a:lstStyle/>
        <a:p>
          <a:r>
            <a:rPr kumimoji="1" lang="ja-JP" altLang="en-US" sz="1800" dirty="0" smtClean="0"/>
            <a:t>全</a:t>
          </a:r>
          <a:r>
            <a:rPr kumimoji="1" lang="en-US" altLang="ja-JP" sz="1800" dirty="0" smtClean="0"/>
            <a:t>7</a:t>
          </a:r>
          <a:r>
            <a:rPr kumimoji="1" lang="ja-JP" altLang="en-US" sz="1800" dirty="0" smtClean="0"/>
            <a:t>段階に格付けし、上位</a:t>
          </a:r>
          <a:r>
            <a:rPr kumimoji="1" lang="en-US" altLang="ja-JP" sz="1800" dirty="0" smtClean="0"/>
            <a:t>3</a:t>
          </a:r>
          <a:r>
            <a:rPr kumimoji="1" lang="ja-JP" altLang="en-US" sz="1800" dirty="0" smtClean="0"/>
            <a:t>段に絞り込む</a:t>
          </a:r>
          <a:endParaRPr kumimoji="1" lang="ja-JP" altLang="en-US" sz="1800" dirty="0"/>
        </a:p>
      </dgm:t>
    </dgm:pt>
    <dgm:pt modelId="{06C19151-92D7-4026-96CD-C8606609880B}" type="parTrans" cxnId="{7FD790A7-CCA7-4ACA-A41B-E0904067F55A}">
      <dgm:prSet/>
      <dgm:spPr/>
      <dgm:t>
        <a:bodyPr/>
        <a:lstStyle/>
        <a:p>
          <a:endParaRPr kumimoji="1" lang="ja-JP" altLang="en-US"/>
        </a:p>
      </dgm:t>
    </dgm:pt>
    <dgm:pt modelId="{55A277BD-9AD3-4B09-901D-3B14FD8E8094}" type="sibTrans" cxnId="{7FD790A7-CCA7-4ACA-A41B-E0904067F55A}">
      <dgm:prSet/>
      <dgm:spPr/>
      <dgm:t>
        <a:bodyPr/>
        <a:lstStyle/>
        <a:p>
          <a:endParaRPr kumimoji="1" lang="ja-JP" altLang="en-US"/>
        </a:p>
      </dgm:t>
    </dgm:pt>
    <dgm:pt modelId="{1AAEAA20-7711-4CEE-B7D2-1A77ABAC1E99}">
      <dgm:prSet phldrT="[テキスト]" custT="1"/>
      <dgm:spPr/>
      <dgm:t>
        <a:bodyPr/>
        <a:lstStyle/>
        <a:p>
          <a:r>
            <a:rPr kumimoji="1" lang="ja-JP" altLang="en-US" sz="1600" dirty="0" smtClean="0"/>
            <a:t>エコノミック・スクリーニング</a:t>
          </a:r>
          <a:endParaRPr kumimoji="1" lang="ja-JP" altLang="en-US" sz="1600" dirty="0"/>
        </a:p>
      </dgm:t>
    </dgm:pt>
    <dgm:pt modelId="{1971E47F-6CF7-475E-82A2-E28841E16B1C}" type="parTrans" cxnId="{DB7C28AC-0ADE-4DA0-B162-C188F5D6C872}">
      <dgm:prSet/>
      <dgm:spPr/>
      <dgm:t>
        <a:bodyPr/>
        <a:lstStyle/>
        <a:p>
          <a:endParaRPr kumimoji="1" lang="ja-JP" altLang="en-US"/>
        </a:p>
      </dgm:t>
    </dgm:pt>
    <dgm:pt modelId="{7454A34E-CF12-4223-972A-B7B3D7663FD7}" type="sibTrans" cxnId="{DB7C28AC-0ADE-4DA0-B162-C188F5D6C872}">
      <dgm:prSet/>
      <dgm:spPr/>
      <dgm:t>
        <a:bodyPr/>
        <a:lstStyle/>
        <a:p>
          <a:endParaRPr kumimoji="1" lang="ja-JP" altLang="en-US"/>
        </a:p>
      </dgm:t>
    </dgm:pt>
    <dgm:pt modelId="{E95D9B5F-61F5-4D94-853D-463635298779}">
      <dgm:prSet phldrT="[テキスト]"/>
      <dgm:spPr/>
      <dgm:t>
        <a:bodyPr/>
        <a:lstStyle/>
        <a:p>
          <a:r>
            <a:rPr kumimoji="1" lang="ja-JP" altLang="en-US" dirty="0" smtClean="0"/>
            <a:t>企業の業績</a:t>
          </a:r>
          <a:endParaRPr kumimoji="1" lang="ja-JP" altLang="en-US" dirty="0"/>
        </a:p>
      </dgm:t>
    </dgm:pt>
    <dgm:pt modelId="{F91D6BEE-91DE-4DE6-8144-4853A7FE24F9}" type="parTrans" cxnId="{FFA987A3-A677-4ABE-B1FC-0FC58D1B7E3D}">
      <dgm:prSet/>
      <dgm:spPr/>
      <dgm:t>
        <a:bodyPr/>
        <a:lstStyle/>
        <a:p>
          <a:endParaRPr kumimoji="1" lang="ja-JP" altLang="en-US"/>
        </a:p>
      </dgm:t>
    </dgm:pt>
    <dgm:pt modelId="{71B9E3DF-C8F5-4EB7-8000-1C4E72661ED1}" type="sibTrans" cxnId="{FFA987A3-A677-4ABE-B1FC-0FC58D1B7E3D}">
      <dgm:prSet/>
      <dgm:spPr/>
      <dgm:t>
        <a:bodyPr/>
        <a:lstStyle/>
        <a:p>
          <a:endParaRPr kumimoji="1" lang="ja-JP" altLang="en-US"/>
        </a:p>
      </dgm:t>
    </dgm:pt>
    <dgm:pt modelId="{469CD211-698D-433E-9F37-1D2B74FCF81B}">
      <dgm:prSet phldrT="[テキスト]"/>
      <dgm:spPr/>
      <dgm:t>
        <a:bodyPr/>
        <a:lstStyle/>
        <a:p>
          <a:r>
            <a:rPr kumimoji="1" lang="ja-JP" altLang="en-US" dirty="0" smtClean="0"/>
            <a:t>株価のバリュエーション調査</a:t>
          </a:r>
          <a:endParaRPr kumimoji="1" lang="ja-JP" altLang="en-US" dirty="0"/>
        </a:p>
      </dgm:t>
    </dgm:pt>
    <dgm:pt modelId="{525D8FDF-9EDC-468F-A99D-8816E4912B38}" type="parTrans" cxnId="{30B6D4DD-6D09-4D0E-904A-950BD03757B2}">
      <dgm:prSet/>
      <dgm:spPr/>
      <dgm:t>
        <a:bodyPr/>
        <a:lstStyle/>
        <a:p>
          <a:endParaRPr kumimoji="1" lang="ja-JP" altLang="en-US"/>
        </a:p>
      </dgm:t>
    </dgm:pt>
    <dgm:pt modelId="{C03F319F-E4AC-4387-A4BA-71049F31F350}" type="sibTrans" cxnId="{30B6D4DD-6D09-4D0E-904A-950BD03757B2}">
      <dgm:prSet/>
      <dgm:spPr/>
      <dgm:t>
        <a:bodyPr/>
        <a:lstStyle/>
        <a:p>
          <a:endParaRPr kumimoji="1" lang="ja-JP" altLang="en-US"/>
        </a:p>
      </dgm:t>
    </dgm:pt>
    <dgm:pt modelId="{CD8182CB-E582-41FB-B677-F54C87F897A0}" type="pres">
      <dgm:prSet presAssocID="{08FCFD1E-CBD0-4325-9EE6-324C54828F8B}" presName="linearFlow" presStyleCnt="0">
        <dgm:presLayoutVars>
          <dgm:dir/>
          <dgm:animLvl val="lvl"/>
          <dgm:resizeHandles val="exact"/>
        </dgm:presLayoutVars>
      </dgm:prSet>
      <dgm:spPr/>
      <dgm:t>
        <a:bodyPr/>
        <a:lstStyle/>
        <a:p>
          <a:endParaRPr kumimoji="1" lang="ja-JP" altLang="en-US"/>
        </a:p>
      </dgm:t>
    </dgm:pt>
    <dgm:pt modelId="{A4CC909B-0F08-4B75-B4F9-CA032ACBC745}" type="pres">
      <dgm:prSet presAssocID="{D8EDF686-99B2-40FC-9866-2B3EACEC4C6D}" presName="composite" presStyleCnt="0"/>
      <dgm:spPr/>
    </dgm:pt>
    <dgm:pt modelId="{6684BAC0-4A13-463F-BE17-C47C2CC4FAFE}" type="pres">
      <dgm:prSet presAssocID="{D8EDF686-99B2-40FC-9866-2B3EACEC4C6D}" presName="parentText" presStyleLbl="alignNode1" presStyleIdx="0" presStyleCnt="2" custScaleX="123993" custScaleY="114238" custLinFactX="-3497" custLinFactNeighborX="-100000" custLinFactNeighborY="2318">
        <dgm:presLayoutVars>
          <dgm:chMax val="1"/>
          <dgm:bulletEnabled val="1"/>
        </dgm:presLayoutVars>
      </dgm:prSet>
      <dgm:spPr/>
      <dgm:t>
        <a:bodyPr/>
        <a:lstStyle/>
        <a:p>
          <a:endParaRPr kumimoji="1" lang="ja-JP" altLang="en-US"/>
        </a:p>
      </dgm:t>
    </dgm:pt>
    <dgm:pt modelId="{D08861BA-4E83-4296-90D1-4FE6A00596FC}" type="pres">
      <dgm:prSet presAssocID="{D8EDF686-99B2-40FC-9866-2B3EACEC4C6D}" presName="descendantText" presStyleLbl="alignAcc1" presStyleIdx="0" presStyleCnt="2" custScaleY="119360" custLinFactNeighborX="-8977" custLinFactNeighborY="31962">
        <dgm:presLayoutVars>
          <dgm:bulletEnabled val="1"/>
        </dgm:presLayoutVars>
      </dgm:prSet>
      <dgm:spPr/>
      <dgm:t>
        <a:bodyPr/>
        <a:lstStyle/>
        <a:p>
          <a:endParaRPr kumimoji="1" lang="ja-JP" altLang="en-US"/>
        </a:p>
      </dgm:t>
    </dgm:pt>
    <dgm:pt modelId="{E7289FF3-5027-46AB-895C-D9C3C50A7D38}" type="pres">
      <dgm:prSet presAssocID="{BAC7D64B-BA65-4F88-B07C-79D2B1396023}" presName="sp" presStyleCnt="0"/>
      <dgm:spPr/>
    </dgm:pt>
    <dgm:pt modelId="{8D55C031-74DB-4067-9767-D26D307065F0}" type="pres">
      <dgm:prSet presAssocID="{1AAEAA20-7711-4CEE-B7D2-1A77ABAC1E99}" presName="composite" presStyleCnt="0"/>
      <dgm:spPr/>
    </dgm:pt>
    <dgm:pt modelId="{93F23595-35EE-4BCE-B09D-146124387E36}" type="pres">
      <dgm:prSet presAssocID="{1AAEAA20-7711-4CEE-B7D2-1A77ABAC1E99}" presName="parentText" presStyleLbl="alignNode1" presStyleIdx="1" presStyleCnt="2" custScaleX="122577" custScaleY="113461" custLinFactX="-3497" custLinFactNeighborX="-100000" custLinFactNeighborY="1955">
        <dgm:presLayoutVars>
          <dgm:chMax val="1"/>
          <dgm:bulletEnabled val="1"/>
        </dgm:presLayoutVars>
      </dgm:prSet>
      <dgm:spPr/>
      <dgm:t>
        <a:bodyPr/>
        <a:lstStyle/>
        <a:p>
          <a:endParaRPr kumimoji="1" lang="ja-JP" altLang="en-US"/>
        </a:p>
      </dgm:t>
    </dgm:pt>
    <dgm:pt modelId="{6C0078C6-7DC1-4A6A-8EE8-D0AEF320808D}" type="pres">
      <dgm:prSet presAssocID="{1AAEAA20-7711-4CEE-B7D2-1A77ABAC1E99}" presName="descendantText" presStyleLbl="alignAcc1" presStyleIdx="1" presStyleCnt="2" custLinFactNeighborX="-7472" custLinFactNeighborY="10642">
        <dgm:presLayoutVars>
          <dgm:bulletEnabled val="1"/>
        </dgm:presLayoutVars>
      </dgm:prSet>
      <dgm:spPr/>
      <dgm:t>
        <a:bodyPr/>
        <a:lstStyle/>
        <a:p>
          <a:endParaRPr kumimoji="1" lang="ja-JP" altLang="en-US"/>
        </a:p>
      </dgm:t>
    </dgm:pt>
  </dgm:ptLst>
  <dgm:cxnLst>
    <dgm:cxn modelId="{30B6D4DD-6D09-4D0E-904A-950BD03757B2}" srcId="{1AAEAA20-7711-4CEE-B7D2-1A77ABAC1E99}" destId="{469CD211-698D-433E-9F37-1D2B74FCF81B}" srcOrd="1" destOrd="0" parTransId="{525D8FDF-9EDC-468F-A99D-8816E4912B38}" sibTransId="{C03F319F-E4AC-4387-A4BA-71049F31F350}"/>
    <dgm:cxn modelId="{1951F77C-9938-43E2-9898-2789C82ABAF4}" type="presOf" srcId="{08FCFD1E-CBD0-4325-9EE6-324C54828F8B}" destId="{CD8182CB-E582-41FB-B677-F54C87F897A0}" srcOrd="0" destOrd="0" presId="urn:microsoft.com/office/officeart/2005/8/layout/chevron2"/>
    <dgm:cxn modelId="{1401DB06-78ED-4BCA-973A-10DD44DAC831}" type="presOf" srcId="{D8EDF686-99B2-40FC-9866-2B3EACEC4C6D}" destId="{6684BAC0-4A13-463F-BE17-C47C2CC4FAFE}" srcOrd="0" destOrd="0" presId="urn:microsoft.com/office/officeart/2005/8/layout/chevron2"/>
    <dgm:cxn modelId="{0727040E-823E-414C-A538-FA06DAC6D9C8}" type="presOf" srcId="{1AAEAA20-7711-4CEE-B7D2-1A77ABAC1E99}" destId="{93F23595-35EE-4BCE-B09D-146124387E36}" srcOrd="0" destOrd="0" presId="urn:microsoft.com/office/officeart/2005/8/layout/chevron2"/>
    <dgm:cxn modelId="{C80191E6-7B41-4DB4-8120-7DDDEE5A130A}" type="presOf" srcId="{B2029C2C-2C59-41FE-B706-9400B60E4650}" destId="{D08861BA-4E83-4296-90D1-4FE6A00596FC}" srcOrd="0" destOrd="1" presId="urn:microsoft.com/office/officeart/2005/8/layout/chevron2"/>
    <dgm:cxn modelId="{52D999CC-AA24-4326-988A-5DDF8528A0B3}" type="presOf" srcId="{469CD211-698D-433E-9F37-1D2B74FCF81B}" destId="{6C0078C6-7DC1-4A6A-8EE8-D0AEF320808D}" srcOrd="0" destOrd="1" presId="urn:microsoft.com/office/officeart/2005/8/layout/chevron2"/>
    <dgm:cxn modelId="{7FD790A7-CCA7-4ACA-A41B-E0904067F55A}" srcId="{D8EDF686-99B2-40FC-9866-2B3EACEC4C6D}" destId="{B2029C2C-2C59-41FE-B706-9400B60E4650}" srcOrd="1" destOrd="0" parTransId="{06C19151-92D7-4026-96CD-C8606609880B}" sibTransId="{55A277BD-9AD3-4B09-901D-3B14FD8E8094}"/>
    <dgm:cxn modelId="{04670830-AC80-49A4-9784-2D455D0AFE4C}" srcId="{D8EDF686-99B2-40FC-9866-2B3EACEC4C6D}" destId="{3DF31C69-887B-45C9-B5FD-2C7C573A8441}" srcOrd="0" destOrd="0" parTransId="{ADA366E7-D9C7-4D41-8AF0-13D258AFA476}" sibTransId="{97E07CBE-B646-4FF5-93E2-153B0B5FBAF1}"/>
    <dgm:cxn modelId="{FFA987A3-A677-4ABE-B1FC-0FC58D1B7E3D}" srcId="{1AAEAA20-7711-4CEE-B7D2-1A77ABAC1E99}" destId="{E95D9B5F-61F5-4D94-853D-463635298779}" srcOrd="0" destOrd="0" parTransId="{F91D6BEE-91DE-4DE6-8144-4853A7FE24F9}" sibTransId="{71B9E3DF-C8F5-4EB7-8000-1C4E72661ED1}"/>
    <dgm:cxn modelId="{71A1B767-F202-4AAC-9F68-4B5AB05E0EC8}" type="presOf" srcId="{3DF31C69-887B-45C9-B5FD-2C7C573A8441}" destId="{D08861BA-4E83-4296-90D1-4FE6A00596FC}" srcOrd="0" destOrd="0" presId="urn:microsoft.com/office/officeart/2005/8/layout/chevron2"/>
    <dgm:cxn modelId="{0CE4A9CF-FF19-4254-9F49-A7DEA3075646}" srcId="{08FCFD1E-CBD0-4325-9EE6-324C54828F8B}" destId="{D8EDF686-99B2-40FC-9866-2B3EACEC4C6D}" srcOrd="0" destOrd="0" parTransId="{217B8C51-399F-4554-99A8-E0B11C3162E4}" sibTransId="{BAC7D64B-BA65-4F88-B07C-79D2B1396023}"/>
    <dgm:cxn modelId="{DB7C28AC-0ADE-4DA0-B162-C188F5D6C872}" srcId="{08FCFD1E-CBD0-4325-9EE6-324C54828F8B}" destId="{1AAEAA20-7711-4CEE-B7D2-1A77ABAC1E99}" srcOrd="1" destOrd="0" parTransId="{1971E47F-6CF7-475E-82A2-E28841E16B1C}" sibTransId="{7454A34E-CF12-4223-972A-B7B3D7663FD7}"/>
    <dgm:cxn modelId="{9E575CC4-0FCC-4D68-A1CF-374921D5270B}" type="presOf" srcId="{E95D9B5F-61F5-4D94-853D-463635298779}" destId="{6C0078C6-7DC1-4A6A-8EE8-D0AEF320808D}" srcOrd="0" destOrd="0" presId="urn:microsoft.com/office/officeart/2005/8/layout/chevron2"/>
    <dgm:cxn modelId="{8A9260CC-A78A-4035-8674-2AE648B45D06}" type="presParOf" srcId="{CD8182CB-E582-41FB-B677-F54C87F897A0}" destId="{A4CC909B-0F08-4B75-B4F9-CA032ACBC745}" srcOrd="0" destOrd="0" presId="urn:microsoft.com/office/officeart/2005/8/layout/chevron2"/>
    <dgm:cxn modelId="{85F1A237-EBA7-42E4-B20F-DD9C482C7EF0}" type="presParOf" srcId="{A4CC909B-0F08-4B75-B4F9-CA032ACBC745}" destId="{6684BAC0-4A13-463F-BE17-C47C2CC4FAFE}" srcOrd="0" destOrd="0" presId="urn:microsoft.com/office/officeart/2005/8/layout/chevron2"/>
    <dgm:cxn modelId="{0D831BD6-8AD4-4868-81BF-A2F6C5499434}" type="presParOf" srcId="{A4CC909B-0F08-4B75-B4F9-CA032ACBC745}" destId="{D08861BA-4E83-4296-90D1-4FE6A00596FC}" srcOrd="1" destOrd="0" presId="urn:microsoft.com/office/officeart/2005/8/layout/chevron2"/>
    <dgm:cxn modelId="{98A1A2E6-CE40-4D19-9E00-DA659D92FD5B}" type="presParOf" srcId="{CD8182CB-E582-41FB-B677-F54C87F897A0}" destId="{E7289FF3-5027-46AB-895C-D9C3C50A7D38}" srcOrd="1" destOrd="0" presId="urn:microsoft.com/office/officeart/2005/8/layout/chevron2"/>
    <dgm:cxn modelId="{3AC6CA2B-7647-4FDB-83AD-F70DB3096E7F}" type="presParOf" srcId="{CD8182CB-E582-41FB-B677-F54C87F897A0}" destId="{8D55C031-74DB-4067-9767-D26D307065F0}" srcOrd="2" destOrd="0" presId="urn:microsoft.com/office/officeart/2005/8/layout/chevron2"/>
    <dgm:cxn modelId="{5988DD7C-AB1A-49A6-BB90-0B3B7F92B7FE}" type="presParOf" srcId="{8D55C031-74DB-4067-9767-D26D307065F0}" destId="{93F23595-35EE-4BCE-B09D-146124387E36}" srcOrd="0" destOrd="0" presId="urn:microsoft.com/office/officeart/2005/8/layout/chevron2"/>
    <dgm:cxn modelId="{8BCA7B79-9142-42DB-B588-ED60212FB8FD}" type="presParOf" srcId="{8D55C031-74DB-4067-9767-D26D307065F0}" destId="{6C0078C6-7DC1-4A6A-8EE8-D0AEF320808D}"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6C2AF1E-C65D-42D3-B8CC-4294542057D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kumimoji="1" lang="ja-JP" altLang="en-US"/>
        </a:p>
      </dgm:t>
    </dgm:pt>
    <dgm:pt modelId="{1D5C81AC-BD37-4F0B-8271-48AA733FF7C3}">
      <dgm:prSet/>
      <dgm:spPr/>
      <dgm:t>
        <a:bodyPr/>
        <a:lstStyle/>
        <a:p>
          <a:r>
            <a:rPr kumimoji="1" lang="ja-JP" altLang="en-US" dirty="0" smtClean="0"/>
            <a:t>年金積立金管理運用独立行政法人が先陣を切って着手</a:t>
          </a:r>
          <a:endParaRPr kumimoji="1" lang="ja-JP" altLang="en-US" dirty="0"/>
        </a:p>
      </dgm:t>
    </dgm:pt>
    <dgm:pt modelId="{93FD4813-B05F-407A-88D5-4D82FE85CB8D}" type="parTrans" cxnId="{AEDDE681-98B0-40A6-AA00-D4F6D9E1C60C}">
      <dgm:prSet/>
      <dgm:spPr/>
      <dgm:t>
        <a:bodyPr/>
        <a:lstStyle/>
        <a:p>
          <a:endParaRPr kumimoji="1" lang="ja-JP" altLang="en-US"/>
        </a:p>
      </dgm:t>
    </dgm:pt>
    <dgm:pt modelId="{2260C274-9F14-4469-A6A6-D4394C3A2CF8}" type="sibTrans" cxnId="{AEDDE681-98B0-40A6-AA00-D4F6D9E1C60C}">
      <dgm:prSet/>
      <dgm:spPr/>
      <dgm:t>
        <a:bodyPr/>
        <a:lstStyle/>
        <a:p>
          <a:endParaRPr kumimoji="1" lang="ja-JP" altLang="en-US"/>
        </a:p>
      </dgm:t>
    </dgm:pt>
    <dgm:pt modelId="{8AFD9B87-3DF9-45FA-966F-DAD90DC50930}">
      <dgm:prSet/>
      <dgm:spPr/>
      <dgm:t>
        <a:bodyPr/>
        <a:lstStyle/>
        <a:p>
          <a:r>
            <a:rPr kumimoji="1" lang="ja-JP" altLang="en-US" dirty="0" smtClean="0"/>
            <a:t>一兆円→</a:t>
          </a:r>
          <a:r>
            <a:rPr lang="ja-JP" altLang="en-US" dirty="0" smtClean="0"/>
            <a:t>将来的に</a:t>
          </a:r>
          <a:r>
            <a:rPr lang="en-US" altLang="ja-JP" dirty="0" smtClean="0"/>
            <a:t>3</a:t>
          </a:r>
          <a:r>
            <a:rPr lang="ja-JP" altLang="en-US" dirty="0" smtClean="0"/>
            <a:t>兆円まで増加</a:t>
          </a:r>
          <a:endParaRPr kumimoji="1" lang="ja-JP" altLang="en-US" dirty="0"/>
        </a:p>
      </dgm:t>
    </dgm:pt>
    <dgm:pt modelId="{A6381CE5-4404-4195-9E22-A9435E72B84E}" type="parTrans" cxnId="{D7BF9370-2371-4E2A-9784-16DBFC00F768}">
      <dgm:prSet/>
      <dgm:spPr/>
      <dgm:t>
        <a:bodyPr/>
        <a:lstStyle/>
        <a:p>
          <a:endParaRPr kumimoji="1" lang="ja-JP" altLang="en-US"/>
        </a:p>
      </dgm:t>
    </dgm:pt>
    <dgm:pt modelId="{B460696D-014A-4C0E-B2C0-D0826FD9E4E2}" type="sibTrans" cxnId="{D7BF9370-2371-4E2A-9784-16DBFC00F768}">
      <dgm:prSet/>
      <dgm:spPr/>
      <dgm:t>
        <a:bodyPr/>
        <a:lstStyle/>
        <a:p>
          <a:endParaRPr kumimoji="1" lang="ja-JP" altLang="en-US"/>
        </a:p>
      </dgm:t>
    </dgm:pt>
    <dgm:pt modelId="{E0F71D36-2751-4B4E-8B50-64C81D30B1B7}">
      <dgm:prSet/>
      <dgm:spPr/>
      <dgm:t>
        <a:bodyPr/>
        <a:lstStyle/>
        <a:p>
          <a:r>
            <a:rPr lang="en-US" altLang="ja-JP" dirty="0" smtClean="0"/>
            <a:t>SDGs(</a:t>
          </a:r>
          <a:r>
            <a:rPr lang="ja-JP" altLang="en-US" dirty="0" smtClean="0"/>
            <a:t>＝</a:t>
          </a:r>
          <a:r>
            <a:rPr lang="en-US" altLang="ja-JP" dirty="0" smtClean="0"/>
            <a:t>Sustainable Development Goals</a:t>
          </a:r>
          <a:r>
            <a:rPr lang="ja-JP" altLang="en-US" dirty="0" err="1" smtClean="0"/>
            <a:t>、</a:t>
          </a:r>
          <a:r>
            <a:rPr lang="ja-JP" altLang="en-US" dirty="0" smtClean="0"/>
            <a:t>国連の持続可能な開発目標</a:t>
          </a:r>
          <a:r>
            <a:rPr lang="en-US" altLang="ja-JP" dirty="0" smtClean="0"/>
            <a:t>)</a:t>
          </a:r>
          <a:r>
            <a:rPr lang="ja-JP" altLang="en-US" dirty="0" smtClean="0"/>
            <a:t>を意識する企業の増加</a:t>
          </a:r>
          <a:endParaRPr lang="en-US" altLang="ja-JP" dirty="0" smtClean="0"/>
        </a:p>
      </dgm:t>
    </dgm:pt>
    <dgm:pt modelId="{F7FB48E3-8A89-4DDE-A840-BA5E5C88032A}" type="parTrans" cxnId="{3CCE6C37-380C-4E0B-9B67-6B1BD2E7B125}">
      <dgm:prSet/>
      <dgm:spPr/>
      <dgm:t>
        <a:bodyPr/>
        <a:lstStyle/>
        <a:p>
          <a:endParaRPr kumimoji="1" lang="ja-JP" altLang="en-US"/>
        </a:p>
      </dgm:t>
    </dgm:pt>
    <dgm:pt modelId="{CEF8265C-D4FE-44D5-AB0B-122BEECA6617}" type="sibTrans" cxnId="{3CCE6C37-380C-4E0B-9B67-6B1BD2E7B125}">
      <dgm:prSet/>
      <dgm:spPr/>
      <dgm:t>
        <a:bodyPr/>
        <a:lstStyle/>
        <a:p>
          <a:endParaRPr kumimoji="1" lang="ja-JP" altLang="en-US"/>
        </a:p>
      </dgm:t>
    </dgm:pt>
    <dgm:pt modelId="{66C1571B-FA5F-46C4-B46A-6767EA564827}" type="pres">
      <dgm:prSet presAssocID="{A6C2AF1E-C65D-42D3-B8CC-4294542057D6}" presName="linear" presStyleCnt="0">
        <dgm:presLayoutVars>
          <dgm:animLvl val="lvl"/>
          <dgm:resizeHandles val="exact"/>
        </dgm:presLayoutVars>
      </dgm:prSet>
      <dgm:spPr/>
      <dgm:t>
        <a:bodyPr/>
        <a:lstStyle/>
        <a:p>
          <a:endParaRPr kumimoji="1" lang="ja-JP" altLang="en-US"/>
        </a:p>
      </dgm:t>
    </dgm:pt>
    <dgm:pt modelId="{033BAF03-CADA-4F2D-9FE8-72AD0CE32CE0}" type="pres">
      <dgm:prSet presAssocID="{1D5C81AC-BD37-4F0B-8271-48AA733FF7C3}" presName="parentText" presStyleLbl="node1" presStyleIdx="0" presStyleCnt="2">
        <dgm:presLayoutVars>
          <dgm:chMax val="0"/>
          <dgm:bulletEnabled val="1"/>
        </dgm:presLayoutVars>
      </dgm:prSet>
      <dgm:spPr/>
      <dgm:t>
        <a:bodyPr/>
        <a:lstStyle/>
        <a:p>
          <a:endParaRPr kumimoji="1" lang="ja-JP" altLang="en-US"/>
        </a:p>
      </dgm:t>
    </dgm:pt>
    <dgm:pt modelId="{23BA8DA2-D339-4D5D-9AE0-C7B602C45783}" type="pres">
      <dgm:prSet presAssocID="{1D5C81AC-BD37-4F0B-8271-48AA733FF7C3}" presName="childText" presStyleLbl="revTx" presStyleIdx="0" presStyleCnt="1">
        <dgm:presLayoutVars>
          <dgm:bulletEnabled val="1"/>
        </dgm:presLayoutVars>
      </dgm:prSet>
      <dgm:spPr/>
      <dgm:t>
        <a:bodyPr/>
        <a:lstStyle/>
        <a:p>
          <a:endParaRPr kumimoji="1" lang="ja-JP" altLang="en-US"/>
        </a:p>
      </dgm:t>
    </dgm:pt>
    <dgm:pt modelId="{23D5EB93-7BC9-4498-9C7A-BAA0531ED6A8}" type="pres">
      <dgm:prSet presAssocID="{E0F71D36-2751-4B4E-8B50-64C81D30B1B7}" presName="parentText" presStyleLbl="node1" presStyleIdx="1" presStyleCnt="2">
        <dgm:presLayoutVars>
          <dgm:chMax val="0"/>
          <dgm:bulletEnabled val="1"/>
        </dgm:presLayoutVars>
      </dgm:prSet>
      <dgm:spPr/>
      <dgm:t>
        <a:bodyPr/>
        <a:lstStyle/>
        <a:p>
          <a:endParaRPr kumimoji="1" lang="ja-JP" altLang="en-US"/>
        </a:p>
      </dgm:t>
    </dgm:pt>
  </dgm:ptLst>
  <dgm:cxnLst>
    <dgm:cxn modelId="{3CCE6C37-380C-4E0B-9B67-6B1BD2E7B125}" srcId="{A6C2AF1E-C65D-42D3-B8CC-4294542057D6}" destId="{E0F71D36-2751-4B4E-8B50-64C81D30B1B7}" srcOrd="1" destOrd="0" parTransId="{F7FB48E3-8A89-4DDE-A840-BA5E5C88032A}" sibTransId="{CEF8265C-D4FE-44D5-AB0B-122BEECA6617}"/>
    <dgm:cxn modelId="{786E84C4-DA24-45A0-800C-04C63F851C09}" type="presOf" srcId="{1D5C81AC-BD37-4F0B-8271-48AA733FF7C3}" destId="{033BAF03-CADA-4F2D-9FE8-72AD0CE32CE0}" srcOrd="0" destOrd="0" presId="urn:microsoft.com/office/officeart/2005/8/layout/vList2"/>
    <dgm:cxn modelId="{5883CAFA-2020-42D9-8511-C04C20969C7D}" type="presOf" srcId="{A6C2AF1E-C65D-42D3-B8CC-4294542057D6}" destId="{66C1571B-FA5F-46C4-B46A-6767EA564827}" srcOrd="0" destOrd="0" presId="urn:microsoft.com/office/officeart/2005/8/layout/vList2"/>
    <dgm:cxn modelId="{D7BF9370-2371-4E2A-9784-16DBFC00F768}" srcId="{1D5C81AC-BD37-4F0B-8271-48AA733FF7C3}" destId="{8AFD9B87-3DF9-45FA-966F-DAD90DC50930}" srcOrd="0" destOrd="0" parTransId="{A6381CE5-4404-4195-9E22-A9435E72B84E}" sibTransId="{B460696D-014A-4C0E-B2C0-D0826FD9E4E2}"/>
    <dgm:cxn modelId="{EEA367DF-76CB-4114-85DE-A284F4456BBA}" type="presOf" srcId="{E0F71D36-2751-4B4E-8B50-64C81D30B1B7}" destId="{23D5EB93-7BC9-4498-9C7A-BAA0531ED6A8}" srcOrd="0" destOrd="0" presId="urn:microsoft.com/office/officeart/2005/8/layout/vList2"/>
    <dgm:cxn modelId="{A4E2094A-9EF5-4A52-BF8C-DBEDB23D51C2}" type="presOf" srcId="{8AFD9B87-3DF9-45FA-966F-DAD90DC50930}" destId="{23BA8DA2-D339-4D5D-9AE0-C7B602C45783}" srcOrd="0" destOrd="0" presId="urn:microsoft.com/office/officeart/2005/8/layout/vList2"/>
    <dgm:cxn modelId="{AEDDE681-98B0-40A6-AA00-D4F6D9E1C60C}" srcId="{A6C2AF1E-C65D-42D3-B8CC-4294542057D6}" destId="{1D5C81AC-BD37-4F0B-8271-48AA733FF7C3}" srcOrd="0" destOrd="0" parTransId="{93FD4813-B05F-407A-88D5-4D82FE85CB8D}" sibTransId="{2260C274-9F14-4469-A6A6-D4394C3A2CF8}"/>
    <dgm:cxn modelId="{3AF0CEF0-EAD4-4F8E-ACB3-81B92E544E45}" type="presParOf" srcId="{66C1571B-FA5F-46C4-B46A-6767EA564827}" destId="{033BAF03-CADA-4F2D-9FE8-72AD0CE32CE0}" srcOrd="0" destOrd="0" presId="urn:microsoft.com/office/officeart/2005/8/layout/vList2"/>
    <dgm:cxn modelId="{063E7E80-F552-4EA8-937C-A5714395949A}" type="presParOf" srcId="{66C1571B-FA5F-46C4-B46A-6767EA564827}" destId="{23BA8DA2-D339-4D5D-9AE0-C7B602C45783}" srcOrd="1" destOrd="0" presId="urn:microsoft.com/office/officeart/2005/8/layout/vList2"/>
    <dgm:cxn modelId="{3AF5CE1C-E4B4-4D4B-AC90-F5DB69601DC1}" type="presParOf" srcId="{66C1571B-FA5F-46C4-B46A-6767EA564827}" destId="{23D5EB93-7BC9-4498-9C7A-BAA0531ED6A8}"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35AD937-AEA9-4ABB-A5D8-83F9BB243275}" type="doc">
      <dgm:prSet loTypeId="urn:microsoft.com/office/officeart/2005/8/layout/process1" loCatId="process" qsTypeId="urn:microsoft.com/office/officeart/2005/8/quickstyle/simple1" qsCatId="simple" csTypeId="urn:microsoft.com/office/officeart/2005/8/colors/accent1_2" csCatId="accent1" phldr="1"/>
      <dgm:spPr/>
    </dgm:pt>
    <dgm:pt modelId="{BF2F2DD4-1C24-4D02-B173-13D65D81ABF7}">
      <dgm:prSet phldrT="[テキスト]"/>
      <dgm:spPr/>
      <dgm:t>
        <a:bodyPr/>
        <a:lstStyle/>
        <a:p>
          <a:r>
            <a:rPr kumimoji="1" lang="en-US" altLang="ja-JP" dirty="0" smtClean="0"/>
            <a:t>ESG</a:t>
          </a:r>
          <a:r>
            <a:rPr kumimoji="1" lang="ja-JP" altLang="en-US" dirty="0" smtClean="0"/>
            <a:t>投資</a:t>
          </a:r>
          <a:endParaRPr kumimoji="1" lang="ja-JP" altLang="en-US" dirty="0"/>
        </a:p>
      </dgm:t>
    </dgm:pt>
    <dgm:pt modelId="{65C417B9-31E9-48ED-8A0A-06317724CA55}" type="parTrans" cxnId="{6A025A1A-B17B-41B8-88D4-6DEECBE3332C}">
      <dgm:prSet/>
      <dgm:spPr/>
      <dgm:t>
        <a:bodyPr/>
        <a:lstStyle/>
        <a:p>
          <a:endParaRPr kumimoji="1" lang="ja-JP" altLang="en-US"/>
        </a:p>
      </dgm:t>
    </dgm:pt>
    <dgm:pt modelId="{DD1D7049-81C4-43C8-9531-471DCEA1EF9D}" type="sibTrans" cxnId="{6A025A1A-B17B-41B8-88D4-6DEECBE3332C}">
      <dgm:prSet/>
      <dgm:spPr/>
      <dgm:t>
        <a:bodyPr/>
        <a:lstStyle/>
        <a:p>
          <a:endParaRPr kumimoji="1" lang="ja-JP" altLang="en-US"/>
        </a:p>
      </dgm:t>
    </dgm:pt>
    <dgm:pt modelId="{873CEAA9-6D36-49F4-8709-CDEFC5FBDD99}">
      <dgm:prSet phldrT="[テキスト]"/>
      <dgm:spPr/>
      <dgm:t>
        <a:bodyPr/>
        <a:lstStyle/>
        <a:p>
          <a:r>
            <a:rPr kumimoji="1" lang="ja-JP" altLang="en-US" dirty="0" smtClean="0"/>
            <a:t>基準価格上昇</a:t>
          </a:r>
          <a:endParaRPr kumimoji="1" lang="ja-JP" altLang="en-US" dirty="0"/>
        </a:p>
      </dgm:t>
    </dgm:pt>
    <dgm:pt modelId="{DDE4ACC4-685C-4DB7-BBDC-A59A592827E9}" type="parTrans" cxnId="{375C4512-58CF-4829-AD01-5583BCB8F7C8}">
      <dgm:prSet/>
      <dgm:spPr/>
      <dgm:t>
        <a:bodyPr/>
        <a:lstStyle/>
        <a:p>
          <a:endParaRPr kumimoji="1" lang="ja-JP" altLang="en-US"/>
        </a:p>
      </dgm:t>
    </dgm:pt>
    <dgm:pt modelId="{5FC945E1-2644-44CD-99AB-1F32CF63E76C}" type="sibTrans" cxnId="{375C4512-58CF-4829-AD01-5583BCB8F7C8}">
      <dgm:prSet/>
      <dgm:spPr/>
      <dgm:t>
        <a:bodyPr/>
        <a:lstStyle/>
        <a:p>
          <a:endParaRPr kumimoji="1" lang="ja-JP" altLang="en-US"/>
        </a:p>
      </dgm:t>
    </dgm:pt>
    <dgm:pt modelId="{89B95D07-6891-4AAC-A187-90F36E45BA94}">
      <dgm:prSet phldrT="[テキスト]"/>
      <dgm:spPr/>
      <dgm:t>
        <a:bodyPr/>
        <a:lstStyle/>
        <a:p>
          <a:r>
            <a:rPr kumimoji="1" lang="ja-JP" altLang="en-US" dirty="0" smtClean="0"/>
            <a:t>企業の社会的責任</a:t>
          </a:r>
          <a:endParaRPr kumimoji="1" lang="ja-JP" altLang="en-US" dirty="0"/>
        </a:p>
      </dgm:t>
    </dgm:pt>
    <dgm:pt modelId="{73FB80A2-96BA-4816-9F1B-3BF316096819}" type="parTrans" cxnId="{AF673384-B49B-4FE1-9A15-CD4E04486A83}">
      <dgm:prSet/>
      <dgm:spPr/>
      <dgm:t>
        <a:bodyPr/>
        <a:lstStyle/>
        <a:p>
          <a:endParaRPr kumimoji="1" lang="ja-JP" altLang="en-US"/>
        </a:p>
      </dgm:t>
    </dgm:pt>
    <dgm:pt modelId="{5CADC399-0252-4025-AE00-02CED2EFE6E9}" type="sibTrans" cxnId="{AF673384-B49B-4FE1-9A15-CD4E04486A83}">
      <dgm:prSet/>
      <dgm:spPr/>
      <dgm:t>
        <a:bodyPr/>
        <a:lstStyle/>
        <a:p>
          <a:endParaRPr kumimoji="1" lang="ja-JP" altLang="en-US"/>
        </a:p>
      </dgm:t>
    </dgm:pt>
    <dgm:pt modelId="{9D196EB1-A82D-4503-84B4-581D766CB6F6}" type="pres">
      <dgm:prSet presAssocID="{035AD937-AEA9-4ABB-A5D8-83F9BB243275}" presName="Name0" presStyleCnt="0">
        <dgm:presLayoutVars>
          <dgm:dir/>
          <dgm:resizeHandles val="exact"/>
        </dgm:presLayoutVars>
      </dgm:prSet>
      <dgm:spPr/>
    </dgm:pt>
    <dgm:pt modelId="{CCA820A6-730D-4E03-BFD4-E891461DD417}" type="pres">
      <dgm:prSet presAssocID="{BF2F2DD4-1C24-4D02-B173-13D65D81ABF7}" presName="node" presStyleLbl="node1" presStyleIdx="0" presStyleCnt="3">
        <dgm:presLayoutVars>
          <dgm:bulletEnabled val="1"/>
        </dgm:presLayoutVars>
      </dgm:prSet>
      <dgm:spPr/>
      <dgm:t>
        <a:bodyPr/>
        <a:lstStyle/>
        <a:p>
          <a:endParaRPr kumimoji="1" lang="ja-JP" altLang="en-US"/>
        </a:p>
      </dgm:t>
    </dgm:pt>
    <dgm:pt modelId="{F9079E21-758E-49A7-B9DF-71E57B7A1F7A}" type="pres">
      <dgm:prSet presAssocID="{DD1D7049-81C4-43C8-9531-471DCEA1EF9D}" presName="sibTrans" presStyleLbl="sibTrans2D1" presStyleIdx="0" presStyleCnt="2"/>
      <dgm:spPr/>
      <dgm:t>
        <a:bodyPr/>
        <a:lstStyle/>
        <a:p>
          <a:endParaRPr kumimoji="1" lang="ja-JP" altLang="en-US"/>
        </a:p>
      </dgm:t>
    </dgm:pt>
    <dgm:pt modelId="{13C0375E-F0FB-411B-9F2D-C7C7A929A143}" type="pres">
      <dgm:prSet presAssocID="{DD1D7049-81C4-43C8-9531-471DCEA1EF9D}" presName="connectorText" presStyleLbl="sibTrans2D1" presStyleIdx="0" presStyleCnt="2"/>
      <dgm:spPr/>
      <dgm:t>
        <a:bodyPr/>
        <a:lstStyle/>
        <a:p>
          <a:endParaRPr kumimoji="1" lang="ja-JP" altLang="en-US"/>
        </a:p>
      </dgm:t>
    </dgm:pt>
    <dgm:pt modelId="{BDDF87BF-1821-444E-AA6F-D8785C4FBA5E}" type="pres">
      <dgm:prSet presAssocID="{873CEAA9-6D36-49F4-8709-CDEFC5FBDD99}" presName="node" presStyleLbl="node1" presStyleIdx="1" presStyleCnt="3">
        <dgm:presLayoutVars>
          <dgm:bulletEnabled val="1"/>
        </dgm:presLayoutVars>
      </dgm:prSet>
      <dgm:spPr/>
      <dgm:t>
        <a:bodyPr/>
        <a:lstStyle/>
        <a:p>
          <a:endParaRPr kumimoji="1" lang="ja-JP" altLang="en-US"/>
        </a:p>
      </dgm:t>
    </dgm:pt>
    <dgm:pt modelId="{FBB36BB8-6BAF-4999-B71C-70A7279F6783}" type="pres">
      <dgm:prSet presAssocID="{5FC945E1-2644-44CD-99AB-1F32CF63E76C}" presName="sibTrans" presStyleLbl="sibTrans2D1" presStyleIdx="1" presStyleCnt="2"/>
      <dgm:spPr/>
      <dgm:t>
        <a:bodyPr/>
        <a:lstStyle/>
        <a:p>
          <a:endParaRPr kumimoji="1" lang="ja-JP" altLang="en-US"/>
        </a:p>
      </dgm:t>
    </dgm:pt>
    <dgm:pt modelId="{C0A8A3F3-2970-4217-AF5F-5DEE76DEE609}" type="pres">
      <dgm:prSet presAssocID="{5FC945E1-2644-44CD-99AB-1F32CF63E76C}" presName="connectorText" presStyleLbl="sibTrans2D1" presStyleIdx="1" presStyleCnt="2"/>
      <dgm:spPr/>
      <dgm:t>
        <a:bodyPr/>
        <a:lstStyle/>
        <a:p>
          <a:endParaRPr kumimoji="1" lang="ja-JP" altLang="en-US"/>
        </a:p>
      </dgm:t>
    </dgm:pt>
    <dgm:pt modelId="{7B61FE6F-2844-4C7A-9691-B0C2B93B9F21}" type="pres">
      <dgm:prSet presAssocID="{89B95D07-6891-4AAC-A187-90F36E45BA94}" presName="node" presStyleLbl="node1" presStyleIdx="2" presStyleCnt="3">
        <dgm:presLayoutVars>
          <dgm:bulletEnabled val="1"/>
        </dgm:presLayoutVars>
      </dgm:prSet>
      <dgm:spPr/>
      <dgm:t>
        <a:bodyPr/>
        <a:lstStyle/>
        <a:p>
          <a:endParaRPr kumimoji="1" lang="ja-JP" altLang="en-US"/>
        </a:p>
      </dgm:t>
    </dgm:pt>
  </dgm:ptLst>
  <dgm:cxnLst>
    <dgm:cxn modelId="{64D8C2B6-D30B-4296-BDAB-B90898D97918}" type="presOf" srcId="{DD1D7049-81C4-43C8-9531-471DCEA1EF9D}" destId="{F9079E21-758E-49A7-B9DF-71E57B7A1F7A}" srcOrd="0" destOrd="0" presId="urn:microsoft.com/office/officeart/2005/8/layout/process1"/>
    <dgm:cxn modelId="{04F4250C-70DC-4A12-885B-9AC9DED5C888}" type="presOf" srcId="{BF2F2DD4-1C24-4D02-B173-13D65D81ABF7}" destId="{CCA820A6-730D-4E03-BFD4-E891461DD417}" srcOrd="0" destOrd="0" presId="urn:microsoft.com/office/officeart/2005/8/layout/process1"/>
    <dgm:cxn modelId="{6A025A1A-B17B-41B8-88D4-6DEECBE3332C}" srcId="{035AD937-AEA9-4ABB-A5D8-83F9BB243275}" destId="{BF2F2DD4-1C24-4D02-B173-13D65D81ABF7}" srcOrd="0" destOrd="0" parTransId="{65C417B9-31E9-48ED-8A0A-06317724CA55}" sibTransId="{DD1D7049-81C4-43C8-9531-471DCEA1EF9D}"/>
    <dgm:cxn modelId="{FB847322-7842-4AFB-8C24-F276DD300C99}" type="presOf" srcId="{89B95D07-6891-4AAC-A187-90F36E45BA94}" destId="{7B61FE6F-2844-4C7A-9691-B0C2B93B9F21}" srcOrd="0" destOrd="0" presId="urn:microsoft.com/office/officeart/2005/8/layout/process1"/>
    <dgm:cxn modelId="{AF673384-B49B-4FE1-9A15-CD4E04486A83}" srcId="{035AD937-AEA9-4ABB-A5D8-83F9BB243275}" destId="{89B95D07-6891-4AAC-A187-90F36E45BA94}" srcOrd="2" destOrd="0" parTransId="{73FB80A2-96BA-4816-9F1B-3BF316096819}" sibTransId="{5CADC399-0252-4025-AE00-02CED2EFE6E9}"/>
    <dgm:cxn modelId="{4BFE8C51-3CA9-4F27-9655-697585842ACD}" type="presOf" srcId="{5FC945E1-2644-44CD-99AB-1F32CF63E76C}" destId="{FBB36BB8-6BAF-4999-B71C-70A7279F6783}" srcOrd="0" destOrd="0" presId="urn:microsoft.com/office/officeart/2005/8/layout/process1"/>
    <dgm:cxn modelId="{98C5C96D-EF91-4859-8426-D75B244BAB46}" type="presOf" srcId="{873CEAA9-6D36-49F4-8709-CDEFC5FBDD99}" destId="{BDDF87BF-1821-444E-AA6F-D8785C4FBA5E}" srcOrd="0" destOrd="0" presId="urn:microsoft.com/office/officeart/2005/8/layout/process1"/>
    <dgm:cxn modelId="{B1EF4A64-DF5F-4D97-9E20-961EDF128481}" type="presOf" srcId="{035AD937-AEA9-4ABB-A5D8-83F9BB243275}" destId="{9D196EB1-A82D-4503-84B4-581D766CB6F6}" srcOrd="0" destOrd="0" presId="urn:microsoft.com/office/officeart/2005/8/layout/process1"/>
    <dgm:cxn modelId="{00B9977F-892B-4E57-8185-C5CC4055387A}" type="presOf" srcId="{DD1D7049-81C4-43C8-9531-471DCEA1EF9D}" destId="{13C0375E-F0FB-411B-9F2D-C7C7A929A143}" srcOrd="1" destOrd="0" presId="urn:microsoft.com/office/officeart/2005/8/layout/process1"/>
    <dgm:cxn modelId="{375C4512-58CF-4829-AD01-5583BCB8F7C8}" srcId="{035AD937-AEA9-4ABB-A5D8-83F9BB243275}" destId="{873CEAA9-6D36-49F4-8709-CDEFC5FBDD99}" srcOrd="1" destOrd="0" parTransId="{DDE4ACC4-685C-4DB7-BBDC-A59A592827E9}" sibTransId="{5FC945E1-2644-44CD-99AB-1F32CF63E76C}"/>
    <dgm:cxn modelId="{929EA0FB-4E00-4B3C-8599-0FE242482E7A}" type="presOf" srcId="{5FC945E1-2644-44CD-99AB-1F32CF63E76C}" destId="{C0A8A3F3-2970-4217-AF5F-5DEE76DEE609}" srcOrd="1" destOrd="0" presId="urn:microsoft.com/office/officeart/2005/8/layout/process1"/>
    <dgm:cxn modelId="{055B44DB-FA2D-469E-81DF-E6C07E377752}" type="presParOf" srcId="{9D196EB1-A82D-4503-84B4-581D766CB6F6}" destId="{CCA820A6-730D-4E03-BFD4-E891461DD417}" srcOrd="0" destOrd="0" presId="urn:microsoft.com/office/officeart/2005/8/layout/process1"/>
    <dgm:cxn modelId="{F88A1780-BAC0-4653-8CC4-BEE89437FF44}" type="presParOf" srcId="{9D196EB1-A82D-4503-84B4-581D766CB6F6}" destId="{F9079E21-758E-49A7-B9DF-71E57B7A1F7A}" srcOrd="1" destOrd="0" presId="urn:microsoft.com/office/officeart/2005/8/layout/process1"/>
    <dgm:cxn modelId="{B99581EB-79FF-4406-980E-5B6942E1D149}" type="presParOf" srcId="{F9079E21-758E-49A7-B9DF-71E57B7A1F7A}" destId="{13C0375E-F0FB-411B-9F2D-C7C7A929A143}" srcOrd="0" destOrd="0" presId="urn:microsoft.com/office/officeart/2005/8/layout/process1"/>
    <dgm:cxn modelId="{53CE5B71-9D38-476D-B838-5D2FF5E422C6}" type="presParOf" srcId="{9D196EB1-A82D-4503-84B4-581D766CB6F6}" destId="{BDDF87BF-1821-444E-AA6F-D8785C4FBA5E}" srcOrd="2" destOrd="0" presId="urn:microsoft.com/office/officeart/2005/8/layout/process1"/>
    <dgm:cxn modelId="{BF85194B-EA98-475F-9032-CF64970A9698}" type="presParOf" srcId="{9D196EB1-A82D-4503-84B4-581D766CB6F6}" destId="{FBB36BB8-6BAF-4999-B71C-70A7279F6783}" srcOrd="3" destOrd="0" presId="urn:microsoft.com/office/officeart/2005/8/layout/process1"/>
    <dgm:cxn modelId="{D289B831-78E4-474E-8784-7FD706706824}" type="presParOf" srcId="{FBB36BB8-6BAF-4999-B71C-70A7279F6783}" destId="{C0A8A3F3-2970-4217-AF5F-5DEE76DEE609}" srcOrd="0" destOrd="0" presId="urn:microsoft.com/office/officeart/2005/8/layout/process1"/>
    <dgm:cxn modelId="{03458D43-C95A-4367-8971-6919E0335639}" type="presParOf" srcId="{9D196EB1-A82D-4503-84B4-581D766CB6F6}" destId="{7B61FE6F-2844-4C7A-9691-B0C2B93B9F21}"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DDB4F31-7E21-4797-885E-35467E617D1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kumimoji="1" lang="ja-JP" altLang="en-US"/>
        </a:p>
      </dgm:t>
    </dgm:pt>
    <dgm:pt modelId="{7B4930E5-CEE4-4833-9CF0-581FA94DB4ED}">
      <dgm:prSet phldrT="[テキスト]" custT="1"/>
      <dgm:spPr/>
      <dgm:t>
        <a:bodyPr/>
        <a:lstStyle/>
        <a:p>
          <a:r>
            <a:rPr kumimoji="1" lang="en-US" altLang="ja-JP" sz="5400" dirty="0" smtClean="0"/>
            <a:t>ESG</a:t>
          </a:r>
          <a:r>
            <a:rPr kumimoji="1" lang="ja-JP" altLang="en-US" sz="5400" dirty="0" smtClean="0"/>
            <a:t>投資は発展途中段階</a:t>
          </a:r>
          <a:endParaRPr kumimoji="1" lang="ja-JP" altLang="en-US" sz="5400" dirty="0"/>
        </a:p>
      </dgm:t>
    </dgm:pt>
    <dgm:pt modelId="{C18DC377-0303-4624-977B-E047189315BD}" type="parTrans" cxnId="{2CAEAB61-FA1C-400F-8A7C-9D628B4DD81F}">
      <dgm:prSet/>
      <dgm:spPr/>
      <dgm:t>
        <a:bodyPr/>
        <a:lstStyle/>
        <a:p>
          <a:endParaRPr kumimoji="1" lang="ja-JP" altLang="en-US"/>
        </a:p>
      </dgm:t>
    </dgm:pt>
    <dgm:pt modelId="{951509FF-FE87-40AF-B326-4FFEFC7E5816}" type="sibTrans" cxnId="{2CAEAB61-FA1C-400F-8A7C-9D628B4DD81F}">
      <dgm:prSet/>
      <dgm:spPr/>
      <dgm:t>
        <a:bodyPr/>
        <a:lstStyle/>
        <a:p>
          <a:endParaRPr kumimoji="1" lang="ja-JP" altLang="en-US"/>
        </a:p>
      </dgm:t>
    </dgm:pt>
    <dgm:pt modelId="{69950716-D196-4142-B9A0-B6B5E1C5DB58}">
      <dgm:prSet/>
      <dgm:spPr/>
      <dgm:t>
        <a:bodyPr/>
        <a:lstStyle/>
        <a:p>
          <a:r>
            <a:rPr lang="en-US" altLang="ja-JP" dirty="0" smtClean="0"/>
            <a:t>ESG</a:t>
          </a:r>
          <a:r>
            <a:rPr lang="ja-JP" altLang="en-US" dirty="0" smtClean="0"/>
            <a:t>投資の意義</a:t>
          </a:r>
          <a:endParaRPr lang="en-US" altLang="ja-JP" dirty="0" smtClean="0"/>
        </a:p>
      </dgm:t>
    </dgm:pt>
    <dgm:pt modelId="{1F582E66-AB8C-4CD5-9F8A-17D3487426AC}" type="sibTrans" cxnId="{33D3F16C-A320-4E11-99A0-3D5938B6E902}">
      <dgm:prSet/>
      <dgm:spPr/>
      <dgm:t>
        <a:bodyPr/>
        <a:lstStyle/>
        <a:p>
          <a:endParaRPr kumimoji="1" lang="ja-JP" altLang="en-US"/>
        </a:p>
      </dgm:t>
    </dgm:pt>
    <dgm:pt modelId="{4B82B47D-D4C0-4EF4-A4DF-FB0840D7BBDB}" type="parTrans" cxnId="{33D3F16C-A320-4E11-99A0-3D5938B6E902}">
      <dgm:prSet/>
      <dgm:spPr/>
      <dgm:t>
        <a:bodyPr/>
        <a:lstStyle/>
        <a:p>
          <a:endParaRPr kumimoji="1" lang="ja-JP" altLang="en-US"/>
        </a:p>
      </dgm:t>
    </dgm:pt>
    <dgm:pt modelId="{2CEACAC8-BDCF-4E73-BD13-B5829070E009}" type="pres">
      <dgm:prSet presAssocID="{9DDB4F31-7E21-4797-885E-35467E617D17}" presName="linear" presStyleCnt="0">
        <dgm:presLayoutVars>
          <dgm:animLvl val="lvl"/>
          <dgm:resizeHandles val="exact"/>
        </dgm:presLayoutVars>
      </dgm:prSet>
      <dgm:spPr/>
      <dgm:t>
        <a:bodyPr/>
        <a:lstStyle/>
        <a:p>
          <a:endParaRPr kumimoji="1" lang="ja-JP" altLang="en-US"/>
        </a:p>
      </dgm:t>
    </dgm:pt>
    <dgm:pt modelId="{38B81AAE-F541-43D7-A702-0DD5EF26842B}" type="pres">
      <dgm:prSet presAssocID="{7B4930E5-CEE4-4833-9CF0-581FA94DB4ED}" presName="parentText" presStyleLbl="node1" presStyleIdx="0" presStyleCnt="2">
        <dgm:presLayoutVars>
          <dgm:chMax val="0"/>
          <dgm:bulletEnabled val="1"/>
        </dgm:presLayoutVars>
      </dgm:prSet>
      <dgm:spPr/>
      <dgm:t>
        <a:bodyPr/>
        <a:lstStyle/>
        <a:p>
          <a:endParaRPr kumimoji="1" lang="ja-JP" altLang="en-US"/>
        </a:p>
      </dgm:t>
    </dgm:pt>
    <dgm:pt modelId="{EB48427E-34D9-4DD9-880A-609D90BD9BEC}" type="pres">
      <dgm:prSet presAssocID="{951509FF-FE87-40AF-B326-4FFEFC7E5816}" presName="spacer" presStyleCnt="0"/>
      <dgm:spPr/>
    </dgm:pt>
    <dgm:pt modelId="{542D8C4A-8E72-4DB9-B4AC-D0AB5E603B3E}" type="pres">
      <dgm:prSet presAssocID="{69950716-D196-4142-B9A0-B6B5E1C5DB58}" presName="parentText" presStyleLbl="node1" presStyleIdx="1" presStyleCnt="2">
        <dgm:presLayoutVars>
          <dgm:chMax val="0"/>
          <dgm:bulletEnabled val="1"/>
        </dgm:presLayoutVars>
      </dgm:prSet>
      <dgm:spPr/>
      <dgm:t>
        <a:bodyPr/>
        <a:lstStyle/>
        <a:p>
          <a:endParaRPr kumimoji="1" lang="ja-JP" altLang="en-US"/>
        </a:p>
      </dgm:t>
    </dgm:pt>
  </dgm:ptLst>
  <dgm:cxnLst>
    <dgm:cxn modelId="{F1738799-896C-4565-982C-663E2D43C71A}" type="presOf" srcId="{7B4930E5-CEE4-4833-9CF0-581FA94DB4ED}" destId="{38B81AAE-F541-43D7-A702-0DD5EF26842B}" srcOrd="0" destOrd="0" presId="urn:microsoft.com/office/officeart/2005/8/layout/vList2"/>
    <dgm:cxn modelId="{2CAEAB61-FA1C-400F-8A7C-9D628B4DD81F}" srcId="{9DDB4F31-7E21-4797-885E-35467E617D17}" destId="{7B4930E5-CEE4-4833-9CF0-581FA94DB4ED}" srcOrd="0" destOrd="0" parTransId="{C18DC377-0303-4624-977B-E047189315BD}" sibTransId="{951509FF-FE87-40AF-B326-4FFEFC7E5816}"/>
    <dgm:cxn modelId="{15311670-C00C-4652-BDB2-229943760071}" type="presOf" srcId="{9DDB4F31-7E21-4797-885E-35467E617D17}" destId="{2CEACAC8-BDCF-4E73-BD13-B5829070E009}" srcOrd="0" destOrd="0" presId="urn:microsoft.com/office/officeart/2005/8/layout/vList2"/>
    <dgm:cxn modelId="{33D3F16C-A320-4E11-99A0-3D5938B6E902}" srcId="{9DDB4F31-7E21-4797-885E-35467E617D17}" destId="{69950716-D196-4142-B9A0-B6B5E1C5DB58}" srcOrd="1" destOrd="0" parTransId="{4B82B47D-D4C0-4EF4-A4DF-FB0840D7BBDB}" sibTransId="{1F582E66-AB8C-4CD5-9F8A-17D3487426AC}"/>
    <dgm:cxn modelId="{792F7AB2-D7C7-4FC4-A374-22D4FD6FD2D3}" type="presOf" srcId="{69950716-D196-4142-B9A0-B6B5E1C5DB58}" destId="{542D8C4A-8E72-4DB9-B4AC-D0AB5E603B3E}" srcOrd="0" destOrd="0" presId="urn:microsoft.com/office/officeart/2005/8/layout/vList2"/>
    <dgm:cxn modelId="{3009CDF5-ECA2-4978-83D6-FE03BA976AF7}" type="presParOf" srcId="{2CEACAC8-BDCF-4E73-BD13-B5829070E009}" destId="{38B81AAE-F541-43D7-A702-0DD5EF26842B}" srcOrd="0" destOrd="0" presId="urn:microsoft.com/office/officeart/2005/8/layout/vList2"/>
    <dgm:cxn modelId="{4426DD21-0D22-4A1A-A7AE-4A388E8EBB1D}" type="presParOf" srcId="{2CEACAC8-BDCF-4E73-BD13-B5829070E009}" destId="{EB48427E-34D9-4DD9-880A-609D90BD9BEC}" srcOrd="1" destOrd="0" presId="urn:microsoft.com/office/officeart/2005/8/layout/vList2"/>
    <dgm:cxn modelId="{4B09782C-45C4-4FB2-B0E9-56759143A2A9}" type="presParOf" srcId="{2CEACAC8-BDCF-4E73-BD13-B5829070E009}" destId="{542D8C4A-8E72-4DB9-B4AC-D0AB5E603B3E}"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69ADD11-5C9C-4E4E-A961-270D8EB1B83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kumimoji="1" lang="ja-JP" altLang="en-US"/>
        </a:p>
      </dgm:t>
    </dgm:pt>
    <dgm:pt modelId="{878A0AAD-16A1-4471-8481-7AF6B3E61A12}">
      <dgm:prSet phldrT="[テキスト]"/>
      <dgm:spPr/>
      <dgm:t>
        <a:bodyPr/>
        <a:lstStyle/>
        <a:p>
          <a:r>
            <a:rPr kumimoji="1" lang="ja-JP" altLang="en-US" dirty="0" smtClean="0"/>
            <a:t>スクリーニング</a:t>
          </a:r>
          <a:endParaRPr kumimoji="1" lang="ja-JP" altLang="en-US" dirty="0"/>
        </a:p>
      </dgm:t>
    </dgm:pt>
    <dgm:pt modelId="{2A2B02B0-73E8-4CCE-B257-8344A30FC12C}" type="parTrans" cxnId="{662E491F-4FDC-4480-A779-FE23ED314924}">
      <dgm:prSet/>
      <dgm:spPr/>
      <dgm:t>
        <a:bodyPr/>
        <a:lstStyle/>
        <a:p>
          <a:endParaRPr kumimoji="1" lang="ja-JP" altLang="en-US"/>
        </a:p>
      </dgm:t>
    </dgm:pt>
    <dgm:pt modelId="{401C8DBC-E26D-47C4-82F8-6A6DBF90A920}" type="sibTrans" cxnId="{662E491F-4FDC-4480-A779-FE23ED314924}">
      <dgm:prSet/>
      <dgm:spPr/>
      <dgm:t>
        <a:bodyPr/>
        <a:lstStyle/>
        <a:p>
          <a:endParaRPr kumimoji="1" lang="ja-JP" altLang="en-US"/>
        </a:p>
      </dgm:t>
    </dgm:pt>
    <dgm:pt modelId="{FF3B73BC-4C8D-4A79-80A1-FDE180ACC8D9}">
      <dgm:prSet phldrT="[テキスト]"/>
      <dgm:spPr/>
      <dgm:t>
        <a:bodyPr/>
        <a:lstStyle/>
        <a:p>
          <a:r>
            <a:rPr kumimoji="1" lang="ja-JP" altLang="en-US" dirty="0" smtClean="0"/>
            <a:t>情報開示</a:t>
          </a:r>
          <a:endParaRPr kumimoji="1" lang="ja-JP" altLang="en-US" dirty="0"/>
        </a:p>
      </dgm:t>
    </dgm:pt>
    <dgm:pt modelId="{40A38699-2E61-4543-AB82-81C41A5C9B9E}" type="parTrans" cxnId="{47C75987-5C90-4FC9-A197-A344FC478EFE}">
      <dgm:prSet/>
      <dgm:spPr/>
      <dgm:t>
        <a:bodyPr/>
        <a:lstStyle/>
        <a:p>
          <a:endParaRPr kumimoji="1" lang="ja-JP" altLang="en-US"/>
        </a:p>
      </dgm:t>
    </dgm:pt>
    <dgm:pt modelId="{881F2C4B-50AB-4EA0-86D3-18FC7D6C7AD4}" type="sibTrans" cxnId="{47C75987-5C90-4FC9-A197-A344FC478EFE}">
      <dgm:prSet/>
      <dgm:spPr/>
      <dgm:t>
        <a:bodyPr/>
        <a:lstStyle/>
        <a:p>
          <a:endParaRPr kumimoji="1" lang="ja-JP" altLang="en-US"/>
        </a:p>
      </dgm:t>
    </dgm:pt>
    <dgm:pt modelId="{9E1B6B5B-D4DC-4214-9E96-F5332F27FB4B}" type="pres">
      <dgm:prSet presAssocID="{369ADD11-5C9C-4E4E-A961-270D8EB1B83E}" presName="linear" presStyleCnt="0">
        <dgm:presLayoutVars>
          <dgm:animLvl val="lvl"/>
          <dgm:resizeHandles val="exact"/>
        </dgm:presLayoutVars>
      </dgm:prSet>
      <dgm:spPr/>
      <dgm:t>
        <a:bodyPr/>
        <a:lstStyle/>
        <a:p>
          <a:endParaRPr kumimoji="1" lang="ja-JP" altLang="en-US"/>
        </a:p>
      </dgm:t>
    </dgm:pt>
    <dgm:pt modelId="{EC0F7A60-BEE9-4A5D-98C6-91DD69EDA62B}" type="pres">
      <dgm:prSet presAssocID="{878A0AAD-16A1-4471-8481-7AF6B3E61A12}" presName="parentText" presStyleLbl="node1" presStyleIdx="0" presStyleCnt="2" custLinFactNeighborX="271" custLinFactNeighborY="-5885">
        <dgm:presLayoutVars>
          <dgm:chMax val="0"/>
          <dgm:bulletEnabled val="1"/>
        </dgm:presLayoutVars>
      </dgm:prSet>
      <dgm:spPr/>
      <dgm:t>
        <a:bodyPr/>
        <a:lstStyle/>
        <a:p>
          <a:endParaRPr kumimoji="1" lang="ja-JP" altLang="en-US"/>
        </a:p>
      </dgm:t>
    </dgm:pt>
    <dgm:pt modelId="{6F458E08-1CFB-4DE8-8682-3B9354631908}" type="pres">
      <dgm:prSet presAssocID="{401C8DBC-E26D-47C4-82F8-6A6DBF90A920}" presName="spacer" presStyleCnt="0"/>
      <dgm:spPr/>
    </dgm:pt>
    <dgm:pt modelId="{4E30A744-E4FA-4810-838C-0DB591C3944D}" type="pres">
      <dgm:prSet presAssocID="{FF3B73BC-4C8D-4A79-80A1-FDE180ACC8D9}" presName="parentText" presStyleLbl="node1" presStyleIdx="1" presStyleCnt="2" custLinFactNeighborX="-136" custLinFactNeighborY="23541">
        <dgm:presLayoutVars>
          <dgm:chMax val="0"/>
          <dgm:bulletEnabled val="1"/>
        </dgm:presLayoutVars>
      </dgm:prSet>
      <dgm:spPr/>
      <dgm:t>
        <a:bodyPr/>
        <a:lstStyle/>
        <a:p>
          <a:endParaRPr kumimoji="1" lang="ja-JP" altLang="en-US"/>
        </a:p>
      </dgm:t>
    </dgm:pt>
  </dgm:ptLst>
  <dgm:cxnLst>
    <dgm:cxn modelId="{B170CD43-2E9C-478D-B6E6-3E795B56D885}" type="presOf" srcId="{369ADD11-5C9C-4E4E-A961-270D8EB1B83E}" destId="{9E1B6B5B-D4DC-4214-9E96-F5332F27FB4B}" srcOrd="0" destOrd="0" presId="urn:microsoft.com/office/officeart/2005/8/layout/vList2"/>
    <dgm:cxn modelId="{47C75987-5C90-4FC9-A197-A344FC478EFE}" srcId="{369ADD11-5C9C-4E4E-A961-270D8EB1B83E}" destId="{FF3B73BC-4C8D-4A79-80A1-FDE180ACC8D9}" srcOrd="1" destOrd="0" parTransId="{40A38699-2E61-4543-AB82-81C41A5C9B9E}" sibTransId="{881F2C4B-50AB-4EA0-86D3-18FC7D6C7AD4}"/>
    <dgm:cxn modelId="{662E491F-4FDC-4480-A779-FE23ED314924}" srcId="{369ADD11-5C9C-4E4E-A961-270D8EB1B83E}" destId="{878A0AAD-16A1-4471-8481-7AF6B3E61A12}" srcOrd="0" destOrd="0" parTransId="{2A2B02B0-73E8-4CCE-B257-8344A30FC12C}" sibTransId="{401C8DBC-E26D-47C4-82F8-6A6DBF90A920}"/>
    <dgm:cxn modelId="{CC6DEC59-2694-44FB-B1D7-29C6AAD0D1F0}" type="presOf" srcId="{878A0AAD-16A1-4471-8481-7AF6B3E61A12}" destId="{EC0F7A60-BEE9-4A5D-98C6-91DD69EDA62B}" srcOrd="0" destOrd="0" presId="urn:microsoft.com/office/officeart/2005/8/layout/vList2"/>
    <dgm:cxn modelId="{1EB53F4C-A4C6-418F-95DE-D1B475E42934}" type="presOf" srcId="{FF3B73BC-4C8D-4A79-80A1-FDE180ACC8D9}" destId="{4E30A744-E4FA-4810-838C-0DB591C3944D}" srcOrd="0" destOrd="0" presId="urn:microsoft.com/office/officeart/2005/8/layout/vList2"/>
    <dgm:cxn modelId="{C9BD995C-7CD6-4025-AA12-6597E188FE62}" type="presParOf" srcId="{9E1B6B5B-D4DC-4214-9E96-F5332F27FB4B}" destId="{EC0F7A60-BEE9-4A5D-98C6-91DD69EDA62B}" srcOrd="0" destOrd="0" presId="urn:microsoft.com/office/officeart/2005/8/layout/vList2"/>
    <dgm:cxn modelId="{AB01C407-FAB5-49EF-B508-B0E7D1DE3DCC}" type="presParOf" srcId="{9E1B6B5B-D4DC-4214-9E96-F5332F27FB4B}" destId="{6F458E08-1CFB-4DE8-8682-3B9354631908}" srcOrd="1" destOrd="0" presId="urn:microsoft.com/office/officeart/2005/8/layout/vList2"/>
    <dgm:cxn modelId="{F12D6D90-A6AD-43E4-850E-F402F3E119CD}" type="presParOf" srcId="{9E1B6B5B-D4DC-4214-9E96-F5332F27FB4B}" destId="{4E30A744-E4FA-4810-838C-0DB591C3944D}"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75F465-FD52-461F-BAE2-52D471B28ABD}">
      <dsp:nvSpPr>
        <dsp:cNvPr id="0" name=""/>
        <dsp:cNvSpPr/>
      </dsp:nvSpPr>
      <dsp:spPr>
        <a:xfrm>
          <a:off x="0" y="397749"/>
          <a:ext cx="9967913" cy="10080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73621" tIns="416560" rIns="773621" bIns="142240" numCol="1" spcCol="1270" anchor="t" anchorCtr="0">
          <a:noAutofit/>
        </a:bodyPr>
        <a:lstStyle/>
        <a:p>
          <a:pPr marL="228600" lvl="1" indent="-228600" algn="l" defTabSz="889000">
            <a:lnSpc>
              <a:spcPct val="90000"/>
            </a:lnSpc>
            <a:spcBef>
              <a:spcPct val="0"/>
            </a:spcBef>
            <a:spcAft>
              <a:spcPct val="15000"/>
            </a:spcAft>
            <a:buChar char="••"/>
          </a:pPr>
          <a:r>
            <a:rPr kumimoji="1" lang="ja-JP" altLang="en-US" sz="2000" kern="1200" dirty="0" smtClean="0"/>
            <a:t>環境側面だけでなく、社会的</a:t>
          </a:r>
          <a:r>
            <a:rPr kumimoji="1" lang="ja-JP" altLang="en-US" sz="2000" kern="1200" dirty="0" smtClean="0"/>
            <a:t>要因を考慮した投資。</a:t>
          </a:r>
          <a:endParaRPr kumimoji="1" lang="ja-JP" altLang="en-US" sz="2000" kern="1200" dirty="0"/>
        </a:p>
      </dsp:txBody>
      <dsp:txXfrm>
        <a:off x="0" y="397749"/>
        <a:ext cx="9967913" cy="1008000"/>
      </dsp:txXfrm>
    </dsp:sp>
    <dsp:sp modelId="{51C43052-6824-4BD9-889B-40B6DF9D8E1A}">
      <dsp:nvSpPr>
        <dsp:cNvPr id="0" name=""/>
        <dsp:cNvSpPr/>
      </dsp:nvSpPr>
      <dsp:spPr>
        <a:xfrm>
          <a:off x="498395" y="102549"/>
          <a:ext cx="6977539" cy="5904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3734" tIns="0" rIns="263734" bIns="0" numCol="1" spcCol="1270" anchor="ctr" anchorCtr="0">
          <a:noAutofit/>
        </a:bodyPr>
        <a:lstStyle/>
        <a:p>
          <a:pPr lvl="0" algn="l" defTabSz="889000">
            <a:lnSpc>
              <a:spcPct val="90000"/>
            </a:lnSpc>
            <a:spcBef>
              <a:spcPct val="0"/>
            </a:spcBef>
            <a:spcAft>
              <a:spcPct val="35000"/>
            </a:spcAft>
          </a:pPr>
          <a:r>
            <a:rPr kumimoji="1" lang="ja-JP" altLang="en-US" sz="2000" kern="1200" dirty="0" smtClean="0"/>
            <a:t>証券投資</a:t>
          </a:r>
          <a:endParaRPr kumimoji="1" lang="ja-JP" altLang="en-US" sz="2000" kern="1200" dirty="0"/>
        </a:p>
      </dsp:txBody>
      <dsp:txXfrm>
        <a:off x="527216" y="131370"/>
        <a:ext cx="6919897" cy="532758"/>
      </dsp:txXfrm>
    </dsp:sp>
    <dsp:sp modelId="{1EEFC631-5798-462C-938C-F429FE9377A7}">
      <dsp:nvSpPr>
        <dsp:cNvPr id="0" name=""/>
        <dsp:cNvSpPr/>
      </dsp:nvSpPr>
      <dsp:spPr>
        <a:xfrm>
          <a:off x="0" y="1808950"/>
          <a:ext cx="9967913" cy="10080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73621" tIns="416560" rIns="773621" bIns="142240" numCol="1" spcCol="1270" anchor="t" anchorCtr="0">
          <a:noAutofit/>
        </a:bodyPr>
        <a:lstStyle/>
        <a:p>
          <a:pPr marL="228600" lvl="1" indent="-228600" algn="l" defTabSz="889000">
            <a:lnSpc>
              <a:spcPct val="90000"/>
            </a:lnSpc>
            <a:spcBef>
              <a:spcPct val="0"/>
            </a:spcBef>
            <a:spcAft>
              <a:spcPct val="15000"/>
            </a:spcAft>
            <a:buChar char="••"/>
          </a:pPr>
          <a:r>
            <a:rPr kumimoji="1" lang="ja-JP" altLang="en-US" sz="2000" kern="1200" dirty="0" smtClean="0"/>
            <a:t>社会的要因を反映した行動。</a:t>
          </a:r>
          <a:endParaRPr kumimoji="1" lang="ja-JP" altLang="en-US" sz="2000" kern="1200" dirty="0"/>
        </a:p>
      </dsp:txBody>
      <dsp:txXfrm>
        <a:off x="0" y="1808950"/>
        <a:ext cx="9967913" cy="1008000"/>
      </dsp:txXfrm>
    </dsp:sp>
    <dsp:sp modelId="{08CFE14B-A4C4-43B1-9F26-FE4EED15D70C}">
      <dsp:nvSpPr>
        <dsp:cNvPr id="0" name=""/>
        <dsp:cNvSpPr/>
      </dsp:nvSpPr>
      <dsp:spPr>
        <a:xfrm>
          <a:off x="498395" y="1513749"/>
          <a:ext cx="6977539" cy="5904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3734" tIns="0" rIns="263734" bIns="0" numCol="1" spcCol="1270" anchor="ctr" anchorCtr="0">
          <a:noAutofit/>
        </a:bodyPr>
        <a:lstStyle/>
        <a:p>
          <a:pPr lvl="0" algn="l" defTabSz="889000">
            <a:lnSpc>
              <a:spcPct val="90000"/>
            </a:lnSpc>
            <a:spcBef>
              <a:spcPct val="0"/>
            </a:spcBef>
            <a:spcAft>
              <a:spcPct val="35000"/>
            </a:spcAft>
          </a:pPr>
          <a:r>
            <a:rPr kumimoji="1" lang="ja-JP" altLang="en-US" sz="2000" kern="1200" dirty="0" smtClean="0"/>
            <a:t>株主行動</a:t>
          </a:r>
          <a:endParaRPr kumimoji="1" lang="ja-JP" altLang="en-US" sz="2000" kern="1200" dirty="0"/>
        </a:p>
      </dsp:txBody>
      <dsp:txXfrm>
        <a:off x="527216" y="1542570"/>
        <a:ext cx="6919897" cy="532758"/>
      </dsp:txXfrm>
    </dsp:sp>
    <dsp:sp modelId="{55D3B9C7-0DAF-4859-946D-A557E500ADE7}">
      <dsp:nvSpPr>
        <dsp:cNvPr id="0" name=""/>
        <dsp:cNvSpPr/>
      </dsp:nvSpPr>
      <dsp:spPr>
        <a:xfrm>
          <a:off x="0" y="3220150"/>
          <a:ext cx="9967913" cy="10080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73621" tIns="416560" rIns="773621" bIns="142240" numCol="1" spcCol="1270" anchor="t" anchorCtr="0">
          <a:noAutofit/>
        </a:bodyPr>
        <a:lstStyle/>
        <a:p>
          <a:pPr marL="228600" lvl="1" indent="-228600" algn="l" defTabSz="889000">
            <a:lnSpc>
              <a:spcPct val="90000"/>
            </a:lnSpc>
            <a:spcBef>
              <a:spcPct val="0"/>
            </a:spcBef>
            <a:spcAft>
              <a:spcPct val="15000"/>
            </a:spcAft>
            <a:buChar char="••"/>
          </a:pPr>
          <a:r>
            <a:rPr kumimoji="1" lang="ja-JP" altLang="en-US" sz="2000" kern="1200" dirty="0" smtClean="0"/>
            <a:t>地域社会の発展を目的とした投資。</a:t>
          </a:r>
          <a:endParaRPr kumimoji="1" lang="ja-JP" altLang="en-US" sz="2000" kern="1200" dirty="0"/>
        </a:p>
      </dsp:txBody>
      <dsp:txXfrm>
        <a:off x="0" y="3220150"/>
        <a:ext cx="9967913" cy="1008000"/>
      </dsp:txXfrm>
    </dsp:sp>
    <dsp:sp modelId="{C0D601FA-9602-448B-839B-8BE5ABEA80C7}">
      <dsp:nvSpPr>
        <dsp:cNvPr id="0" name=""/>
        <dsp:cNvSpPr/>
      </dsp:nvSpPr>
      <dsp:spPr>
        <a:xfrm>
          <a:off x="498395" y="2924949"/>
          <a:ext cx="6977539" cy="5904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3734" tIns="0" rIns="263734" bIns="0" numCol="1" spcCol="1270" anchor="ctr" anchorCtr="0">
          <a:noAutofit/>
        </a:bodyPr>
        <a:lstStyle/>
        <a:p>
          <a:pPr lvl="0" algn="l" defTabSz="889000">
            <a:lnSpc>
              <a:spcPct val="90000"/>
            </a:lnSpc>
            <a:spcBef>
              <a:spcPct val="0"/>
            </a:spcBef>
            <a:spcAft>
              <a:spcPct val="35000"/>
            </a:spcAft>
          </a:pPr>
          <a:r>
            <a:rPr kumimoji="1" lang="ja-JP" altLang="en-US" sz="2000" kern="1200" dirty="0" smtClean="0"/>
            <a:t>コミュニティ投資</a:t>
          </a:r>
          <a:endParaRPr kumimoji="1" lang="ja-JP" altLang="en-US" sz="2000" kern="1200" dirty="0"/>
        </a:p>
      </dsp:txBody>
      <dsp:txXfrm>
        <a:off x="527216" y="2953770"/>
        <a:ext cx="6919897" cy="53275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2DB9FE-BFF4-4ED7-AF19-9C6CAE98BBFA}">
      <dsp:nvSpPr>
        <dsp:cNvPr id="0" name=""/>
        <dsp:cNvSpPr/>
      </dsp:nvSpPr>
      <dsp:spPr>
        <a:xfrm>
          <a:off x="2053" y="861732"/>
          <a:ext cx="4379788" cy="2627873"/>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kumimoji="1" lang="en-US" altLang="ja-JP" sz="3200" kern="1200" dirty="0" smtClean="0"/>
            <a:t>SRI</a:t>
          </a:r>
          <a:r>
            <a:rPr kumimoji="1" lang="ja-JP" altLang="en-US" sz="3200" kern="1200" dirty="0" smtClean="0"/>
            <a:t>のパフォーマンスが良くなる</a:t>
          </a:r>
          <a:endParaRPr kumimoji="1" lang="ja-JP" altLang="en-US" sz="3200" kern="1200" dirty="0"/>
        </a:p>
      </dsp:txBody>
      <dsp:txXfrm>
        <a:off x="79021" y="938700"/>
        <a:ext cx="4225852" cy="2473937"/>
      </dsp:txXfrm>
    </dsp:sp>
    <dsp:sp modelId="{0F16D808-448A-42D6-8ACB-F3185D6FB22B}">
      <dsp:nvSpPr>
        <dsp:cNvPr id="0" name=""/>
        <dsp:cNvSpPr/>
      </dsp:nvSpPr>
      <dsp:spPr>
        <a:xfrm rot="13512">
          <a:off x="4555573" y="1654948"/>
          <a:ext cx="1030492" cy="108618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155700">
            <a:lnSpc>
              <a:spcPct val="90000"/>
            </a:lnSpc>
            <a:spcBef>
              <a:spcPct val="0"/>
            </a:spcBef>
            <a:spcAft>
              <a:spcPct val="35000"/>
            </a:spcAft>
          </a:pPr>
          <a:endParaRPr kumimoji="1" lang="ja-JP" altLang="en-US" sz="2600" kern="1200"/>
        </a:p>
      </dsp:txBody>
      <dsp:txXfrm>
        <a:off x="4555574" y="1871577"/>
        <a:ext cx="721344" cy="651713"/>
      </dsp:txXfrm>
    </dsp:sp>
    <dsp:sp modelId="{1DE77752-D29C-4918-9B37-9F28B2FE0BA5}">
      <dsp:nvSpPr>
        <dsp:cNvPr id="0" name=""/>
        <dsp:cNvSpPr/>
      </dsp:nvSpPr>
      <dsp:spPr>
        <a:xfrm>
          <a:off x="5671677" y="884016"/>
          <a:ext cx="4379788" cy="2627873"/>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kumimoji="1" lang="ja-JP" altLang="en-US" sz="3200" kern="1200" dirty="0" smtClean="0"/>
            <a:t>社会的責任を果たすよう行動するようになる</a:t>
          </a:r>
          <a:endParaRPr kumimoji="1" lang="ja-JP" altLang="en-US" sz="3200" kern="1200" dirty="0"/>
        </a:p>
      </dsp:txBody>
      <dsp:txXfrm>
        <a:off x="5748645" y="960984"/>
        <a:ext cx="4225852" cy="247393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7AA1AD-23B4-4A3A-9CB1-B415E6F4D3A2}">
      <dsp:nvSpPr>
        <dsp:cNvPr id="0" name=""/>
        <dsp:cNvSpPr/>
      </dsp:nvSpPr>
      <dsp:spPr>
        <a:xfrm>
          <a:off x="0" y="17348"/>
          <a:ext cx="8596312" cy="894062"/>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a:lnSpc>
              <a:spcPct val="90000"/>
            </a:lnSpc>
            <a:spcBef>
              <a:spcPct val="0"/>
            </a:spcBef>
            <a:spcAft>
              <a:spcPct val="35000"/>
            </a:spcAft>
          </a:pPr>
          <a:r>
            <a:rPr kumimoji="1" lang="ja-JP" altLang="en-US" sz="2600" kern="1200" dirty="0" smtClean="0"/>
            <a:t>ＳＲＩ（社会的責任投資）</a:t>
          </a:r>
          <a:endParaRPr kumimoji="1" lang="ja-JP" altLang="en-US" sz="2600" kern="1200" dirty="0"/>
        </a:p>
      </dsp:txBody>
      <dsp:txXfrm>
        <a:off x="43645" y="60993"/>
        <a:ext cx="8509022" cy="806772"/>
      </dsp:txXfrm>
    </dsp:sp>
    <dsp:sp modelId="{B561058E-75F8-4BD5-831E-420830D27604}">
      <dsp:nvSpPr>
        <dsp:cNvPr id="0" name=""/>
        <dsp:cNvSpPr/>
      </dsp:nvSpPr>
      <dsp:spPr>
        <a:xfrm>
          <a:off x="0" y="911411"/>
          <a:ext cx="8596312" cy="15338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2933" tIns="33020" rIns="184912" bIns="33020" numCol="1" spcCol="1270" anchor="t" anchorCtr="0">
          <a:noAutofit/>
        </a:bodyPr>
        <a:lstStyle/>
        <a:p>
          <a:pPr marL="228600" lvl="1" indent="-228600" algn="l" defTabSz="889000">
            <a:lnSpc>
              <a:spcPct val="90000"/>
            </a:lnSpc>
            <a:spcBef>
              <a:spcPct val="0"/>
            </a:spcBef>
            <a:spcAft>
              <a:spcPct val="20000"/>
            </a:spcAft>
            <a:buChar char="••"/>
          </a:pPr>
          <a:r>
            <a:rPr kumimoji="1" lang="ja-JP" altLang="en-US" sz="2000" kern="1200" dirty="0" smtClean="0"/>
            <a:t>社会的責任や社会貢献を積極的に行う企業への投資で、ＣＳＲに関する取り組みを積極的に評価して投資する運用手法である。</a:t>
          </a:r>
          <a:endParaRPr kumimoji="1" lang="ja-JP" altLang="en-US" sz="2000" kern="1200" dirty="0"/>
        </a:p>
        <a:p>
          <a:pPr marL="228600" lvl="1" indent="-228600" algn="l" defTabSz="889000">
            <a:lnSpc>
              <a:spcPct val="90000"/>
            </a:lnSpc>
            <a:spcBef>
              <a:spcPct val="0"/>
            </a:spcBef>
            <a:spcAft>
              <a:spcPct val="20000"/>
            </a:spcAft>
            <a:buChar char="••"/>
          </a:pPr>
          <a:r>
            <a:rPr kumimoji="1" lang="ja-JP" altLang="en-US" sz="2000" kern="1200" dirty="0" smtClean="0"/>
            <a:t>エコファンド→特に環境に特化した投資。</a:t>
          </a:r>
          <a:endParaRPr kumimoji="1" lang="ja-JP" altLang="en-US" sz="2000" kern="1200" dirty="0"/>
        </a:p>
      </dsp:txBody>
      <dsp:txXfrm>
        <a:off x="0" y="911411"/>
        <a:ext cx="8596312" cy="1533870"/>
      </dsp:txXfrm>
    </dsp:sp>
    <dsp:sp modelId="{AC037F36-C02B-4939-88A0-B409539EDE67}">
      <dsp:nvSpPr>
        <dsp:cNvPr id="0" name=""/>
        <dsp:cNvSpPr/>
      </dsp:nvSpPr>
      <dsp:spPr>
        <a:xfrm>
          <a:off x="0" y="2445281"/>
          <a:ext cx="8596312" cy="894062"/>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a:lnSpc>
              <a:spcPct val="90000"/>
            </a:lnSpc>
            <a:spcBef>
              <a:spcPct val="0"/>
            </a:spcBef>
            <a:spcAft>
              <a:spcPct val="35000"/>
            </a:spcAft>
          </a:pPr>
          <a:r>
            <a:rPr kumimoji="1" lang="ja-JP" altLang="en-US" sz="2600" kern="1200" dirty="0" smtClean="0"/>
            <a:t>ＥＳＧ投資</a:t>
          </a:r>
          <a:endParaRPr kumimoji="1" lang="ja-JP" altLang="en-US" sz="2600" kern="1200" dirty="0"/>
        </a:p>
      </dsp:txBody>
      <dsp:txXfrm>
        <a:off x="43645" y="2488926"/>
        <a:ext cx="8509022" cy="806772"/>
      </dsp:txXfrm>
    </dsp:sp>
    <dsp:sp modelId="{B3E58217-0598-40FD-82E8-F441E453578B}">
      <dsp:nvSpPr>
        <dsp:cNvPr id="0" name=""/>
        <dsp:cNvSpPr/>
      </dsp:nvSpPr>
      <dsp:spPr>
        <a:xfrm>
          <a:off x="0" y="3339343"/>
          <a:ext cx="8596312" cy="52474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2933" tIns="33020" rIns="184912" bIns="33020" numCol="1" spcCol="1270" anchor="t" anchorCtr="0">
          <a:noAutofit/>
        </a:bodyPr>
        <a:lstStyle/>
        <a:p>
          <a:pPr marL="228600" lvl="1" indent="-228600" algn="l" defTabSz="889000">
            <a:lnSpc>
              <a:spcPct val="90000"/>
            </a:lnSpc>
            <a:spcBef>
              <a:spcPct val="0"/>
            </a:spcBef>
            <a:spcAft>
              <a:spcPct val="20000"/>
            </a:spcAft>
            <a:buChar char="••"/>
          </a:pPr>
          <a:r>
            <a:rPr kumimoji="1" lang="ja-JP" altLang="en-US" sz="2000" kern="1200" dirty="0" smtClean="0"/>
            <a:t>環境、社会（人権等）、企業統治を投資の指標とした投資。</a:t>
          </a:r>
          <a:endParaRPr kumimoji="1" lang="ja-JP" altLang="en-US" sz="2000" kern="1200" dirty="0"/>
        </a:p>
      </dsp:txBody>
      <dsp:txXfrm>
        <a:off x="0" y="3339343"/>
        <a:ext cx="8596312" cy="52474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84BAC0-4A13-463F-BE17-C47C2CC4FAFE}">
      <dsp:nvSpPr>
        <dsp:cNvPr id="0" name=""/>
        <dsp:cNvSpPr/>
      </dsp:nvSpPr>
      <dsp:spPr>
        <a:xfrm rot="5400000">
          <a:off x="129438" y="165575"/>
          <a:ext cx="2347425" cy="1555898"/>
        </a:xfrm>
        <a:prstGeom prst="chevron">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kumimoji="1" lang="ja-JP" altLang="en-US" sz="1600" kern="1200" dirty="0" smtClean="0"/>
            <a:t>エコロジカル・スクリーニング</a:t>
          </a:r>
          <a:endParaRPr kumimoji="1" lang="ja-JP" altLang="en-US" sz="1600" kern="1200" dirty="0"/>
        </a:p>
      </dsp:txBody>
      <dsp:txXfrm rot="-5400000">
        <a:off x="525202" y="547760"/>
        <a:ext cx="1555898" cy="791527"/>
      </dsp:txXfrm>
    </dsp:sp>
    <dsp:sp modelId="{D08861BA-4E83-4296-90D1-4FE6A00596FC}">
      <dsp:nvSpPr>
        <dsp:cNvPr id="0" name=""/>
        <dsp:cNvSpPr/>
      </dsp:nvSpPr>
      <dsp:spPr>
        <a:xfrm rot="5400000">
          <a:off x="3940424" y="-883590"/>
          <a:ext cx="1484692" cy="3543127"/>
        </a:xfrm>
        <a:prstGeom prst="round2Same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kumimoji="1" lang="ja-JP" altLang="en-US" sz="1800" kern="1200" dirty="0" smtClean="0"/>
            <a:t>グッドバンカー社による調査</a:t>
          </a:r>
          <a:endParaRPr kumimoji="1" lang="ja-JP" altLang="en-US" sz="1800" kern="1200" dirty="0"/>
        </a:p>
        <a:p>
          <a:pPr marL="171450" lvl="1" indent="-171450" algn="l" defTabSz="800100">
            <a:lnSpc>
              <a:spcPct val="90000"/>
            </a:lnSpc>
            <a:spcBef>
              <a:spcPct val="0"/>
            </a:spcBef>
            <a:spcAft>
              <a:spcPct val="15000"/>
            </a:spcAft>
            <a:buChar char="••"/>
          </a:pPr>
          <a:r>
            <a:rPr kumimoji="1" lang="ja-JP" altLang="en-US" sz="1800" kern="1200" dirty="0" smtClean="0"/>
            <a:t>全</a:t>
          </a:r>
          <a:r>
            <a:rPr kumimoji="1" lang="en-US" altLang="ja-JP" sz="1800" kern="1200" dirty="0" smtClean="0"/>
            <a:t>7</a:t>
          </a:r>
          <a:r>
            <a:rPr kumimoji="1" lang="ja-JP" altLang="en-US" sz="1800" kern="1200" dirty="0" smtClean="0"/>
            <a:t>段階に格付けし、上位</a:t>
          </a:r>
          <a:r>
            <a:rPr kumimoji="1" lang="en-US" altLang="ja-JP" sz="1800" kern="1200" dirty="0" smtClean="0"/>
            <a:t>3</a:t>
          </a:r>
          <a:r>
            <a:rPr kumimoji="1" lang="ja-JP" altLang="en-US" sz="1800" kern="1200" dirty="0" smtClean="0"/>
            <a:t>段に絞り込む</a:t>
          </a:r>
          <a:endParaRPr kumimoji="1" lang="ja-JP" altLang="en-US" sz="1800" kern="1200" dirty="0"/>
        </a:p>
      </dsp:txBody>
      <dsp:txXfrm rot="-5400000">
        <a:off x="2911207" y="218104"/>
        <a:ext cx="3470650" cy="1339738"/>
      </dsp:txXfrm>
    </dsp:sp>
    <dsp:sp modelId="{93F23595-35EE-4BCE-B09D-146124387E36}">
      <dsp:nvSpPr>
        <dsp:cNvPr id="0" name=""/>
        <dsp:cNvSpPr/>
      </dsp:nvSpPr>
      <dsp:spPr>
        <a:xfrm rot="5400000">
          <a:off x="140417" y="2236341"/>
          <a:ext cx="2307699" cy="1538130"/>
        </a:xfrm>
        <a:prstGeom prst="chevron">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kumimoji="1" lang="ja-JP" altLang="en-US" sz="1600" kern="1200" dirty="0" smtClean="0"/>
            <a:t>エコノミック・スクリーニング</a:t>
          </a:r>
          <a:endParaRPr kumimoji="1" lang="ja-JP" altLang="en-US" sz="1600" kern="1200" dirty="0"/>
        </a:p>
      </dsp:txBody>
      <dsp:txXfrm rot="-5400000">
        <a:off x="525202" y="2620621"/>
        <a:ext cx="1538130" cy="769569"/>
      </dsp:txXfrm>
    </dsp:sp>
    <dsp:sp modelId="{6C0078C6-7DC1-4A6A-8EE8-D0AEF320808D}">
      <dsp:nvSpPr>
        <dsp:cNvPr id="0" name=""/>
        <dsp:cNvSpPr/>
      </dsp:nvSpPr>
      <dsp:spPr>
        <a:xfrm rot="5400000">
          <a:off x="4106403" y="969893"/>
          <a:ext cx="1245268" cy="3547423"/>
        </a:xfrm>
        <a:prstGeom prst="round2Same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12065" rIns="12065" bIns="12065" numCol="1" spcCol="1270" anchor="ctr" anchorCtr="0">
          <a:noAutofit/>
        </a:bodyPr>
        <a:lstStyle/>
        <a:p>
          <a:pPr marL="171450" lvl="1" indent="-171450" algn="l" defTabSz="844550">
            <a:lnSpc>
              <a:spcPct val="90000"/>
            </a:lnSpc>
            <a:spcBef>
              <a:spcPct val="0"/>
            </a:spcBef>
            <a:spcAft>
              <a:spcPct val="15000"/>
            </a:spcAft>
            <a:buChar char="••"/>
          </a:pPr>
          <a:r>
            <a:rPr kumimoji="1" lang="ja-JP" altLang="en-US" sz="1900" kern="1200" dirty="0" smtClean="0"/>
            <a:t>企業の業績</a:t>
          </a:r>
          <a:endParaRPr kumimoji="1" lang="ja-JP" altLang="en-US" sz="1900" kern="1200" dirty="0"/>
        </a:p>
        <a:p>
          <a:pPr marL="171450" lvl="1" indent="-171450" algn="l" defTabSz="844550">
            <a:lnSpc>
              <a:spcPct val="90000"/>
            </a:lnSpc>
            <a:spcBef>
              <a:spcPct val="0"/>
            </a:spcBef>
            <a:spcAft>
              <a:spcPct val="15000"/>
            </a:spcAft>
            <a:buChar char="••"/>
          </a:pPr>
          <a:r>
            <a:rPr kumimoji="1" lang="ja-JP" altLang="en-US" sz="1900" kern="1200" dirty="0" smtClean="0"/>
            <a:t>株価のバリュエーション調査</a:t>
          </a:r>
          <a:endParaRPr kumimoji="1" lang="ja-JP" altLang="en-US" sz="1900" kern="1200" dirty="0"/>
        </a:p>
      </dsp:txBody>
      <dsp:txXfrm rot="-5400000">
        <a:off x="2955326" y="2181760"/>
        <a:ext cx="3486634" cy="112369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3BAF03-CADA-4F2D-9FE8-72AD0CE32CE0}">
      <dsp:nvSpPr>
        <dsp:cNvPr id="0" name=""/>
        <dsp:cNvSpPr/>
      </dsp:nvSpPr>
      <dsp:spPr>
        <a:xfrm>
          <a:off x="0" y="659667"/>
          <a:ext cx="8128000" cy="1749515"/>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l" defTabSz="1289050">
            <a:lnSpc>
              <a:spcPct val="90000"/>
            </a:lnSpc>
            <a:spcBef>
              <a:spcPct val="0"/>
            </a:spcBef>
            <a:spcAft>
              <a:spcPct val="35000"/>
            </a:spcAft>
          </a:pPr>
          <a:r>
            <a:rPr kumimoji="1" lang="ja-JP" altLang="en-US" sz="2900" kern="1200" dirty="0" smtClean="0"/>
            <a:t>年金積立金管理運用独立行政法人が先陣を切って着手</a:t>
          </a:r>
          <a:endParaRPr kumimoji="1" lang="ja-JP" altLang="en-US" sz="2900" kern="1200" dirty="0"/>
        </a:p>
      </dsp:txBody>
      <dsp:txXfrm>
        <a:off x="85404" y="745071"/>
        <a:ext cx="7957192" cy="1578707"/>
      </dsp:txXfrm>
    </dsp:sp>
    <dsp:sp modelId="{23BA8DA2-D339-4D5D-9AE0-C7B602C45783}">
      <dsp:nvSpPr>
        <dsp:cNvPr id="0" name=""/>
        <dsp:cNvSpPr/>
      </dsp:nvSpPr>
      <dsp:spPr>
        <a:xfrm>
          <a:off x="0" y="2409183"/>
          <a:ext cx="8128000" cy="6002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8064" tIns="36830" rIns="206248" bIns="36830" numCol="1" spcCol="1270" anchor="t" anchorCtr="0">
          <a:noAutofit/>
        </a:bodyPr>
        <a:lstStyle/>
        <a:p>
          <a:pPr marL="228600" lvl="1" indent="-228600" algn="l" defTabSz="1022350">
            <a:lnSpc>
              <a:spcPct val="90000"/>
            </a:lnSpc>
            <a:spcBef>
              <a:spcPct val="0"/>
            </a:spcBef>
            <a:spcAft>
              <a:spcPct val="20000"/>
            </a:spcAft>
            <a:buChar char="••"/>
          </a:pPr>
          <a:r>
            <a:rPr kumimoji="1" lang="ja-JP" altLang="en-US" sz="2300" kern="1200" dirty="0" smtClean="0"/>
            <a:t>一兆円→</a:t>
          </a:r>
          <a:r>
            <a:rPr lang="ja-JP" altLang="en-US" sz="2300" kern="1200" dirty="0" smtClean="0"/>
            <a:t>将来的に</a:t>
          </a:r>
          <a:r>
            <a:rPr lang="en-US" altLang="ja-JP" sz="2300" kern="1200" dirty="0" smtClean="0"/>
            <a:t>3</a:t>
          </a:r>
          <a:r>
            <a:rPr lang="ja-JP" altLang="en-US" sz="2300" kern="1200" dirty="0" smtClean="0"/>
            <a:t>兆円まで増加</a:t>
          </a:r>
          <a:endParaRPr kumimoji="1" lang="ja-JP" altLang="en-US" sz="2300" kern="1200" dirty="0"/>
        </a:p>
      </dsp:txBody>
      <dsp:txXfrm>
        <a:off x="0" y="2409183"/>
        <a:ext cx="8128000" cy="600299"/>
      </dsp:txXfrm>
    </dsp:sp>
    <dsp:sp modelId="{23D5EB93-7BC9-4498-9C7A-BAA0531ED6A8}">
      <dsp:nvSpPr>
        <dsp:cNvPr id="0" name=""/>
        <dsp:cNvSpPr/>
      </dsp:nvSpPr>
      <dsp:spPr>
        <a:xfrm>
          <a:off x="0" y="3009483"/>
          <a:ext cx="8128000" cy="1749515"/>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l" defTabSz="1289050">
            <a:lnSpc>
              <a:spcPct val="90000"/>
            </a:lnSpc>
            <a:spcBef>
              <a:spcPct val="0"/>
            </a:spcBef>
            <a:spcAft>
              <a:spcPct val="35000"/>
            </a:spcAft>
          </a:pPr>
          <a:r>
            <a:rPr lang="en-US" altLang="ja-JP" sz="2900" kern="1200" dirty="0" smtClean="0"/>
            <a:t>SDGs(</a:t>
          </a:r>
          <a:r>
            <a:rPr lang="ja-JP" altLang="en-US" sz="2900" kern="1200" dirty="0" smtClean="0"/>
            <a:t>＝</a:t>
          </a:r>
          <a:r>
            <a:rPr lang="en-US" altLang="ja-JP" sz="2900" kern="1200" dirty="0" smtClean="0"/>
            <a:t>Sustainable Development Goals</a:t>
          </a:r>
          <a:r>
            <a:rPr lang="ja-JP" altLang="en-US" sz="2900" kern="1200" dirty="0" err="1" smtClean="0"/>
            <a:t>、</a:t>
          </a:r>
          <a:r>
            <a:rPr lang="ja-JP" altLang="en-US" sz="2900" kern="1200" dirty="0" smtClean="0"/>
            <a:t>国連の持続可能な開発目標</a:t>
          </a:r>
          <a:r>
            <a:rPr lang="en-US" altLang="ja-JP" sz="2900" kern="1200" dirty="0" smtClean="0"/>
            <a:t>)</a:t>
          </a:r>
          <a:r>
            <a:rPr lang="ja-JP" altLang="en-US" sz="2900" kern="1200" dirty="0" smtClean="0"/>
            <a:t>を意識する企業の増加</a:t>
          </a:r>
          <a:endParaRPr lang="en-US" altLang="ja-JP" sz="2900" kern="1200" dirty="0" smtClean="0"/>
        </a:p>
      </dsp:txBody>
      <dsp:txXfrm>
        <a:off x="85404" y="3094887"/>
        <a:ext cx="7957192" cy="157870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A820A6-730D-4E03-BFD4-E891461DD417}">
      <dsp:nvSpPr>
        <dsp:cNvPr id="0" name=""/>
        <dsp:cNvSpPr/>
      </dsp:nvSpPr>
      <dsp:spPr>
        <a:xfrm>
          <a:off x="9242" y="1346949"/>
          <a:ext cx="2762398" cy="1657439"/>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kumimoji="1" lang="en-US" altLang="ja-JP" sz="2900" kern="1200" dirty="0" smtClean="0"/>
            <a:t>ESG</a:t>
          </a:r>
          <a:r>
            <a:rPr kumimoji="1" lang="ja-JP" altLang="en-US" sz="2900" kern="1200" dirty="0" smtClean="0"/>
            <a:t>投資</a:t>
          </a:r>
          <a:endParaRPr kumimoji="1" lang="ja-JP" altLang="en-US" sz="2900" kern="1200" dirty="0"/>
        </a:p>
      </dsp:txBody>
      <dsp:txXfrm>
        <a:off x="57787" y="1395494"/>
        <a:ext cx="2665308" cy="1560349"/>
      </dsp:txXfrm>
    </dsp:sp>
    <dsp:sp modelId="{F9079E21-758E-49A7-B9DF-71E57B7A1F7A}">
      <dsp:nvSpPr>
        <dsp:cNvPr id="0" name=""/>
        <dsp:cNvSpPr/>
      </dsp:nvSpPr>
      <dsp:spPr>
        <a:xfrm>
          <a:off x="3047880" y="1833131"/>
          <a:ext cx="585628" cy="68507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kumimoji="1" lang="ja-JP" altLang="en-US" sz="2300" kern="1200"/>
        </a:p>
      </dsp:txBody>
      <dsp:txXfrm>
        <a:off x="3047880" y="1970146"/>
        <a:ext cx="409940" cy="411044"/>
      </dsp:txXfrm>
    </dsp:sp>
    <dsp:sp modelId="{BDDF87BF-1821-444E-AA6F-D8785C4FBA5E}">
      <dsp:nvSpPr>
        <dsp:cNvPr id="0" name=""/>
        <dsp:cNvSpPr/>
      </dsp:nvSpPr>
      <dsp:spPr>
        <a:xfrm>
          <a:off x="3876600" y="1346949"/>
          <a:ext cx="2762398" cy="1657439"/>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kumimoji="1" lang="ja-JP" altLang="en-US" sz="2900" kern="1200" dirty="0" smtClean="0"/>
            <a:t>基準価格上昇</a:t>
          </a:r>
          <a:endParaRPr kumimoji="1" lang="ja-JP" altLang="en-US" sz="2900" kern="1200" dirty="0"/>
        </a:p>
      </dsp:txBody>
      <dsp:txXfrm>
        <a:off x="3925145" y="1395494"/>
        <a:ext cx="2665308" cy="1560349"/>
      </dsp:txXfrm>
    </dsp:sp>
    <dsp:sp modelId="{FBB36BB8-6BAF-4999-B71C-70A7279F6783}">
      <dsp:nvSpPr>
        <dsp:cNvPr id="0" name=""/>
        <dsp:cNvSpPr/>
      </dsp:nvSpPr>
      <dsp:spPr>
        <a:xfrm>
          <a:off x="6915239" y="1833131"/>
          <a:ext cx="585628" cy="68507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kumimoji="1" lang="ja-JP" altLang="en-US" sz="2300" kern="1200"/>
        </a:p>
      </dsp:txBody>
      <dsp:txXfrm>
        <a:off x="6915239" y="1970146"/>
        <a:ext cx="409940" cy="411044"/>
      </dsp:txXfrm>
    </dsp:sp>
    <dsp:sp modelId="{7B61FE6F-2844-4C7A-9691-B0C2B93B9F21}">
      <dsp:nvSpPr>
        <dsp:cNvPr id="0" name=""/>
        <dsp:cNvSpPr/>
      </dsp:nvSpPr>
      <dsp:spPr>
        <a:xfrm>
          <a:off x="7743958" y="1346949"/>
          <a:ext cx="2762398" cy="1657439"/>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kumimoji="1" lang="ja-JP" altLang="en-US" sz="2900" kern="1200" dirty="0" smtClean="0"/>
            <a:t>企業の社会的責任</a:t>
          </a:r>
          <a:endParaRPr kumimoji="1" lang="ja-JP" altLang="en-US" sz="2900" kern="1200" dirty="0"/>
        </a:p>
      </dsp:txBody>
      <dsp:txXfrm>
        <a:off x="7792503" y="1395494"/>
        <a:ext cx="2665308" cy="156034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B81AAE-F541-43D7-A702-0DD5EF26842B}">
      <dsp:nvSpPr>
        <dsp:cNvPr id="0" name=""/>
        <dsp:cNvSpPr/>
      </dsp:nvSpPr>
      <dsp:spPr>
        <a:xfrm>
          <a:off x="0" y="40402"/>
          <a:ext cx="10515600" cy="2047426"/>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5740" tIns="205740" rIns="205740" bIns="205740" numCol="1" spcCol="1270" anchor="ctr" anchorCtr="0">
          <a:noAutofit/>
        </a:bodyPr>
        <a:lstStyle/>
        <a:p>
          <a:pPr lvl="0" algn="l" defTabSz="2400300">
            <a:lnSpc>
              <a:spcPct val="90000"/>
            </a:lnSpc>
            <a:spcBef>
              <a:spcPct val="0"/>
            </a:spcBef>
            <a:spcAft>
              <a:spcPct val="35000"/>
            </a:spcAft>
          </a:pPr>
          <a:r>
            <a:rPr kumimoji="1" lang="en-US" altLang="ja-JP" sz="5400" kern="1200" dirty="0" smtClean="0"/>
            <a:t>ESG</a:t>
          </a:r>
          <a:r>
            <a:rPr kumimoji="1" lang="ja-JP" altLang="en-US" sz="5400" kern="1200" dirty="0" smtClean="0"/>
            <a:t>投資は発展途中段階</a:t>
          </a:r>
          <a:endParaRPr kumimoji="1" lang="ja-JP" altLang="en-US" sz="5400" kern="1200" dirty="0"/>
        </a:p>
      </dsp:txBody>
      <dsp:txXfrm>
        <a:off x="99947" y="140349"/>
        <a:ext cx="10315706" cy="1847532"/>
      </dsp:txXfrm>
    </dsp:sp>
    <dsp:sp modelId="{542D8C4A-8E72-4DB9-B4AC-D0AB5E603B3E}">
      <dsp:nvSpPr>
        <dsp:cNvPr id="0" name=""/>
        <dsp:cNvSpPr/>
      </dsp:nvSpPr>
      <dsp:spPr>
        <a:xfrm>
          <a:off x="0" y="2263509"/>
          <a:ext cx="10515600" cy="2047426"/>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2410" tIns="232410" rIns="232410" bIns="232410" numCol="1" spcCol="1270" anchor="ctr" anchorCtr="0">
          <a:noAutofit/>
        </a:bodyPr>
        <a:lstStyle/>
        <a:p>
          <a:pPr lvl="0" algn="l" defTabSz="2711450">
            <a:lnSpc>
              <a:spcPct val="90000"/>
            </a:lnSpc>
            <a:spcBef>
              <a:spcPct val="0"/>
            </a:spcBef>
            <a:spcAft>
              <a:spcPct val="35000"/>
            </a:spcAft>
          </a:pPr>
          <a:r>
            <a:rPr lang="en-US" altLang="ja-JP" sz="6100" kern="1200" dirty="0" smtClean="0"/>
            <a:t>ESG</a:t>
          </a:r>
          <a:r>
            <a:rPr lang="ja-JP" altLang="en-US" sz="6100" kern="1200" dirty="0" smtClean="0"/>
            <a:t>投資の意義</a:t>
          </a:r>
          <a:endParaRPr lang="en-US" altLang="ja-JP" sz="6100" kern="1200" dirty="0" smtClean="0"/>
        </a:p>
      </dsp:txBody>
      <dsp:txXfrm>
        <a:off x="99947" y="2363456"/>
        <a:ext cx="10315706" cy="184753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0F7A60-BEE9-4A5D-98C6-91DD69EDA62B}">
      <dsp:nvSpPr>
        <dsp:cNvPr id="0" name=""/>
        <dsp:cNvSpPr/>
      </dsp:nvSpPr>
      <dsp:spPr>
        <a:xfrm>
          <a:off x="0" y="435175"/>
          <a:ext cx="8128000" cy="2169541"/>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l" defTabSz="2889250">
            <a:lnSpc>
              <a:spcPct val="90000"/>
            </a:lnSpc>
            <a:spcBef>
              <a:spcPct val="0"/>
            </a:spcBef>
            <a:spcAft>
              <a:spcPct val="35000"/>
            </a:spcAft>
          </a:pPr>
          <a:r>
            <a:rPr kumimoji="1" lang="ja-JP" altLang="en-US" sz="6500" kern="1200" dirty="0" smtClean="0"/>
            <a:t>スクリーニング</a:t>
          </a:r>
          <a:endParaRPr kumimoji="1" lang="ja-JP" altLang="en-US" sz="6500" kern="1200" dirty="0"/>
        </a:p>
      </dsp:txBody>
      <dsp:txXfrm>
        <a:off x="105908" y="541083"/>
        <a:ext cx="7916184" cy="1957725"/>
      </dsp:txXfrm>
    </dsp:sp>
    <dsp:sp modelId="{4E30A744-E4FA-4810-838C-0DB591C3944D}">
      <dsp:nvSpPr>
        <dsp:cNvPr id="0" name=""/>
        <dsp:cNvSpPr/>
      </dsp:nvSpPr>
      <dsp:spPr>
        <a:xfrm>
          <a:off x="0" y="2847002"/>
          <a:ext cx="8128000" cy="2169541"/>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l" defTabSz="2889250">
            <a:lnSpc>
              <a:spcPct val="90000"/>
            </a:lnSpc>
            <a:spcBef>
              <a:spcPct val="0"/>
            </a:spcBef>
            <a:spcAft>
              <a:spcPct val="35000"/>
            </a:spcAft>
          </a:pPr>
          <a:r>
            <a:rPr kumimoji="1" lang="ja-JP" altLang="en-US" sz="6500" kern="1200" dirty="0" smtClean="0"/>
            <a:t>情報開示</a:t>
          </a:r>
          <a:endParaRPr kumimoji="1" lang="ja-JP" altLang="en-US" sz="6500" kern="1200" dirty="0"/>
        </a:p>
      </dsp:txBody>
      <dsp:txXfrm>
        <a:off x="105908" y="2952910"/>
        <a:ext cx="7916184" cy="1957725"/>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D4BA5F-A47D-4B6C-9899-CD9709DF3ECA}" type="datetimeFigureOut">
              <a:rPr kumimoji="1" lang="ja-JP" altLang="en-US" smtClean="0"/>
              <a:t>2017/12/13</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4215C00-C654-4891-A532-DA6573240400}" type="slidenum">
              <a:rPr kumimoji="1" lang="ja-JP" altLang="en-US" smtClean="0"/>
              <a:t>‹#›</a:t>
            </a:fld>
            <a:endParaRPr kumimoji="1" lang="ja-JP" altLang="en-US"/>
          </a:p>
        </p:txBody>
      </p:sp>
    </p:spTree>
    <p:extLst>
      <p:ext uri="{BB962C8B-B14F-4D97-AF65-F5344CB8AC3E}">
        <p14:creationId xmlns:p14="http://schemas.microsoft.com/office/powerpoint/2010/main" val="3970901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hyperlink" Target="https://www.unpri.org/" TargetMode="External"/><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3" Type="http://schemas.openxmlformats.org/officeDocument/2006/relationships/hyperlink" Target="https://kotobank.jp/word/GSIA-1612182" TargetMode="External"/><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4215C00-C654-4891-A532-DA6573240400}" type="slidenum">
              <a:rPr kumimoji="1" lang="ja-JP" altLang="en-US" smtClean="0"/>
              <a:t>4</a:t>
            </a:fld>
            <a:endParaRPr kumimoji="1" lang="ja-JP" altLang="en-US"/>
          </a:p>
        </p:txBody>
      </p:sp>
    </p:spTree>
    <p:extLst>
      <p:ext uri="{BB962C8B-B14F-4D97-AF65-F5344CB8AC3E}">
        <p14:creationId xmlns:p14="http://schemas.microsoft.com/office/powerpoint/2010/main" val="36766399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SRI</a:t>
            </a:r>
            <a:r>
              <a:rPr kumimoji="1" lang="ja-JP" altLang="en-US" dirty="0" smtClean="0"/>
              <a:t>投資を行う日本国内のファンドの本数は増加傾向で推移しており、</a:t>
            </a:r>
            <a:r>
              <a:rPr kumimoji="1" lang="en-US" altLang="ja-JP" dirty="0" smtClean="0"/>
              <a:t>2009</a:t>
            </a:r>
            <a:r>
              <a:rPr kumimoji="1" lang="ja-JP" altLang="en-US" dirty="0" smtClean="0"/>
              <a:t>年</a:t>
            </a:r>
            <a:r>
              <a:rPr kumimoji="1" lang="en-US" altLang="ja-JP" dirty="0" smtClean="0"/>
              <a:t>9</a:t>
            </a:r>
            <a:r>
              <a:rPr kumimoji="1" lang="ja-JP" altLang="en-US" dirty="0" smtClean="0"/>
              <a:t>月では、</a:t>
            </a:r>
            <a:r>
              <a:rPr kumimoji="1" lang="en-US" altLang="ja-JP" dirty="0" smtClean="0"/>
              <a:t>83</a:t>
            </a:r>
            <a:r>
              <a:rPr kumimoji="1" lang="ja-JP" altLang="en-US" dirty="0" smtClean="0"/>
              <a:t>本のファンドが</a:t>
            </a:r>
            <a:r>
              <a:rPr kumimoji="1" lang="en-US" altLang="ja-JP" dirty="0" smtClean="0"/>
              <a:t>SRI</a:t>
            </a:r>
            <a:r>
              <a:rPr kumimoji="1" lang="ja-JP" altLang="en-US" dirty="0" smtClean="0"/>
              <a:t>投資を行っています。</a:t>
            </a:r>
            <a:r>
              <a:rPr kumimoji="1" lang="en-US" altLang="ja-JP" dirty="0" smtClean="0"/>
              <a:t>2009</a:t>
            </a:r>
            <a:r>
              <a:rPr kumimoji="1" lang="ja-JP" altLang="en-US" dirty="0" smtClean="0"/>
              <a:t>年の</a:t>
            </a:r>
            <a:r>
              <a:rPr kumimoji="1" lang="en-US" altLang="ja-JP" dirty="0" smtClean="0"/>
              <a:t>SRI</a:t>
            </a:r>
            <a:r>
              <a:rPr kumimoji="1" lang="ja-JP" altLang="en-US" dirty="0" smtClean="0"/>
              <a:t>投資の純資産残高は、世界的な景気の落ち込みに伴い、前年に比べ大きく減少していますが、基本的には</a:t>
            </a:r>
            <a:r>
              <a:rPr kumimoji="1" lang="en-US" altLang="ja-JP" dirty="0" smtClean="0"/>
              <a:t>2003</a:t>
            </a:r>
            <a:r>
              <a:rPr kumimoji="1" lang="ja-JP" altLang="en-US" dirty="0" smtClean="0"/>
              <a:t>年以降、増加傾向にあります。</a:t>
            </a:r>
            <a:endParaRPr kumimoji="1" lang="en-US" altLang="ja-JP" dirty="0" smtClean="0"/>
          </a:p>
          <a:p>
            <a:r>
              <a:rPr kumimoji="1" lang="ja-JP" altLang="en-US" dirty="0" smtClean="0"/>
              <a:t>一方で、欧米と比べると、</a:t>
            </a:r>
            <a:r>
              <a:rPr kumimoji="1" lang="en-US" altLang="ja-JP" dirty="0" smtClean="0"/>
              <a:t>SRI</a:t>
            </a:r>
            <a:r>
              <a:rPr kumimoji="1" lang="ja-JP" altLang="en-US" dirty="0" smtClean="0"/>
              <a:t>投資の規模には大きな差があります。</a:t>
            </a:r>
            <a:r>
              <a:rPr kumimoji="1" lang="en-US" altLang="ja-JP" dirty="0" smtClean="0"/>
              <a:t>2007</a:t>
            </a:r>
            <a:r>
              <a:rPr kumimoji="1" lang="ja-JP" altLang="en-US" dirty="0" smtClean="0"/>
              <a:t>年時点で、アメリカや欧州の規模は数百兆円であるのに対し日本は数千億円程度となっています。これは、アメリカや欧州では資産運用規模の大きな機関投資家が</a:t>
            </a:r>
            <a:r>
              <a:rPr kumimoji="1" lang="en-US" altLang="ja-JP" dirty="0" smtClean="0"/>
              <a:t>SRI</a:t>
            </a:r>
            <a:r>
              <a:rPr kumimoji="1" lang="ja-JP" altLang="en-US" dirty="0" smtClean="0"/>
              <a:t>投資の主体である一方、日本では、比較的資産運用規模が小さい個人投資家向けの投資信託が中心であることが影響しているといわれています。特に欧州では、コア</a:t>
            </a:r>
            <a:r>
              <a:rPr kumimoji="1" lang="en-US" altLang="ja-JP" dirty="0" smtClean="0"/>
              <a:t>SRI</a:t>
            </a:r>
            <a:r>
              <a:rPr kumimoji="1" lang="ja-JP" altLang="en-US" dirty="0" smtClean="0"/>
              <a:t>投資の</a:t>
            </a:r>
            <a:r>
              <a:rPr kumimoji="1" lang="en-US" altLang="ja-JP" dirty="0" smtClean="0"/>
              <a:t>94</a:t>
            </a:r>
            <a:r>
              <a:rPr kumimoji="1" lang="ja-JP" altLang="en-US" dirty="0" smtClean="0"/>
              <a:t>％が機関投資家により占められています。</a:t>
            </a:r>
            <a:endParaRPr kumimoji="1" lang="en-US" altLang="ja-JP" dirty="0" smtClean="0"/>
          </a:p>
          <a:p>
            <a:r>
              <a:rPr kumimoji="1" lang="ja-JP" altLang="en-US" dirty="0" smtClean="0"/>
              <a:t>ＩＳＯ</a:t>
            </a:r>
            <a:r>
              <a:rPr kumimoji="1" lang="en-US" altLang="ja-JP" dirty="0" smtClean="0"/>
              <a:t>26000</a:t>
            </a:r>
            <a:r>
              <a:rPr kumimoji="1" lang="ja-JP" altLang="en-US" dirty="0" smtClean="0"/>
              <a:t>やドリプルボトムライン、ＩＳＯ１４００１などに配慮した企業が市場に反映されるようになった。</a:t>
            </a:r>
            <a:endParaRPr kumimoji="1" lang="en-US" altLang="ja-JP" dirty="0" smtClean="0"/>
          </a:p>
          <a:p>
            <a:r>
              <a:rPr kumimoji="1" lang="ja-JP" altLang="en-US" dirty="0" smtClean="0"/>
              <a:t>また、環境・社会に配慮する企業は、資本調達コストの低下、資源生産性の工場とか、従業員の動機づけの効果、リスクの低減などを実現し、企業価値を高めることができる。そのような企業への投資は、収益性が高くなる。</a:t>
            </a:r>
          </a:p>
          <a:p>
            <a:endParaRPr kumimoji="1" lang="ja-JP" altLang="en-US" dirty="0"/>
          </a:p>
        </p:txBody>
      </p:sp>
      <p:sp>
        <p:nvSpPr>
          <p:cNvPr id="4" name="スライド番号プレースホルダー 3"/>
          <p:cNvSpPr>
            <a:spLocks noGrp="1"/>
          </p:cNvSpPr>
          <p:nvPr>
            <p:ph type="sldNum" sz="quarter" idx="10"/>
          </p:nvPr>
        </p:nvSpPr>
        <p:spPr/>
        <p:txBody>
          <a:bodyPr/>
          <a:lstStyle/>
          <a:p>
            <a:fld id="{74215C00-C654-4891-A532-DA6573240400}" type="slidenum">
              <a:rPr kumimoji="1" lang="ja-JP" altLang="en-US" smtClean="0"/>
              <a:t>19</a:t>
            </a:fld>
            <a:endParaRPr kumimoji="1" lang="ja-JP" altLang="en-US"/>
          </a:p>
        </p:txBody>
      </p:sp>
    </p:spTree>
    <p:extLst>
      <p:ext uri="{BB962C8B-B14F-4D97-AF65-F5344CB8AC3E}">
        <p14:creationId xmlns:p14="http://schemas.microsoft.com/office/powerpoint/2010/main" val="11366282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アメリカにおける</a:t>
            </a:r>
            <a:r>
              <a:rPr kumimoji="1" lang="en-US" altLang="ja-JP" dirty="0" smtClean="0"/>
              <a:t>SRI</a:t>
            </a:r>
            <a:r>
              <a:rPr kumimoji="1" lang="ja-JP" altLang="en-US" dirty="0" smtClean="0"/>
              <a:t>型投資運用資産残高は、近年増加してきています。</a:t>
            </a:r>
            <a:r>
              <a:rPr kumimoji="1" lang="en-US" altLang="ja-JP" dirty="0" smtClean="0"/>
              <a:t>2001</a:t>
            </a:r>
            <a:r>
              <a:rPr kumimoji="1" lang="ja-JP" altLang="en-US" dirty="0" smtClean="0"/>
              <a:t>年～</a:t>
            </a:r>
            <a:r>
              <a:rPr kumimoji="1" lang="en-US" altLang="ja-JP" dirty="0" smtClean="0"/>
              <a:t>2003</a:t>
            </a:r>
            <a:r>
              <a:rPr kumimoji="1" lang="ja-JP" altLang="en-US" dirty="0" smtClean="0"/>
              <a:t>年にかけてはマイナス成長したものの、</a:t>
            </a:r>
            <a:r>
              <a:rPr kumimoji="1" lang="en-US" altLang="ja-JP" dirty="0" smtClean="0"/>
              <a:t>2003</a:t>
            </a:r>
            <a:r>
              <a:rPr kumimoji="1" lang="ja-JP" altLang="en-US" dirty="0" smtClean="0"/>
              <a:t>年以降は再びプラス成長を続け、</a:t>
            </a:r>
            <a:r>
              <a:rPr kumimoji="1" lang="en-US" altLang="ja-JP" dirty="0" smtClean="0"/>
              <a:t>2007</a:t>
            </a:r>
            <a:r>
              <a:rPr kumimoji="1" lang="ja-JP" altLang="en-US" dirty="0" smtClean="0"/>
              <a:t>年には</a:t>
            </a:r>
            <a:r>
              <a:rPr kumimoji="1" lang="en-US" altLang="ja-JP" dirty="0" smtClean="0"/>
              <a:t>1995</a:t>
            </a:r>
            <a:r>
              <a:rPr kumimoji="1" lang="ja-JP" altLang="en-US" dirty="0" smtClean="0"/>
              <a:t>年比で</a:t>
            </a:r>
            <a:r>
              <a:rPr kumimoji="1" lang="en-US" altLang="ja-JP" dirty="0" smtClean="0"/>
              <a:t>4</a:t>
            </a:r>
            <a:r>
              <a:rPr kumimoji="1" lang="ja-JP" altLang="en-US" dirty="0" smtClean="0"/>
              <a:t>倍強となる</a:t>
            </a:r>
            <a:r>
              <a:rPr kumimoji="1" lang="en-US" altLang="ja-JP" dirty="0" smtClean="0"/>
              <a:t>2</a:t>
            </a:r>
            <a:r>
              <a:rPr kumimoji="1" lang="ja-JP" altLang="en-US" dirty="0" smtClean="0"/>
              <a:t>兆</a:t>
            </a:r>
            <a:r>
              <a:rPr kumimoji="1" lang="en-US" altLang="ja-JP" dirty="0" smtClean="0"/>
              <a:t>7</a:t>
            </a:r>
            <a:r>
              <a:rPr kumimoji="1" lang="ja-JP" altLang="en-US" dirty="0" smtClean="0"/>
              <a:t>千億ドルに達しています。</a:t>
            </a:r>
            <a:endParaRPr kumimoji="1" lang="ja-JP" altLang="en-US" dirty="0"/>
          </a:p>
        </p:txBody>
      </p:sp>
      <p:sp>
        <p:nvSpPr>
          <p:cNvPr id="4" name="スライド番号プレースホルダー 3"/>
          <p:cNvSpPr>
            <a:spLocks noGrp="1"/>
          </p:cNvSpPr>
          <p:nvPr>
            <p:ph type="sldNum" sz="quarter" idx="10"/>
          </p:nvPr>
        </p:nvSpPr>
        <p:spPr/>
        <p:txBody>
          <a:bodyPr/>
          <a:lstStyle/>
          <a:p>
            <a:fld id="{74215C00-C654-4891-A532-DA6573240400}" type="slidenum">
              <a:rPr kumimoji="1" lang="ja-JP" altLang="en-US" smtClean="0"/>
              <a:t>20</a:t>
            </a:fld>
            <a:endParaRPr kumimoji="1" lang="ja-JP" altLang="en-US"/>
          </a:p>
        </p:txBody>
      </p:sp>
    </p:spTree>
    <p:extLst>
      <p:ext uri="{BB962C8B-B14F-4D97-AF65-F5344CB8AC3E}">
        <p14:creationId xmlns:p14="http://schemas.microsoft.com/office/powerpoint/2010/main" val="13287037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続きまして、</a:t>
            </a:r>
            <a:r>
              <a:rPr kumimoji="1" lang="en-US" altLang="ja-JP" dirty="0" smtClean="0"/>
              <a:t>ESG</a:t>
            </a:r>
            <a:r>
              <a:rPr kumimoji="1" lang="ja-JP" altLang="en-US" dirty="0" smtClean="0"/>
              <a:t>投資について説明していきます。</a:t>
            </a:r>
            <a:endParaRPr kumimoji="1" lang="ja-JP" altLang="en-US" dirty="0"/>
          </a:p>
        </p:txBody>
      </p:sp>
      <p:sp>
        <p:nvSpPr>
          <p:cNvPr id="4" name="スライド番号プレースホルダー 3"/>
          <p:cNvSpPr>
            <a:spLocks noGrp="1"/>
          </p:cNvSpPr>
          <p:nvPr>
            <p:ph type="sldNum" sz="quarter" idx="10"/>
          </p:nvPr>
        </p:nvSpPr>
        <p:spPr/>
        <p:txBody>
          <a:bodyPr/>
          <a:lstStyle/>
          <a:p>
            <a:fld id="{74215C00-C654-4891-A532-DA6573240400}" type="slidenum">
              <a:rPr kumimoji="1" lang="ja-JP" altLang="en-US" smtClean="0"/>
              <a:t>21</a:t>
            </a:fld>
            <a:endParaRPr kumimoji="1" lang="ja-JP" altLang="en-US"/>
          </a:p>
        </p:txBody>
      </p:sp>
    </p:spTree>
    <p:extLst>
      <p:ext uri="{BB962C8B-B14F-4D97-AF65-F5344CB8AC3E}">
        <p14:creationId xmlns:p14="http://schemas.microsoft.com/office/powerpoint/2010/main" val="32565156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b="0" i="0" kern="1200" dirty="0" smtClean="0">
                <a:solidFill>
                  <a:schemeClr val="tx1"/>
                </a:solidFill>
                <a:effectLst/>
                <a:latin typeface="+mn-lt"/>
                <a:ea typeface="+mn-ea"/>
                <a:cs typeface="+mn-cs"/>
              </a:rPr>
              <a:t>国際連合が</a:t>
            </a:r>
            <a:r>
              <a:rPr kumimoji="1" lang="en-US" altLang="ja-JP" sz="1200" b="0" i="0" kern="1200" dirty="0" smtClean="0">
                <a:solidFill>
                  <a:schemeClr val="tx1"/>
                </a:solidFill>
                <a:effectLst/>
                <a:latin typeface="+mn-lt"/>
                <a:ea typeface="+mn-ea"/>
                <a:cs typeface="+mn-cs"/>
              </a:rPr>
              <a:t>2006</a:t>
            </a:r>
            <a:r>
              <a:rPr kumimoji="1" lang="ja-JP" altLang="en-US" sz="1200" b="0" i="0" kern="1200" dirty="0" smtClean="0">
                <a:solidFill>
                  <a:schemeClr val="tx1"/>
                </a:solidFill>
                <a:effectLst/>
                <a:latin typeface="+mn-lt"/>
                <a:ea typeface="+mn-ea"/>
                <a:cs typeface="+mn-cs"/>
              </a:rPr>
              <a:t>年、</a:t>
            </a:r>
            <a:r>
              <a:rPr kumimoji="1" lang="ja-JP" altLang="en-US" sz="1200" b="0" i="0" u="sng" kern="1200" dirty="0" smtClean="0">
                <a:solidFill>
                  <a:schemeClr val="tx1"/>
                </a:solidFill>
                <a:effectLst/>
                <a:latin typeface="+mn-lt"/>
                <a:ea typeface="+mn-ea"/>
                <a:cs typeface="+mn-cs"/>
              </a:rPr>
              <a:t>投資家</a:t>
            </a:r>
            <a:r>
              <a:rPr kumimoji="1" lang="ja-JP" altLang="en-US" sz="1200" b="0" i="0" kern="1200" dirty="0" smtClean="0">
                <a:solidFill>
                  <a:schemeClr val="tx1"/>
                </a:solidFill>
                <a:effectLst/>
                <a:latin typeface="+mn-lt"/>
                <a:ea typeface="+mn-ea"/>
                <a:cs typeface="+mn-cs"/>
              </a:rPr>
              <a:t>がとるべき行動として責任投資原則（</a:t>
            </a:r>
            <a:r>
              <a:rPr kumimoji="1" lang="en-US" altLang="ja-JP" sz="1200" b="0" i="0" kern="1200" dirty="0" smtClean="0">
                <a:solidFill>
                  <a:schemeClr val="tx1"/>
                </a:solidFill>
                <a:effectLst/>
                <a:latin typeface="+mn-lt"/>
                <a:ea typeface="+mn-ea"/>
                <a:cs typeface="+mn-cs"/>
              </a:rPr>
              <a:t>PRI</a:t>
            </a:r>
            <a:r>
              <a:rPr kumimoji="1" lang="ja-JP" altLang="en-US" sz="1200" b="0" i="0" kern="1200" dirty="0" smtClean="0">
                <a:solidFill>
                  <a:schemeClr val="tx1"/>
                </a:solidFill>
                <a:effectLst/>
                <a:latin typeface="+mn-lt"/>
                <a:ea typeface="+mn-ea"/>
                <a:cs typeface="+mn-cs"/>
              </a:rPr>
              <a:t>：</a:t>
            </a:r>
            <a:r>
              <a:rPr kumimoji="1" lang="en-US" altLang="ja-JP" sz="1200" b="0" i="0" kern="1200" dirty="0" smtClean="0">
                <a:solidFill>
                  <a:schemeClr val="tx1"/>
                </a:solidFill>
                <a:effectLst/>
                <a:latin typeface="+mn-lt"/>
                <a:ea typeface="+mn-ea"/>
                <a:cs typeface="+mn-cs"/>
              </a:rPr>
              <a:t>Principles for Responsible Investment</a:t>
            </a:r>
            <a:r>
              <a:rPr kumimoji="1" lang="ja-JP" altLang="en-US" sz="1200" b="0" i="0" kern="1200" dirty="0" smtClean="0">
                <a:solidFill>
                  <a:schemeClr val="tx1"/>
                </a:solidFill>
                <a:effectLst/>
                <a:latin typeface="+mn-lt"/>
                <a:ea typeface="+mn-ea"/>
                <a:cs typeface="+mn-cs"/>
              </a:rPr>
              <a:t>）を打ち出し、</a:t>
            </a:r>
            <a:r>
              <a:rPr kumimoji="1" lang="en-US" altLang="ja-JP" sz="1200" b="0" i="0" kern="1200" dirty="0" smtClean="0">
                <a:solidFill>
                  <a:schemeClr val="tx1"/>
                </a:solidFill>
                <a:effectLst/>
                <a:latin typeface="+mn-lt"/>
                <a:ea typeface="+mn-ea"/>
                <a:cs typeface="+mn-cs"/>
              </a:rPr>
              <a:t>ESG</a:t>
            </a:r>
            <a:r>
              <a:rPr kumimoji="1" lang="ja-JP" altLang="en-US" sz="1200" b="0" i="0" kern="1200" dirty="0" smtClean="0">
                <a:solidFill>
                  <a:schemeClr val="tx1"/>
                </a:solidFill>
                <a:effectLst/>
                <a:latin typeface="+mn-lt"/>
                <a:ea typeface="+mn-ea"/>
                <a:cs typeface="+mn-cs"/>
              </a:rPr>
              <a:t>の観点から投資するよう提唱しました。（これにより欧米の機関投資家を中心に企業の投資価値を測る新しい評価項目として関心を集めるようになった。）</a:t>
            </a:r>
            <a:endParaRPr kumimoji="1" lang="en-US" altLang="ja-JP" sz="1200" b="0" i="0" kern="1200" dirty="0" smtClean="0">
              <a:solidFill>
                <a:schemeClr val="tx1"/>
              </a:solidFill>
              <a:effectLst/>
              <a:latin typeface="+mn-lt"/>
              <a:ea typeface="+mn-ea"/>
              <a:cs typeface="+mn-cs"/>
            </a:endParaRPr>
          </a:p>
          <a:p>
            <a:r>
              <a:rPr kumimoji="1" lang="en-US" altLang="ja-JP" sz="1200" b="0" i="0" kern="1200" dirty="0" smtClean="0">
                <a:solidFill>
                  <a:schemeClr val="tx1"/>
                </a:solidFill>
                <a:effectLst/>
                <a:latin typeface="+mn-lt"/>
                <a:ea typeface="+mn-ea"/>
                <a:cs typeface="+mn-cs"/>
              </a:rPr>
              <a:t>ESG</a:t>
            </a:r>
            <a:r>
              <a:rPr kumimoji="1" lang="ja-JP" altLang="en-US" sz="1200" b="0" i="0" kern="1200" dirty="0" smtClean="0">
                <a:solidFill>
                  <a:schemeClr val="tx1"/>
                </a:solidFill>
                <a:effectLst/>
                <a:latin typeface="+mn-lt"/>
                <a:ea typeface="+mn-ea"/>
                <a:cs typeface="+mn-cs"/>
              </a:rPr>
              <a:t>投資を重視することが結局は企業の持続的成長や中長期的収益につながり、財務諸表などからはみえにくいリスクを排除できると考えられている。</a:t>
            </a:r>
            <a:endParaRPr kumimoji="1" lang="en-US" altLang="ja-JP" sz="1200" b="0" i="0" kern="1200" dirty="0" smtClean="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74215C00-C654-4891-A532-DA6573240400}" type="slidenum">
              <a:rPr kumimoji="1" lang="ja-JP" altLang="en-US" smtClean="0"/>
              <a:t>22</a:t>
            </a:fld>
            <a:endParaRPr kumimoji="1" lang="ja-JP" altLang="en-US"/>
          </a:p>
        </p:txBody>
      </p:sp>
    </p:spTree>
    <p:extLst>
      <p:ext uri="{BB962C8B-B14F-4D97-AF65-F5344CB8AC3E}">
        <p14:creationId xmlns:p14="http://schemas.microsoft.com/office/powerpoint/2010/main" val="8998881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従来の社会的責任投資（</a:t>
            </a:r>
            <a:r>
              <a:rPr kumimoji="1" lang="en-US" altLang="ja-JP" dirty="0" smtClean="0"/>
              <a:t>SRI</a:t>
            </a:r>
            <a:r>
              <a:rPr kumimoji="1" lang="ja-JP" altLang="en-US" dirty="0" smtClean="0"/>
              <a:t>）が環境保護などに優れた企業を投資家が応援しようという発想だったのに対し、</a:t>
            </a:r>
            <a:r>
              <a:rPr kumimoji="1" lang="en-US" altLang="ja-JP" dirty="0" smtClean="0"/>
              <a:t>ESG</a:t>
            </a:r>
            <a:r>
              <a:rPr kumimoji="1" lang="ja-JP" altLang="en-US" dirty="0" smtClean="0"/>
              <a:t>投資は投資家が環境、社会、企業統治に対する企業の対応を考慮して行う投資です。企業の財政や経営状態を示した財務諸表では分からない、二酸化炭素排出量削減や従業員の適切な労務管理、社外取締役の独立性といった環境、社会、企業統治への取り組み姿勢も投資の判断材料とします。各分野への対応が、結果的に企業の長期的な成長や、持続可能な社会の実現につながるという考え方の下、企業の投資価値を測る新たな評価基準として、注目を集めています。</a:t>
            </a:r>
          </a:p>
          <a:p>
            <a:endParaRPr kumimoji="1" lang="ja-JP" altLang="en-US" dirty="0"/>
          </a:p>
        </p:txBody>
      </p:sp>
      <p:sp>
        <p:nvSpPr>
          <p:cNvPr id="4" name="スライド番号プレースホルダー 3"/>
          <p:cNvSpPr>
            <a:spLocks noGrp="1"/>
          </p:cNvSpPr>
          <p:nvPr>
            <p:ph type="sldNum" sz="quarter" idx="10"/>
          </p:nvPr>
        </p:nvSpPr>
        <p:spPr/>
        <p:txBody>
          <a:bodyPr/>
          <a:lstStyle/>
          <a:p>
            <a:fld id="{74215C00-C654-4891-A532-DA6573240400}" type="slidenum">
              <a:rPr kumimoji="1" lang="ja-JP" altLang="en-US" smtClean="0"/>
              <a:t>23</a:t>
            </a:fld>
            <a:endParaRPr kumimoji="1" lang="ja-JP" altLang="en-US"/>
          </a:p>
        </p:txBody>
      </p:sp>
    </p:spTree>
    <p:extLst>
      <p:ext uri="{BB962C8B-B14F-4D97-AF65-F5344CB8AC3E}">
        <p14:creationId xmlns:p14="http://schemas.microsoft.com/office/powerpoint/2010/main" val="12511054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ここで、</a:t>
            </a:r>
            <a:r>
              <a:rPr kumimoji="1" lang="en-US" altLang="ja-JP" dirty="0" smtClean="0"/>
              <a:t>SRI</a:t>
            </a:r>
            <a:r>
              <a:rPr kumimoji="1" lang="ja-JP" altLang="en-US" dirty="0" smtClean="0"/>
              <a:t>と</a:t>
            </a:r>
            <a:r>
              <a:rPr kumimoji="1" lang="en-US" altLang="ja-JP" dirty="0" smtClean="0"/>
              <a:t>ESG</a:t>
            </a:r>
            <a:r>
              <a:rPr kumimoji="1" lang="ja-JP" altLang="en-US" dirty="0" smtClean="0"/>
              <a:t>の違いについて説明します。</a:t>
            </a:r>
            <a:endParaRPr kumimoji="1" lang="en-US" altLang="ja-JP" dirty="0" smtClean="0"/>
          </a:p>
          <a:p>
            <a:r>
              <a:rPr kumimoji="1" lang="ja-JP" altLang="en-US" dirty="0" smtClean="0"/>
              <a:t>先ほども説明したように、</a:t>
            </a:r>
            <a:r>
              <a:rPr kumimoji="1" lang="en-US" altLang="ja-JP" dirty="0" smtClean="0"/>
              <a:t>SRI</a:t>
            </a:r>
            <a:r>
              <a:rPr kumimoji="1" lang="ja-JP" altLang="en-US" dirty="0" smtClean="0"/>
              <a:t>は社会的責任を積極的に行う企業への投資だったのに対し、</a:t>
            </a:r>
            <a:r>
              <a:rPr kumimoji="1" lang="en-US" altLang="ja-JP" dirty="0" smtClean="0"/>
              <a:t>ESG</a:t>
            </a:r>
            <a:r>
              <a:rPr kumimoji="1" lang="ja-JP" altLang="en-US" dirty="0" smtClean="0"/>
              <a:t>は環境、社会、企業統治の</a:t>
            </a:r>
            <a:r>
              <a:rPr kumimoji="1" lang="en-US" altLang="ja-JP" dirty="0" smtClean="0"/>
              <a:t>3</a:t>
            </a:r>
            <a:r>
              <a:rPr kumimoji="1" lang="ja-JP" altLang="en-US" dirty="0" smtClean="0"/>
              <a:t>点を投資の指標とした投資です。</a:t>
            </a:r>
            <a:endParaRPr kumimoji="1" lang="ja-JP" altLang="en-US" dirty="0"/>
          </a:p>
        </p:txBody>
      </p:sp>
      <p:sp>
        <p:nvSpPr>
          <p:cNvPr id="4" name="スライド番号プレースホルダー 3"/>
          <p:cNvSpPr>
            <a:spLocks noGrp="1"/>
          </p:cNvSpPr>
          <p:nvPr>
            <p:ph type="sldNum" sz="quarter" idx="10"/>
          </p:nvPr>
        </p:nvSpPr>
        <p:spPr/>
        <p:txBody>
          <a:bodyPr/>
          <a:lstStyle/>
          <a:p>
            <a:fld id="{74215C00-C654-4891-A532-DA6573240400}" type="slidenum">
              <a:rPr kumimoji="1" lang="ja-JP" altLang="en-US" smtClean="0"/>
              <a:t>24</a:t>
            </a:fld>
            <a:endParaRPr kumimoji="1" lang="ja-JP" altLang="en-US"/>
          </a:p>
        </p:txBody>
      </p:sp>
    </p:spTree>
    <p:extLst>
      <p:ext uri="{BB962C8B-B14F-4D97-AF65-F5344CB8AC3E}">
        <p14:creationId xmlns:p14="http://schemas.microsoft.com/office/powerpoint/2010/main" val="2259069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日興では、</a:t>
            </a:r>
            <a:r>
              <a:rPr kumimoji="1" lang="en-US" altLang="ja-JP" dirty="0" smtClean="0"/>
              <a:t>“</a:t>
            </a:r>
            <a:r>
              <a:rPr kumimoji="1" lang="ja-JP" altLang="en-US" dirty="0" smtClean="0"/>
              <a:t>エコノミック・スクリーニング</a:t>
            </a:r>
            <a:r>
              <a:rPr kumimoji="1" lang="en-US" altLang="ja-JP" dirty="0" smtClean="0"/>
              <a:t>”</a:t>
            </a:r>
            <a:r>
              <a:rPr kumimoji="1" lang="ja-JP" altLang="en-US" dirty="0" smtClean="0"/>
              <a:t>（企業の収益性や成長性などの調査）と、</a:t>
            </a:r>
            <a:r>
              <a:rPr kumimoji="1" lang="en-US" altLang="ja-JP" dirty="0" smtClean="0"/>
              <a:t>“</a:t>
            </a:r>
            <a:r>
              <a:rPr kumimoji="1" lang="ja-JP" altLang="en-US" dirty="0" smtClean="0"/>
              <a:t>エコロジカル・スクリーニング</a:t>
            </a:r>
            <a:r>
              <a:rPr kumimoji="1" lang="en-US" altLang="ja-JP" dirty="0" smtClean="0"/>
              <a:t>”</a:t>
            </a:r>
            <a:r>
              <a:rPr kumimoji="1" lang="ja-JP" altLang="en-US" dirty="0" smtClean="0"/>
              <a:t>（企業の環境への対応度の調査）の２つの視点から銘柄を選別しています。</a:t>
            </a:r>
            <a:endParaRPr kumimoji="1" lang="en-US" altLang="ja-JP" dirty="0" smtClean="0"/>
          </a:p>
          <a:p>
            <a:r>
              <a:rPr kumimoji="1" lang="en-US" altLang="ja-JP" dirty="0" smtClean="0"/>
              <a:t>"</a:t>
            </a:r>
            <a:r>
              <a:rPr kumimoji="1" lang="ja-JP" altLang="en-US" dirty="0" smtClean="0"/>
              <a:t>エコロジカル・スクリーニング</a:t>
            </a:r>
            <a:r>
              <a:rPr kumimoji="1" lang="en-US" altLang="ja-JP" dirty="0" smtClean="0"/>
              <a:t>"</a:t>
            </a:r>
            <a:r>
              <a:rPr kumimoji="1" lang="ja-JP" altLang="en-US" dirty="0" smtClean="0"/>
              <a:t>ではグッドバンカー社（</a:t>
            </a:r>
            <a:r>
              <a:rPr kumimoji="1" lang="en-US" altLang="ja-JP" dirty="0" smtClean="0"/>
              <a:t>※</a:t>
            </a:r>
            <a:r>
              <a:rPr kumimoji="1" lang="ja-JP" altLang="en-US" dirty="0" smtClean="0"/>
              <a:t>）に調査を依頼しており、国内企業の約６００社を７段階に格付けしています。格付けの上位３番目までの約２００社について、企業の業績や株価のバリュエーションを調査し最終的に１００銘柄程度に絞り込みます。</a:t>
            </a:r>
            <a:endParaRPr kumimoji="1" lang="en-US" altLang="ja-JP" dirty="0" smtClean="0"/>
          </a:p>
          <a:p>
            <a:endParaRPr kumimoji="1" lang="en-US" altLang="ja-JP" dirty="0" smtClean="0"/>
          </a:p>
          <a:p>
            <a:endParaRPr kumimoji="1" lang="en-US" altLang="ja-JP" dirty="0" smtClean="0"/>
          </a:p>
          <a:p>
            <a:r>
              <a:rPr kumimoji="1" lang="en-US" altLang="ja-JP" dirty="0" smtClean="0"/>
              <a:t>※</a:t>
            </a:r>
            <a:r>
              <a:rPr kumimoji="1" lang="ja-JP" altLang="en-US" dirty="0" smtClean="0"/>
              <a:t>グッドバンカー社・・・社会的責任投資（</a:t>
            </a:r>
            <a:r>
              <a:rPr kumimoji="1" lang="en-US" altLang="ja-JP" dirty="0" smtClean="0"/>
              <a:t>SRI</a:t>
            </a:r>
            <a:r>
              <a:rPr kumimoji="1" lang="ja-JP" altLang="en-US" dirty="0" smtClean="0"/>
              <a:t>）を専門とする独立系の投資顧問会社。企業の発行する環境報告書や年次報告書などの公開情報、アンケート調査を通じて個別企業の環境への対応度を調査・評価している。</a:t>
            </a:r>
          </a:p>
          <a:p>
            <a:r>
              <a:rPr kumimoji="1" lang="ja-JP" altLang="en-US" dirty="0" smtClean="0"/>
              <a:t>自分がイメージしたポートフォリオになりつつあるところです。</a:t>
            </a:r>
            <a:r>
              <a:rPr kumimoji="1" lang="en-US" altLang="ja-JP" dirty="0" smtClean="0"/>
              <a:t>https://www.k-zone.co.jp/study/interview/fund/fm/09.html</a:t>
            </a:r>
          </a:p>
          <a:p>
            <a:endParaRPr kumimoji="1" lang="ja-JP" altLang="en-US" dirty="0"/>
          </a:p>
        </p:txBody>
      </p:sp>
      <p:sp>
        <p:nvSpPr>
          <p:cNvPr id="4" name="スライド番号プレースホルダー 3"/>
          <p:cNvSpPr>
            <a:spLocks noGrp="1"/>
          </p:cNvSpPr>
          <p:nvPr>
            <p:ph type="sldNum" sz="quarter" idx="10"/>
          </p:nvPr>
        </p:nvSpPr>
        <p:spPr/>
        <p:txBody>
          <a:bodyPr/>
          <a:lstStyle/>
          <a:p>
            <a:fld id="{74215C00-C654-4891-A532-DA6573240400}" type="slidenum">
              <a:rPr kumimoji="1" lang="ja-JP" altLang="en-US" smtClean="0"/>
              <a:t>25</a:t>
            </a:fld>
            <a:endParaRPr kumimoji="1" lang="ja-JP" altLang="en-US"/>
          </a:p>
        </p:txBody>
      </p:sp>
    </p:spTree>
    <p:extLst>
      <p:ext uri="{BB962C8B-B14F-4D97-AF65-F5344CB8AC3E}">
        <p14:creationId xmlns:p14="http://schemas.microsoft.com/office/powerpoint/2010/main" val="16944286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effectLst/>
              </a:rPr>
              <a:t>出所：日経新聞</a:t>
            </a:r>
            <a:r>
              <a:rPr lang="en-US" altLang="ja-JP" b="1" dirty="0" smtClean="0">
                <a:effectLst/>
              </a:rPr>
              <a:t>ESG</a:t>
            </a:r>
            <a:r>
              <a:rPr lang="ja-JP" altLang="en-US" b="1" dirty="0" smtClean="0">
                <a:effectLst/>
              </a:rPr>
              <a:t>投資が世界で加速、大きなアドバンテージを得る近道か</a:t>
            </a:r>
            <a:r>
              <a:rPr lang="en-US" altLang="ja-JP" b="1" dirty="0" smtClean="0">
                <a:effectLst/>
              </a:rPr>
              <a:t>【</a:t>
            </a:r>
            <a:r>
              <a:rPr lang="ja-JP" altLang="en-US" b="1" dirty="0" smtClean="0">
                <a:effectLst/>
              </a:rPr>
              <a:t>本日の材料と銘柄</a:t>
            </a:r>
            <a:r>
              <a:rPr lang="en-US" altLang="ja-JP" b="1" dirty="0" smtClean="0">
                <a:effectLst/>
              </a:rPr>
              <a:t>】</a:t>
            </a:r>
            <a:endParaRPr lang="en-US" altLang="ja-JP" dirty="0" smtClean="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dirty="0" smtClean="0">
                <a:effectLst/>
              </a:rPr>
              <a:t>https://m.finance.yahoo.co.jp/news/detail/20171018-01070002-fisf-stocks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smtClean="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smtClean="0">
                <a:effectLst/>
              </a:rPr>
              <a:t>（</a:t>
            </a:r>
            <a:r>
              <a:rPr lang="en-US" altLang="ja-JP" dirty="0" smtClean="0">
                <a:effectLst/>
              </a:rPr>
              <a:t>ESG</a:t>
            </a:r>
            <a:r>
              <a:rPr lang="ja-JP" altLang="en-US" dirty="0" smtClean="0">
                <a:effectLst/>
              </a:rPr>
              <a:t>という言葉が知られるようになったのは、</a:t>
            </a:r>
            <a:r>
              <a:rPr lang="en-US" altLang="ja-JP" dirty="0" smtClean="0">
                <a:effectLst/>
              </a:rPr>
              <a:t>2006</a:t>
            </a:r>
            <a:r>
              <a:rPr lang="ja-JP" altLang="en-US" dirty="0" smtClean="0">
                <a:effectLst/>
              </a:rPr>
              <a:t>年に国連のアナン事務総長（当時）が機関投資家に対し、</a:t>
            </a:r>
            <a:r>
              <a:rPr lang="en-US" altLang="ja-JP" dirty="0" smtClean="0">
                <a:effectLst/>
              </a:rPr>
              <a:t>ESG</a:t>
            </a:r>
            <a:r>
              <a:rPr lang="ja-JP" altLang="en-US" dirty="0" smtClean="0">
                <a:effectLst/>
              </a:rPr>
              <a:t>を投資プロセスに組み入れる「責任投資原則」（</a:t>
            </a:r>
            <a:r>
              <a:rPr lang="en-US" altLang="ja-JP" dirty="0" smtClean="0">
                <a:effectLst/>
                <a:hlinkClick r:id="rId3"/>
              </a:rPr>
              <a:t>PRI</a:t>
            </a:r>
            <a:r>
              <a:rPr lang="ja-JP" altLang="en-US" dirty="0" err="1" smtClean="0">
                <a:effectLst/>
                <a:hlinkClick r:id="rId3"/>
              </a:rPr>
              <a:t>、</a:t>
            </a:r>
            <a:r>
              <a:rPr lang="en-US" altLang="ja-JP" dirty="0" smtClean="0">
                <a:effectLst/>
                <a:hlinkClick r:id="rId3"/>
              </a:rPr>
              <a:t>Principles for Responsible Investment</a:t>
            </a:r>
            <a:r>
              <a:rPr lang="ja-JP" altLang="en-US" dirty="0" smtClean="0">
                <a:effectLst/>
              </a:rPr>
              <a:t>）を提唱したことがきっかけです。</a:t>
            </a:r>
            <a:r>
              <a:rPr lang="en-US" altLang="ja-JP" dirty="0" smtClean="0">
                <a:effectLst/>
              </a:rPr>
              <a:t>2008</a:t>
            </a:r>
            <a:r>
              <a:rPr lang="ja-JP" altLang="en-US" dirty="0" smtClean="0">
                <a:effectLst/>
              </a:rPr>
              <a:t>年のリーマン・ショック後に資本市場で短期的な利益追求に対する批判が高まったことも</a:t>
            </a:r>
            <a:r>
              <a:rPr lang="en-US" altLang="ja-JP" dirty="0" smtClean="0">
                <a:effectLst/>
              </a:rPr>
              <a:t>PRI</a:t>
            </a:r>
            <a:r>
              <a:rPr lang="ja-JP" altLang="en-US" dirty="0" smtClean="0">
                <a:effectLst/>
              </a:rPr>
              <a:t>の署名機関増加につながり、</a:t>
            </a:r>
            <a:r>
              <a:rPr lang="en-US" altLang="ja-JP" dirty="0" smtClean="0">
                <a:effectLst/>
              </a:rPr>
              <a:t>2017</a:t>
            </a:r>
            <a:r>
              <a:rPr lang="ja-JP" altLang="en-US" dirty="0" smtClean="0">
                <a:effectLst/>
              </a:rPr>
              <a:t>年</a:t>
            </a:r>
            <a:r>
              <a:rPr lang="en-US" altLang="ja-JP" dirty="0" smtClean="0">
                <a:effectLst/>
              </a:rPr>
              <a:t>4</a:t>
            </a:r>
            <a:r>
              <a:rPr lang="ja-JP" altLang="en-US" dirty="0" smtClean="0">
                <a:effectLst/>
              </a:rPr>
              <a:t>月時点で</a:t>
            </a:r>
            <a:r>
              <a:rPr lang="en-US" altLang="ja-JP" dirty="0" smtClean="0">
                <a:effectLst/>
              </a:rPr>
              <a:t>1700</a:t>
            </a:r>
            <a:r>
              <a:rPr lang="ja-JP" altLang="en-US" dirty="0" smtClean="0">
                <a:effectLst/>
              </a:rPr>
              <a:t>を超える年金基金や運用会社などが</a:t>
            </a:r>
            <a:r>
              <a:rPr lang="en-US" altLang="ja-JP" dirty="0" smtClean="0">
                <a:effectLst/>
              </a:rPr>
              <a:t>PRI</a:t>
            </a:r>
            <a:r>
              <a:rPr lang="ja-JP" altLang="en-US" dirty="0" smtClean="0">
                <a:effectLst/>
              </a:rPr>
              <a:t>に署名しています。このうち年金基金などアセットオーナーの署名は</a:t>
            </a:r>
            <a:r>
              <a:rPr lang="en-US" altLang="ja-JP" dirty="0" smtClean="0">
                <a:effectLst/>
              </a:rPr>
              <a:t>346</a:t>
            </a:r>
            <a:r>
              <a:rPr lang="ja-JP" altLang="en-US" dirty="0" smtClean="0">
                <a:effectLst/>
              </a:rPr>
              <a:t>にのぼり、その運用資産残高の合計は</a:t>
            </a:r>
            <a:r>
              <a:rPr lang="en-US" altLang="ja-JP" dirty="0" smtClean="0">
                <a:effectLst/>
              </a:rPr>
              <a:t>17</a:t>
            </a:r>
            <a:r>
              <a:rPr lang="ja-JP" altLang="en-US" dirty="0" smtClean="0">
                <a:effectLst/>
              </a:rPr>
              <a:t>兆ドル（約</a:t>
            </a:r>
            <a:r>
              <a:rPr lang="en-US" altLang="ja-JP" dirty="0" smtClean="0">
                <a:effectLst/>
              </a:rPr>
              <a:t>1800</a:t>
            </a:r>
            <a:r>
              <a:rPr lang="ja-JP" altLang="en-US" dirty="0" smtClean="0">
                <a:effectLst/>
              </a:rPr>
              <a:t>兆円）近くに達しました。</a:t>
            </a:r>
            <a:r>
              <a:rPr lang="en-US" altLang="ja-JP" dirty="0" smtClean="0">
                <a:effectLst/>
              </a:rPr>
              <a:t>GPIF</a:t>
            </a:r>
            <a:r>
              <a:rPr lang="ja-JP" altLang="en-US" dirty="0" smtClean="0">
                <a:effectLst/>
              </a:rPr>
              <a:t>も</a:t>
            </a:r>
            <a:r>
              <a:rPr lang="en-US" altLang="ja-JP" dirty="0" smtClean="0">
                <a:effectLst/>
              </a:rPr>
              <a:t>2015</a:t>
            </a:r>
            <a:r>
              <a:rPr lang="ja-JP" altLang="en-US" dirty="0" smtClean="0">
                <a:effectLst/>
              </a:rPr>
              <a:t>年に</a:t>
            </a:r>
            <a:r>
              <a:rPr lang="en-US" altLang="ja-JP" dirty="0" smtClean="0">
                <a:effectLst/>
              </a:rPr>
              <a:t>PRI</a:t>
            </a:r>
            <a:r>
              <a:rPr lang="ja-JP" altLang="en-US" dirty="0" smtClean="0">
                <a:effectLst/>
              </a:rPr>
              <a:t>に署名しています。）</a:t>
            </a:r>
          </a:p>
          <a:p>
            <a:endParaRPr kumimoji="1" lang="ja-JP" altLang="en-US" dirty="0"/>
          </a:p>
        </p:txBody>
      </p:sp>
      <p:sp>
        <p:nvSpPr>
          <p:cNvPr id="4" name="スライド番号プレースホルダー 3"/>
          <p:cNvSpPr>
            <a:spLocks noGrp="1"/>
          </p:cNvSpPr>
          <p:nvPr>
            <p:ph type="sldNum" sz="quarter" idx="10"/>
          </p:nvPr>
        </p:nvSpPr>
        <p:spPr/>
        <p:txBody>
          <a:bodyPr/>
          <a:lstStyle/>
          <a:p>
            <a:fld id="{74215C00-C654-4891-A532-DA6573240400}" type="slidenum">
              <a:rPr kumimoji="1" lang="ja-JP" altLang="en-US" smtClean="0"/>
              <a:t>26</a:t>
            </a:fld>
            <a:endParaRPr kumimoji="1" lang="ja-JP" altLang="en-US"/>
          </a:p>
        </p:txBody>
      </p:sp>
    </p:spTree>
    <p:extLst>
      <p:ext uri="{BB962C8B-B14F-4D97-AF65-F5344CB8AC3E}">
        <p14:creationId xmlns:p14="http://schemas.microsoft.com/office/powerpoint/2010/main" val="397327741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t>GPIF</a:t>
            </a:r>
            <a:r>
              <a:rPr kumimoji="1" lang="ja-JP" altLang="en-US" dirty="0" smtClean="0"/>
              <a:t>（年金積立金管理運用独立行政法人）による調査で、企業のＥＳＧ活動の目的や主要テーマとしてこれらがあります。</a:t>
            </a:r>
          </a:p>
          <a:p>
            <a:endParaRPr kumimoji="1" lang="ja-JP" altLang="en-US" dirty="0"/>
          </a:p>
        </p:txBody>
      </p:sp>
      <p:sp>
        <p:nvSpPr>
          <p:cNvPr id="4" name="スライド番号プレースホルダー 3"/>
          <p:cNvSpPr>
            <a:spLocks noGrp="1"/>
          </p:cNvSpPr>
          <p:nvPr>
            <p:ph type="sldNum" sz="quarter" idx="10"/>
          </p:nvPr>
        </p:nvSpPr>
        <p:spPr/>
        <p:txBody>
          <a:bodyPr/>
          <a:lstStyle/>
          <a:p>
            <a:fld id="{74215C00-C654-4891-A532-DA6573240400}" type="slidenum">
              <a:rPr kumimoji="1" lang="ja-JP" altLang="en-US" smtClean="0"/>
              <a:t>27</a:t>
            </a:fld>
            <a:endParaRPr kumimoji="1" lang="ja-JP" altLang="en-US"/>
          </a:p>
        </p:txBody>
      </p:sp>
    </p:spTree>
    <p:extLst>
      <p:ext uri="{BB962C8B-B14F-4D97-AF65-F5344CB8AC3E}">
        <p14:creationId xmlns:p14="http://schemas.microsoft.com/office/powerpoint/2010/main" val="24922780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kern="1200" dirty="0" smtClean="0">
                <a:solidFill>
                  <a:schemeClr val="tx1"/>
                </a:solidFill>
                <a:effectLst/>
                <a:latin typeface="+mn-lt"/>
                <a:ea typeface="+mn-ea"/>
                <a:cs typeface="+mn-cs"/>
              </a:rPr>
              <a:t>持続可能な投資の普及を目指す国際団体、世界持続可能投資連合</a:t>
            </a:r>
            <a:r>
              <a:rPr kumimoji="1" lang="en-US" altLang="ja-JP" sz="1200" b="0" i="0" kern="1200" dirty="0" smtClean="0">
                <a:solidFill>
                  <a:schemeClr val="tx1"/>
                </a:solidFill>
                <a:effectLst/>
                <a:latin typeface="+mn-lt"/>
                <a:ea typeface="+mn-ea"/>
                <a:cs typeface="+mn-cs"/>
              </a:rPr>
              <a:t>(</a:t>
            </a:r>
            <a:r>
              <a:rPr kumimoji="1" lang="en-US" altLang="ja-JP" sz="1200" b="0" i="0" u="sng" kern="1200" dirty="0" smtClean="0">
                <a:solidFill>
                  <a:schemeClr val="tx1"/>
                </a:solidFill>
                <a:effectLst/>
                <a:latin typeface="+mn-lt"/>
                <a:ea typeface="+mn-ea"/>
                <a:cs typeface="+mn-cs"/>
                <a:hlinkClick r:id="rId3"/>
              </a:rPr>
              <a:t>GSIA</a:t>
            </a:r>
            <a:r>
              <a:rPr kumimoji="1" lang="en-US" altLang="ja-JP" sz="1200" b="0" i="0" kern="1200" dirty="0" smtClean="0">
                <a:solidFill>
                  <a:schemeClr val="tx1"/>
                </a:solidFill>
                <a:effectLst/>
                <a:latin typeface="+mn-lt"/>
                <a:ea typeface="+mn-ea"/>
                <a:cs typeface="+mn-cs"/>
              </a:rPr>
              <a:t>)</a:t>
            </a:r>
            <a:r>
              <a:rPr kumimoji="1" lang="ja-JP" altLang="en-US" sz="1200" b="0" i="0" kern="1200" dirty="0" smtClean="0">
                <a:solidFill>
                  <a:schemeClr val="tx1"/>
                </a:solidFill>
                <a:effectLst/>
                <a:latin typeface="+mn-lt"/>
                <a:ea typeface="+mn-ea"/>
                <a:cs typeface="+mn-cs"/>
              </a:rPr>
              <a:t>によると、</a:t>
            </a:r>
            <a:r>
              <a:rPr kumimoji="1" lang="en-US" altLang="ja-JP" sz="1200" b="0" i="0" kern="1200" dirty="0" smtClean="0">
                <a:solidFill>
                  <a:schemeClr val="tx1"/>
                </a:solidFill>
                <a:effectLst/>
                <a:latin typeface="+mn-lt"/>
                <a:ea typeface="+mn-ea"/>
                <a:cs typeface="+mn-cs"/>
              </a:rPr>
              <a:t>14</a:t>
            </a:r>
            <a:r>
              <a:rPr kumimoji="1" lang="ja-JP" altLang="en-US" sz="1200" b="0" i="0" kern="1200" dirty="0" smtClean="0">
                <a:solidFill>
                  <a:schemeClr val="tx1"/>
                </a:solidFill>
                <a:effectLst/>
                <a:latin typeface="+mn-lt"/>
                <a:ea typeface="+mn-ea"/>
                <a:cs typeface="+mn-cs"/>
              </a:rPr>
              <a:t>年時点の世界の</a:t>
            </a:r>
            <a:r>
              <a:rPr kumimoji="1" lang="en-US" altLang="ja-JP" sz="1200" b="0" i="0" kern="1200" dirty="0" smtClean="0">
                <a:solidFill>
                  <a:schemeClr val="tx1"/>
                </a:solidFill>
                <a:effectLst/>
                <a:latin typeface="+mn-lt"/>
                <a:ea typeface="+mn-ea"/>
                <a:cs typeface="+mn-cs"/>
              </a:rPr>
              <a:t>ESG</a:t>
            </a:r>
            <a:r>
              <a:rPr kumimoji="1" lang="ja-JP" altLang="en-US" sz="1200" b="0" i="0" kern="1200" dirty="0" smtClean="0">
                <a:solidFill>
                  <a:schemeClr val="tx1"/>
                </a:solidFill>
                <a:effectLst/>
                <a:latin typeface="+mn-lt"/>
                <a:ea typeface="+mn-ea"/>
                <a:cs typeface="+mn-cs"/>
              </a:rPr>
              <a:t>投資残高は</a:t>
            </a:r>
            <a:r>
              <a:rPr kumimoji="1" lang="en-US" altLang="ja-JP" sz="1200" b="0" i="0" kern="1200" dirty="0" smtClean="0">
                <a:solidFill>
                  <a:schemeClr val="tx1"/>
                </a:solidFill>
                <a:effectLst/>
                <a:latin typeface="+mn-lt"/>
                <a:ea typeface="+mn-ea"/>
                <a:cs typeface="+mn-cs"/>
              </a:rPr>
              <a:t>21</a:t>
            </a:r>
            <a:r>
              <a:rPr kumimoji="1" lang="ja-JP" altLang="en-US" sz="1200" b="0" i="0" kern="1200" dirty="0" smtClean="0">
                <a:solidFill>
                  <a:schemeClr val="tx1"/>
                </a:solidFill>
                <a:effectLst/>
                <a:latin typeface="+mn-lt"/>
                <a:ea typeface="+mn-ea"/>
                <a:cs typeface="+mn-cs"/>
              </a:rPr>
              <a:t>兆</a:t>
            </a:r>
            <a:r>
              <a:rPr kumimoji="1" lang="en-US" altLang="ja-JP" sz="1200" b="0" i="0" kern="1200" dirty="0" smtClean="0">
                <a:solidFill>
                  <a:schemeClr val="tx1"/>
                </a:solidFill>
                <a:effectLst/>
                <a:latin typeface="+mn-lt"/>
                <a:ea typeface="+mn-ea"/>
                <a:cs typeface="+mn-cs"/>
              </a:rPr>
              <a:t>3575</a:t>
            </a:r>
            <a:r>
              <a:rPr kumimoji="1" lang="ja-JP" altLang="en-US" sz="1200" b="0" i="0" kern="1200" dirty="0" smtClean="0">
                <a:solidFill>
                  <a:schemeClr val="tx1"/>
                </a:solidFill>
                <a:effectLst/>
                <a:latin typeface="+mn-lt"/>
                <a:ea typeface="+mn-ea"/>
                <a:cs typeface="+mn-cs"/>
              </a:rPr>
              <a:t>億ドル</a:t>
            </a:r>
            <a:r>
              <a:rPr kumimoji="1" lang="en-US" altLang="ja-JP" sz="1200" b="0" i="0" kern="1200" dirty="0" smtClean="0">
                <a:solidFill>
                  <a:schemeClr val="tx1"/>
                </a:solidFill>
                <a:effectLst/>
                <a:latin typeface="+mn-lt"/>
                <a:ea typeface="+mn-ea"/>
                <a:cs typeface="+mn-cs"/>
              </a:rPr>
              <a:t>(</a:t>
            </a:r>
            <a:r>
              <a:rPr kumimoji="1" lang="ja-JP" altLang="en-US" sz="1200" b="0" i="0" kern="1200" dirty="0" smtClean="0">
                <a:solidFill>
                  <a:schemeClr val="tx1"/>
                </a:solidFill>
                <a:effectLst/>
                <a:latin typeface="+mn-lt"/>
                <a:ea typeface="+mn-ea"/>
                <a:cs typeface="+mn-cs"/>
              </a:rPr>
              <a:t>約</a:t>
            </a:r>
            <a:r>
              <a:rPr kumimoji="1" lang="en-US" altLang="ja-JP" sz="1200" b="0" i="0" kern="1200" dirty="0" smtClean="0">
                <a:solidFill>
                  <a:schemeClr val="tx1"/>
                </a:solidFill>
                <a:effectLst/>
                <a:latin typeface="+mn-lt"/>
                <a:ea typeface="+mn-ea"/>
                <a:cs typeface="+mn-cs"/>
              </a:rPr>
              <a:t>2450</a:t>
            </a:r>
            <a:r>
              <a:rPr kumimoji="1" lang="ja-JP" altLang="en-US" sz="1200" b="0" i="0" kern="1200" dirty="0" smtClean="0">
                <a:solidFill>
                  <a:schemeClr val="tx1"/>
                </a:solidFill>
                <a:effectLst/>
                <a:latin typeface="+mn-lt"/>
                <a:ea typeface="+mn-ea"/>
                <a:cs typeface="+mn-cs"/>
              </a:rPr>
              <a:t>兆円</a:t>
            </a:r>
            <a:r>
              <a:rPr kumimoji="1" lang="en-US" altLang="ja-JP" sz="1200" b="0" i="0" kern="1200" dirty="0" smtClean="0">
                <a:solidFill>
                  <a:schemeClr val="tx1"/>
                </a:solidFill>
                <a:effectLst/>
                <a:latin typeface="+mn-lt"/>
                <a:ea typeface="+mn-ea"/>
                <a:cs typeface="+mn-cs"/>
              </a:rPr>
              <a:t>)</a:t>
            </a:r>
            <a:r>
              <a:rPr kumimoji="1" lang="ja-JP" altLang="en-US" sz="1200" b="0" i="0" kern="1200" dirty="0" err="1" smtClean="0">
                <a:solidFill>
                  <a:schemeClr val="tx1"/>
                </a:solidFill>
                <a:effectLst/>
                <a:latin typeface="+mn-lt"/>
                <a:ea typeface="+mn-ea"/>
                <a:cs typeface="+mn-cs"/>
              </a:rPr>
              <a:t>にまで</a:t>
            </a:r>
            <a:r>
              <a:rPr kumimoji="1" lang="ja-JP" altLang="en-US" sz="1200" b="0" i="0" kern="1200" dirty="0" smtClean="0">
                <a:solidFill>
                  <a:schemeClr val="tx1"/>
                </a:solidFill>
                <a:effectLst/>
                <a:latin typeface="+mn-lt"/>
                <a:ea typeface="+mn-ea"/>
                <a:cs typeface="+mn-cs"/>
              </a:rPr>
              <a:t>増加し、</a:t>
            </a:r>
            <a:endParaRPr kumimoji="1" lang="ja-JP" altLang="en-US" dirty="0" smtClean="0"/>
          </a:p>
          <a:p>
            <a:r>
              <a:rPr kumimoji="1" lang="ja-JP" altLang="en-US" dirty="0" smtClean="0"/>
              <a:t>全世界の資産運用残高のうち、</a:t>
            </a:r>
            <a:r>
              <a:rPr kumimoji="1" lang="en-US" altLang="ja-JP" dirty="0" smtClean="0"/>
              <a:t>ESG</a:t>
            </a:r>
            <a:r>
              <a:rPr kumimoji="1" lang="ja-JP" altLang="en-US" dirty="0" smtClean="0"/>
              <a:t>を考慮した投資の割合は約３割まで上昇した。特に欧州では</a:t>
            </a:r>
            <a:r>
              <a:rPr kumimoji="1" lang="en-US" altLang="ja-JP" dirty="0" smtClean="0"/>
              <a:t>ESG</a:t>
            </a:r>
            <a:r>
              <a:rPr kumimoji="1" lang="ja-JP" altLang="en-US" dirty="0" smtClean="0"/>
              <a:t>投資が約６割にまで拡大している。</a:t>
            </a:r>
            <a:endParaRPr kumimoji="1" lang="ja-JP" altLang="en-US" dirty="0"/>
          </a:p>
        </p:txBody>
      </p:sp>
      <p:sp>
        <p:nvSpPr>
          <p:cNvPr id="4" name="スライド番号プレースホルダー 3"/>
          <p:cNvSpPr>
            <a:spLocks noGrp="1"/>
          </p:cNvSpPr>
          <p:nvPr>
            <p:ph type="sldNum" sz="quarter" idx="10"/>
          </p:nvPr>
        </p:nvSpPr>
        <p:spPr/>
        <p:txBody>
          <a:bodyPr/>
          <a:lstStyle/>
          <a:p>
            <a:fld id="{74215C00-C654-4891-A532-DA6573240400}" type="slidenum">
              <a:rPr kumimoji="1" lang="ja-JP" altLang="en-US" smtClean="0"/>
              <a:t>28</a:t>
            </a:fld>
            <a:endParaRPr kumimoji="1" lang="ja-JP" altLang="en-US"/>
          </a:p>
        </p:txBody>
      </p:sp>
    </p:spTree>
    <p:extLst>
      <p:ext uri="{BB962C8B-B14F-4D97-AF65-F5344CB8AC3E}">
        <p14:creationId xmlns:p14="http://schemas.microsoft.com/office/powerpoint/2010/main" val="3211157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sz="1200" dirty="0" smtClean="0"/>
              <a:t>1990</a:t>
            </a:r>
            <a:r>
              <a:rPr kumimoji="1" lang="ja-JP" altLang="en-US" sz="1200" dirty="0" smtClean="0"/>
              <a:t>年代より地球環境問題が国際的な課題となり、環境に対する企業の社会的責任が問われるようになる</a:t>
            </a:r>
            <a:endParaRPr kumimoji="1" lang="en-US" altLang="ja-JP" sz="1200" dirty="0" smtClean="0"/>
          </a:p>
          <a:p>
            <a:r>
              <a:rPr kumimoji="1" lang="ja-JP" altLang="en-US" sz="1200" dirty="0" smtClean="0">
                <a:solidFill>
                  <a:srgbClr val="FF0000"/>
                </a:solidFill>
              </a:rPr>
              <a:t>近年は、さらに企業に社会的貢献（社会的責任投資）、そして企業内部の正しい統治構造（</a:t>
            </a:r>
            <a:r>
              <a:rPr kumimoji="1" lang="en-US" altLang="ja-JP" sz="1200" dirty="0" smtClean="0">
                <a:solidFill>
                  <a:srgbClr val="FF0000"/>
                </a:solidFill>
              </a:rPr>
              <a:t>ESG</a:t>
            </a:r>
            <a:r>
              <a:rPr kumimoji="1" lang="ja-JP" altLang="en-US" sz="1200" dirty="0" smtClean="0">
                <a:solidFill>
                  <a:srgbClr val="FF0000"/>
                </a:solidFill>
              </a:rPr>
              <a:t>投資）までも求めている。</a:t>
            </a:r>
            <a:endParaRPr kumimoji="1" lang="en-US" altLang="ja-JP" sz="1200" dirty="0" smtClean="0">
              <a:solidFill>
                <a:srgbClr val="FF0000"/>
              </a:solidFill>
            </a:endParaRPr>
          </a:p>
          <a:p>
            <a:pPr marL="0" indent="0">
              <a:buNone/>
            </a:pPr>
            <a:endParaRPr kumimoji="1" lang="en-US" altLang="ja-JP" sz="1200" dirty="0" smtClean="0"/>
          </a:p>
          <a:p>
            <a:pPr marL="0" indent="0">
              <a:buNone/>
            </a:pPr>
            <a:endParaRPr kumimoji="1" lang="en-US" altLang="ja-JP" sz="1200" dirty="0" smtClean="0"/>
          </a:p>
          <a:p>
            <a:r>
              <a:rPr lang="ja-JP" altLang="en-US" sz="1200" dirty="0" smtClean="0"/>
              <a:t>投資信託会社は金融商品としてエコファンドを組んだ</a:t>
            </a:r>
            <a:endParaRPr lang="en-US" altLang="ja-JP" sz="1200" dirty="0" smtClean="0"/>
          </a:p>
          <a:p>
            <a:r>
              <a:rPr kumimoji="1" lang="ja-JP" altLang="en-US" sz="1200" dirty="0" smtClean="0"/>
              <a:t>投資家から資金を集めて、環境配慮や環境実績に優れた企業に投資を始めた</a:t>
            </a:r>
            <a:endParaRPr kumimoji="1" lang="en-US" altLang="ja-JP" sz="1200" dirty="0" smtClean="0"/>
          </a:p>
          <a:p>
            <a:r>
              <a:rPr lang="ja-JP" altLang="en-US" sz="1200" dirty="0" smtClean="0">
                <a:solidFill>
                  <a:srgbClr val="FF0000"/>
                </a:solidFill>
              </a:rPr>
              <a:t>日本では</a:t>
            </a:r>
            <a:r>
              <a:rPr lang="en-US" altLang="ja-JP" sz="1200" dirty="0" smtClean="0">
                <a:solidFill>
                  <a:srgbClr val="FF0000"/>
                </a:solidFill>
              </a:rPr>
              <a:t>1999</a:t>
            </a:r>
            <a:r>
              <a:rPr lang="ja-JP" altLang="en-US" sz="1200" dirty="0" smtClean="0">
                <a:solidFill>
                  <a:srgbClr val="FF0000"/>
                </a:solidFill>
              </a:rPr>
              <a:t>年</a:t>
            </a:r>
            <a:r>
              <a:rPr lang="en-US" altLang="ja-JP" sz="1200" dirty="0" smtClean="0">
                <a:solidFill>
                  <a:srgbClr val="FF0000"/>
                </a:solidFill>
              </a:rPr>
              <a:t>8</a:t>
            </a:r>
            <a:r>
              <a:rPr lang="ja-JP" altLang="en-US" sz="1200" dirty="0" smtClean="0">
                <a:solidFill>
                  <a:srgbClr val="FF0000"/>
                </a:solidFill>
              </a:rPr>
              <a:t>月、日興アセットマネジメントによる日興エコファンドからはじめ、近年は、社会的責任投資（</a:t>
            </a:r>
            <a:r>
              <a:rPr lang="en-US" altLang="ja-JP" sz="1200" dirty="0" smtClean="0">
                <a:solidFill>
                  <a:srgbClr val="FF0000"/>
                </a:solidFill>
              </a:rPr>
              <a:t>SRI</a:t>
            </a:r>
            <a:r>
              <a:rPr lang="ja-JP" altLang="en-US" sz="1200" dirty="0" smtClean="0">
                <a:solidFill>
                  <a:srgbClr val="FF0000"/>
                </a:solidFill>
              </a:rPr>
              <a:t>）、</a:t>
            </a:r>
            <a:r>
              <a:rPr lang="en-US" altLang="ja-JP" sz="1200" dirty="0" smtClean="0">
                <a:solidFill>
                  <a:srgbClr val="FF0000"/>
                </a:solidFill>
              </a:rPr>
              <a:t>ESG</a:t>
            </a:r>
            <a:r>
              <a:rPr lang="ja-JP" altLang="en-US" sz="1200" dirty="0" smtClean="0">
                <a:solidFill>
                  <a:srgbClr val="FF0000"/>
                </a:solidFill>
              </a:rPr>
              <a:t>へ進化している</a:t>
            </a:r>
            <a:endParaRPr lang="en-US" altLang="ja-JP" sz="1200" dirty="0" smtClean="0">
              <a:solidFill>
                <a:srgbClr val="FF0000"/>
              </a:solidFill>
            </a:endParaRPr>
          </a:p>
          <a:p>
            <a:endParaRPr kumimoji="1" lang="ja-JP" altLang="en-US" dirty="0"/>
          </a:p>
        </p:txBody>
      </p:sp>
      <p:sp>
        <p:nvSpPr>
          <p:cNvPr id="4" name="スライド番号プレースホルダー 3"/>
          <p:cNvSpPr>
            <a:spLocks noGrp="1"/>
          </p:cNvSpPr>
          <p:nvPr>
            <p:ph type="sldNum" sz="quarter" idx="10"/>
          </p:nvPr>
        </p:nvSpPr>
        <p:spPr/>
        <p:txBody>
          <a:bodyPr/>
          <a:lstStyle/>
          <a:p>
            <a:fld id="{74215C00-C654-4891-A532-DA6573240400}" type="slidenum">
              <a:rPr kumimoji="1" lang="ja-JP" altLang="en-US" smtClean="0"/>
              <a:t>6</a:t>
            </a:fld>
            <a:endParaRPr kumimoji="1" lang="ja-JP" altLang="en-US"/>
          </a:p>
        </p:txBody>
      </p:sp>
    </p:spTree>
    <p:extLst>
      <p:ext uri="{BB962C8B-B14F-4D97-AF65-F5344CB8AC3E}">
        <p14:creationId xmlns:p14="http://schemas.microsoft.com/office/powerpoint/2010/main" val="3678038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4215C00-C654-4891-A532-DA6573240400}" type="slidenum">
              <a:rPr kumimoji="1" lang="ja-JP" altLang="en-US" smtClean="0"/>
              <a:t>29</a:t>
            </a:fld>
            <a:endParaRPr kumimoji="1" lang="ja-JP" altLang="en-US"/>
          </a:p>
        </p:txBody>
      </p:sp>
    </p:spTree>
    <p:extLst>
      <p:ext uri="{BB962C8B-B14F-4D97-AF65-F5344CB8AC3E}">
        <p14:creationId xmlns:p14="http://schemas.microsoft.com/office/powerpoint/2010/main" val="896765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4215C00-C654-4891-A532-DA6573240400}" type="slidenum">
              <a:rPr kumimoji="1" lang="ja-JP" altLang="en-US" smtClean="0"/>
              <a:t>30</a:t>
            </a:fld>
            <a:endParaRPr kumimoji="1" lang="ja-JP" altLang="en-US"/>
          </a:p>
        </p:txBody>
      </p:sp>
    </p:spTree>
    <p:extLst>
      <p:ext uri="{BB962C8B-B14F-4D97-AF65-F5344CB8AC3E}">
        <p14:creationId xmlns:p14="http://schemas.microsoft.com/office/powerpoint/2010/main" val="23362437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4215C00-C654-4891-A532-DA6573240400}" type="slidenum">
              <a:rPr kumimoji="1" lang="ja-JP" altLang="en-US" smtClean="0"/>
              <a:t>31</a:t>
            </a:fld>
            <a:endParaRPr kumimoji="1" lang="ja-JP" altLang="en-US"/>
          </a:p>
        </p:txBody>
      </p:sp>
    </p:spTree>
    <p:extLst>
      <p:ext uri="{BB962C8B-B14F-4D97-AF65-F5344CB8AC3E}">
        <p14:creationId xmlns:p14="http://schemas.microsoft.com/office/powerpoint/2010/main" val="371016899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4215C00-C654-4891-A532-DA6573240400}" type="slidenum">
              <a:rPr kumimoji="1" lang="ja-JP" altLang="en-US" smtClean="0"/>
              <a:t>32</a:t>
            </a:fld>
            <a:endParaRPr kumimoji="1" lang="ja-JP" altLang="en-US"/>
          </a:p>
        </p:txBody>
      </p:sp>
    </p:spTree>
    <p:extLst>
      <p:ext uri="{BB962C8B-B14F-4D97-AF65-F5344CB8AC3E}">
        <p14:creationId xmlns:p14="http://schemas.microsoft.com/office/powerpoint/2010/main" val="216304561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4215C00-C654-4891-A532-DA6573240400}" type="slidenum">
              <a:rPr kumimoji="1" lang="ja-JP" altLang="en-US" smtClean="0"/>
              <a:t>33</a:t>
            </a:fld>
            <a:endParaRPr kumimoji="1" lang="ja-JP" altLang="en-US"/>
          </a:p>
        </p:txBody>
      </p:sp>
    </p:spTree>
    <p:extLst>
      <p:ext uri="{BB962C8B-B14F-4D97-AF65-F5344CB8AC3E}">
        <p14:creationId xmlns:p14="http://schemas.microsoft.com/office/powerpoint/2010/main" val="37688179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4215C00-C654-4891-A532-DA6573240400}" type="slidenum">
              <a:rPr kumimoji="1" lang="ja-JP" altLang="en-US" smtClean="0"/>
              <a:t>34</a:t>
            </a:fld>
            <a:endParaRPr kumimoji="1" lang="ja-JP" altLang="en-US"/>
          </a:p>
        </p:txBody>
      </p:sp>
    </p:spTree>
    <p:extLst>
      <p:ext uri="{BB962C8B-B14F-4D97-AF65-F5344CB8AC3E}">
        <p14:creationId xmlns:p14="http://schemas.microsoft.com/office/powerpoint/2010/main" val="93786562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ESG</a:t>
            </a:r>
            <a:r>
              <a:rPr kumimoji="1" lang="ja-JP" altLang="en-US" dirty="0" smtClean="0"/>
              <a:t>投資が近年注目されており、社会的責任投資の株価が上昇してきたことで、社会的責任を果たさないと投資されないという状況ができつつあります。</a:t>
            </a:r>
            <a:endParaRPr kumimoji="1" lang="ja-JP" altLang="en-US" dirty="0"/>
          </a:p>
        </p:txBody>
      </p:sp>
      <p:sp>
        <p:nvSpPr>
          <p:cNvPr id="4" name="スライド番号プレースホルダー 3"/>
          <p:cNvSpPr>
            <a:spLocks noGrp="1"/>
          </p:cNvSpPr>
          <p:nvPr>
            <p:ph type="sldNum" sz="quarter" idx="10"/>
          </p:nvPr>
        </p:nvSpPr>
        <p:spPr/>
        <p:txBody>
          <a:bodyPr/>
          <a:lstStyle/>
          <a:p>
            <a:fld id="{467C9D12-89C4-4C2B-BE7F-0F6474C2CD07}" type="slidenum">
              <a:rPr kumimoji="1" lang="ja-JP" altLang="en-US" smtClean="0"/>
              <a:t>36</a:t>
            </a:fld>
            <a:endParaRPr kumimoji="1" lang="ja-JP" altLang="en-US"/>
          </a:p>
        </p:txBody>
      </p:sp>
    </p:spTree>
    <p:extLst>
      <p:ext uri="{BB962C8B-B14F-4D97-AF65-F5344CB8AC3E}">
        <p14:creationId xmlns:p14="http://schemas.microsoft.com/office/powerpoint/2010/main" val="290530058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最近、東芝や神戸製鋼などで見られるように、一部企業の内部統治の弛緩（会計の不正、データ改ざんなど）がよくみられるので、日本の企業社会において</a:t>
            </a:r>
            <a:r>
              <a:rPr kumimoji="1" lang="en-US" altLang="ja-JP" dirty="0" smtClean="0"/>
              <a:t>ESG</a:t>
            </a:r>
            <a:r>
              <a:rPr kumimoji="1" lang="ja-JP" altLang="en-US" dirty="0" smtClean="0"/>
              <a:t>の意義は高いといえる</a:t>
            </a:r>
          </a:p>
          <a:p>
            <a:endParaRPr kumimoji="1" lang="ja-JP" altLang="en-US" dirty="0"/>
          </a:p>
        </p:txBody>
      </p:sp>
      <p:sp>
        <p:nvSpPr>
          <p:cNvPr id="4" name="スライド番号プレースホルダー 3"/>
          <p:cNvSpPr>
            <a:spLocks noGrp="1"/>
          </p:cNvSpPr>
          <p:nvPr>
            <p:ph type="sldNum" sz="quarter" idx="10"/>
          </p:nvPr>
        </p:nvSpPr>
        <p:spPr/>
        <p:txBody>
          <a:bodyPr/>
          <a:lstStyle/>
          <a:p>
            <a:fld id="{74215C00-C654-4891-A532-DA6573240400}" type="slidenum">
              <a:rPr kumimoji="1" lang="ja-JP" altLang="en-US" smtClean="0"/>
              <a:t>37</a:t>
            </a:fld>
            <a:endParaRPr kumimoji="1" lang="ja-JP" altLang="en-US"/>
          </a:p>
        </p:txBody>
      </p:sp>
    </p:spTree>
    <p:extLst>
      <p:ext uri="{BB962C8B-B14F-4D97-AF65-F5344CB8AC3E}">
        <p14:creationId xmlns:p14="http://schemas.microsoft.com/office/powerpoint/2010/main" val="413644257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スクリーニング</a:t>
            </a:r>
            <a:endParaRPr kumimoji="1" lang="en-US" altLang="ja-JP" dirty="0" smtClean="0"/>
          </a:p>
          <a:p>
            <a:r>
              <a:rPr kumimoji="1" lang="ja-JP" altLang="en-US" dirty="0" smtClean="0"/>
              <a:t>基準を随時改善していくことによってよりよい投資ができるようにする</a:t>
            </a:r>
            <a:endParaRPr kumimoji="1" lang="en-US" altLang="ja-JP" dirty="0" smtClean="0"/>
          </a:p>
          <a:p>
            <a:r>
              <a:rPr kumimoji="1" lang="ja-JP" altLang="en-US" dirty="0" smtClean="0"/>
              <a:t>情報開示</a:t>
            </a:r>
            <a:endParaRPr kumimoji="1" lang="en-US" altLang="ja-JP" dirty="0" smtClean="0"/>
          </a:p>
          <a:p>
            <a:r>
              <a:rPr kumimoji="1" lang="ja-JP" altLang="en-US" dirty="0" smtClean="0"/>
              <a:t>企業の社会的責任を果たしていく→</a:t>
            </a:r>
            <a:r>
              <a:rPr kumimoji="1" lang="en-US" altLang="ja-JP" dirty="0" smtClean="0"/>
              <a:t>ESG</a:t>
            </a:r>
            <a:r>
              <a:rPr kumimoji="1" lang="ja-JP" altLang="en-US" dirty="0" smtClean="0"/>
              <a:t>とう</a:t>
            </a:r>
            <a:r>
              <a:rPr kumimoji="1" lang="ja-JP" altLang="en-US" dirty="0" err="1" smtClean="0"/>
              <a:t>しを</a:t>
            </a:r>
            <a:r>
              <a:rPr kumimoji="1" lang="ja-JP" altLang="en-US" dirty="0" smtClean="0"/>
              <a:t>よりよいものにしていくため</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467C9D12-89C4-4C2B-BE7F-0F6474C2CD07}" type="slidenum">
              <a:rPr kumimoji="1" lang="ja-JP" altLang="en-US" smtClean="0"/>
              <a:t>38</a:t>
            </a:fld>
            <a:endParaRPr kumimoji="1" lang="ja-JP" altLang="en-US"/>
          </a:p>
        </p:txBody>
      </p:sp>
    </p:spTree>
    <p:extLst>
      <p:ext uri="{BB962C8B-B14F-4D97-AF65-F5344CB8AC3E}">
        <p14:creationId xmlns:p14="http://schemas.microsoft.com/office/powerpoint/2010/main" val="17382042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dirty="0" smtClean="0"/>
              <a:t>従来の投資基準（財務諸表）に加え、その企業</a:t>
            </a:r>
            <a:r>
              <a:rPr lang="ja-JP" altLang="en-US" sz="1200" dirty="0" smtClean="0"/>
              <a:t>が「</a:t>
            </a:r>
            <a:r>
              <a:rPr lang="ja-JP" altLang="en-US" sz="1200" u="sng" dirty="0" smtClean="0">
                <a:solidFill>
                  <a:srgbClr val="FF0000"/>
                </a:solidFill>
              </a:rPr>
              <a:t>社会的責任を積極的に果たしているか</a:t>
            </a:r>
            <a:r>
              <a:rPr lang="ja-JP" altLang="en-US" sz="1200" dirty="0" smtClean="0"/>
              <a:t>」を判断材料として行う投資方法である。</a:t>
            </a:r>
            <a:endParaRPr lang="en-US" altLang="ja-JP" sz="1200" dirty="0" smtClean="0"/>
          </a:p>
          <a:p>
            <a:endParaRPr kumimoji="1" lang="en-US" altLang="ja-JP" sz="1200" dirty="0" smtClean="0"/>
          </a:p>
          <a:p>
            <a:r>
              <a:rPr kumimoji="1" lang="ja-JP" altLang="en-US" sz="1200" b="1" dirty="0" smtClean="0">
                <a:solidFill>
                  <a:srgbClr val="00B050"/>
                </a:solidFill>
              </a:rPr>
              <a:t>エコファンド</a:t>
            </a:r>
            <a:r>
              <a:rPr kumimoji="1" lang="ja-JP" altLang="en-US" sz="1200" dirty="0" smtClean="0"/>
              <a:t>も社会的責任投資の一部である。</a:t>
            </a:r>
            <a:endParaRPr kumimoji="1" lang="en-US" altLang="ja-JP" sz="1200" dirty="0" smtClean="0"/>
          </a:p>
          <a:p>
            <a:endParaRPr lang="en-US" altLang="ja-JP" sz="1200" dirty="0" smtClean="0"/>
          </a:p>
          <a:p>
            <a:r>
              <a:rPr kumimoji="1" lang="en-US" altLang="ja-JP" sz="1200" dirty="0" smtClean="0"/>
              <a:t>SRI</a:t>
            </a:r>
            <a:r>
              <a:rPr kumimoji="1" lang="ja-JP" altLang="en-US" sz="1200" dirty="0" smtClean="0"/>
              <a:t>は投資家の投資理由をかなえる</a:t>
            </a:r>
            <a:endParaRPr kumimoji="1" lang="ja-JP" altLang="en-US" dirty="0"/>
          </a:p>
        </p:txBody>
      </p:sp>
      <p:sp>
        <p:nvSpPr>
          <p:cNvPr id="4" name="スライド番号プレースホルダー 3"/>
          <p:cNvSpPr>
            <a:spLocks noGrp="1"/>
          </p:cNvSpPr>
          <p:nvPr>
            <p:ph type="sldNum" sz="quarter" idx="10"/>
          </p:nvPr>
        </p:nvSpPr>
        <p:spPr/>
        <p:txBody>
          <a:bodyPr/>
          <a:lstStyle/>
          <a:p>
            <a:fld id="{74215C00-C654-4891-A532-DA6573240400}" type="slidenum">
              <a:rPr kumimoji="1" lang="ja-JP" altLang="en-US" smtClean="0"/>
              <a:t>9</a:t>
            </a:fld>
            <a:endParaRPr kumimoji="1" lang="ja-JP" altLang="en-US"/>
          </a:p>
        </p:txBody>
      </p:sp>
    </p:spTree>
    <p:extLst>
      <p:ext uri="{BB962C8B-B14F-4D97-AF65-F5344CB8AC3E}">
        <p14:creationId xmlns:p14="http://schemas.microsoft.com/office/powerpoint/2010/main" val="663871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サンプル数の誤差</a:t>
            </a:r>
            <a:endParaRPr kumimoji="1" lang="ja-JP" altLang="en-US" dirty="0"/>
          </a:p>
        </p:txBody>
      </p:sp>
      <p:sp>
        <p:nvSpPr>
          <p:cNvPr id="4" name="スライド番号プレースホルダー 3"/>
          <p:cNvSpPr>
            <a:spLocks noGrp="1"/>
          </p:cNvSpPr>
          <p:nvPr>
            <p:ph type="sldNum" sz="quarter" idx="10"/>
          </p:nvPr>
        </p:nvSpPr>
        <p:spPr/>
        <p:txBody>
          <a:bodyPr/>
          <a:lstStyle/>
          <a:p>
            <a:fld id="{3E7DF2FA-AD8E-421E-87C5-648FB85EF31D}" type="slidenum">
              <a:rPr kumimoji="1" lang="ja-JP" altLang="en-US" smtClean="0"/>
              <a:t>12</a:t>
            </a:fld>
            <a:endParaRPr kumimoji="1" lang="ja-JP" altLang="en-US"/>
          </a:p>
        </p:txBody>
      </p:sp>
    </p:spTree>
    <p:extLst>
      <p:ext uri="{BB962C8B-B14F-4D97-AF65-F5344CB8AC3E}">
        <p14:creationId xmlns:p14="http://schemas.microsoft.com/office/powerpoint/2010/main" val="15348605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リスク調整後のリターン</a:t>
            </a:r>
            <a:endParaRPr kumimoji="1" lang="ja-JP" altLang="en-US" dirty="0"/>
          </a:p>
        </p:txBody>
      </p:sp>
      <p:sp>
        <p:nvSpPr>
          <p:cNvPr id="4" name="スライド番号プレースホルダー 3"/>
          <p:cNvSpPr>
            <a:spLocks noGrp="1"/>
          </p:cNvSpPr>
          <p:nvPr>
            <p:ph type="sldNum" sz="quarter" idx="10"/>
          </p:nvPr>
        </p:nvSpPr>
        <p:spPr/>
        <p:txBody>
          <a:bodyPr/>
          <a:lstStyle/>
          <a:p>
            <a:fld id="{74215C00-C654-4891-A532-DA6573240400}" type="slidenum">
              <a:rPr kumimoji="1" lang="ja-JP" altLang="en-US" smtClean="0"/>
              <a:t>13</a:t>
            </a:fld>
            <a:endParaRPr kumimoji="1" lang="ja-JP" altLang="en-US"/>
          </a:p>
        </p:txBody>
      </p:sp>
    </p:spTree>
    <p:extLst>
      <p:ext uri="{BB962C8B-B14F-4D97-AF65-F5344CB8AC3E}">
        <p14:creationId xmlns:p14="http://schemas.microsoft.com/office/powerpoint/2010/main" val="34261805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ここでは全体的な</a:t>
            </a:r>
            <a:r>
              <a:rPr kumimoji="1" lang="en-US" altLang="ja-JP" dirty="0" smtClean="0"/>
              <a:t>SRI</a:t>
            </a:r>
            <a:r>
              <a:rPr kumimoji="1" lang="ja-JP" altLang="en-US" dirty="0" smtClean="0"/>
              <a:t>の評価をする。「</a:t>
            </a:r>
            <a:r>
              <a:rPr kumimoji="1" lang="en-US" altLang="ja-JP" dirty="0" smtClean="0"/>
              <a:t>SRI</a:t>
            </a:r>
            <a:r>
              <a:rPr kumimoji="1" lang="ja-JP" altLang="en-US" dirty="0" smtClean="0"/>
              <a:t>ファンドのパフォーマンス」を参考にして考察。</a:t>
            </a:r>
            <a:endParaRPr kumimoji="1" lang="en-US" altLang="ja-JP" dirty="0" smtClean="0"/>
          </a:p>
          <a:p>
            <a:pPr marL="0" indent="0">
              <a:buNone/>
            </a:pPr>
            <a:r>
              <a:rPr kumimoji="1" lang="en-US" altLang="ja-JP" dirty="0" smtClean="0"/>
              <a:t>(2006</a:t>
            </a:r>
            <a:r>
              <a:rPr kumimoji="1" lang="ja-JP" altLang="en-US" dirty="0" smtClean="0"/>
              <a:t>年</a:t>
            </a:r>
            <a:r>
              <a:rPr kumimoji="1" lang="en-US" altLang="ja-JP" dirty="0" smtClean="0"/>
              <a:t>8</a:t>
            </a:r>
            <a:r>
              <a:rPr kumimoji="1" lang="ja-JP" altLang="en-US" dirty="0" smtClean="0"/>
              <a:t>月</a:t>
            </a:r>
            <a:r>
              <a:rPr kumimoji="1" lang="en-US" altLang="ja-JP" dirty="0" smtClean="0"/>
              <a:t>)</a:t>
            </a:r>
            <a:endParaRPr kumimoji="1" lang="ja-JP" altLang="en-US"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3E7DF2FA-AD8E-421E-87C5-648FB85EF31D}" type="slidenum">
              <a:rPr kumimoji="1" lang="ja-JP" altLang="en-US" smtClean="0"/>
              <a:t>14</a:t>
            </a:fld>
            <a:endParaRPr kumimoji="1" lang="ja-JP" altLang="en-US"/>
          </a:p>
        </p:txBody>
      </p:sp>
    </p:spTree>
    <p:extLst>
      <p:ext uri="{BB962C8B-B14F-4D97-AF65-F5344CB8AC3E}">
        <p14:creationId xmlns:p14="http://schemas.microsoft.com/office/powerpoint/2010/main" val="6007805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smtClean="0"/>
              <a:t>前のスライドの環境関連優良企業とグッドバンカー社による調査で選別した企業からさらにスクリーニング投資方法を使います。</a:t>
            </a:r>
            <a:endParaRPr lang="en-US" altLang="ja-JP" dirty="0" smtClean="0"/>
          </a:p>
          <a:p>
            <a:r>
              <a:rPr lang="ja-JP" altLang="en-US" dirty="0" smtClean="0"/>
              <a:t>ポジティブ・スクリーニング：、社会性に 配慮した企業経営に積極的に投資する判断 （</a:t>
            </a:r>
            <a:r>
              <a:rPr lang="en-US" altLang="ja-JP" dirty="0" smtClean="0"/>
              <a:t>positive screening: </a:t>
            </a:r>
            <a:r>
              <a:rPr lang="ja-JP" altLang="en-US" dirty="0" smtClean="0"/>
              <a:t>評価選択）</a:t>
            </a:r>
            <a:endParaRPr lang="en-US" altLang="ja-JP" dirty="0" smtClean="0"/>
          </a:p>
          <a:p>
            <a:r>
              <a:rPr lang="ja-JP" altLang="en-US" dirty="0" smtClean="0"/>
              <a:t>ネガティブ・スクリーニング：投資家の価値観に反する産業や企業にたいして投資しない判断（</a:t>
            </a:r>
            <a:r>
              <a:rPr lang="en-US" altLang="ja-JP" dirty="0" smtClean="0"/>
              <a:t>negative screening: </a:t>
            </a:r>
            <a:r>
              <a:rPr lang="ja-JP" altLang="en-US" dirty="0" smtClean="0"/>
              <a:t>排除選択）</a:t>
            </a:r>
            <a:endParaRPr kumimoji="1" lang="ja-JP" altLang="en-US" dirty="0"/>
          </a:p>
        </p:txBody>
      </p:sp>
      <p:sp>
        <p:nvSpPr>
          <p:cNvPr id="4" name="スライド番号プレースホルダー 3"/>
          <p:cNvSpPr>
            <a:spLocks noGrp="1"/>
          </p:cNvSpPr>
          <p:nvPr>
            <p:ph type="sldNum" sz="quarter" idx="10"/>
          </p:nvPr>
        </p:nvSpPr>
        <p:spPr/>
        <p:txBody>
          <a:bodyPr/>
          <a:lstStyle/>
          <a:p>
            <a:fld id="{74215C00-C654-4891-A532-DA6573240400}" type="slidenum">
              <a:rPr kumimoji="1" lang="ja-JP" altLang="en-US" smtClean="0"/>
              <a:t>15</a:t>
            </a:fld>
            <a:endParaRPr kumimoji="1" lang="ja-JP" altLang="en-US"/>
          </a:p>
        </p:txBody>
      </p:sp>
    </p:spTree>
    <p:extLst>
      <p:ext uri="{BB962C8B-B14F-4D97-AF65-F5344CB8AC3E}">
        <p14:creationId xmlns:p14="http://schemas.microsoft.com/office/powerpoint/2010/main" val="28235271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4215C00-C654-4891-A532-DA6573240400}" type="slidenum">
              <a:rPr kumimoji="1" lang="ja-JP" altLang="en-US" smtClean="0"/>
              <a:t>17</a:t>
            </a:fld>
            <a:endParaRPr kumimoji="1" lang="ja-JP" altLang="en-US"/>
          </a:p>
        </p:txBody>
      </p:sp>
    </p:spTree>
    <p:extLst>
      <p:ext uri="{BB962C8B-B14F-4D97-AF65-F5344CB8AC3E}">
        <p14:creationId xmlns:p14="http://schemas.microsoft.com/office/powerpoint/2010/main" val="37038702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SRI</a:t>
            </a:r>
            <a:r>
              <a:rPr kumimoji="1" lang="ja-JP" altLang="en-US" dirty="0" smtClean="0"/>
              <a:t>市場</a:t>
            </a:r>
            <a:endParaRPr kumimoji="1" lang="en-US" altLang="ja-JP" dirty="0" smtClean="0"/>
          </a:p>
          <a:p>
            <a:r>
              <a:rPr kumimoji="1" lang="ja-JP" altLang="en-US" dirty="0" smtClean="0"/>
              <a:t>企業などに投資をする際に</a:t>
            </a:r>
            <a:endParaRPr kumimoji="1" lang="ja-JP" altLang="en-US" dirty="0"/>
          </a:p>
        </p:txBody>
      </p:sp>
      <p:sp>
        <p:nvSpPr>
          <p:cNvPr id="4" name="スライド番号プレースホルダー 3"/>
          <p:cNvSpPr>
            <a:spLocks noGrp="1"/>
          </p:cNvSpPr>
          <p:nvPr>
            <p:ph type="sldNum" sz="quarter" idx="10"/>
          </p:nvPr>
        </p:nvSpPr>
        <p:spPr/>
        <p:txBody>
          <a:bodyPr/>
          <a:lstStyle/>
          <a:p>
            <a:fld id="{2B365CF1-D098-4B11-888B-AD00D0E296DF}" type="slidenum">
              <a:rPr kumimoji="1" lang="ja-JP" altLang="en-US" smtClean="0"/>
              <a:t>18</a:t>
            </a:fld>
            <a:endParaRPr kumimoji="1" lang="ja-JP" altLang="en-US"/>
          </a:p>
        </p:txBody>
      </p:sp>
    </p:spTree>
    <p:extLst>
      <p:ext uri="{BB962C8B-B14F-4D97-AF65-F5344CB8AC3E}">
        <p14:creationId xmlns:p14="http://schemas.microsoft.com/office/powerpoint/2010/main" val="14704831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46BA9FC9-23BF-4FA0-ABC0-7C3B189CCF5A}" type="datetimeFigureOut">
              <a:rPr kumimoji="1" lang="ja-JP" altLang="en-US" smtClean="0"/>
              <a:t>2017/12/13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867EA45-E559-4232-89CF-E7037261CE68}" type="slidenum">
              <a:rPr kumimoji="1" lang="ja-JP" altLang="en-US" smtClean="0"/>
              <a:t>‹#›</a:t>
            </a:fld>
            <a:endParaRPr kumimoji="1" lang="ja-JP" altLang="en-US"/>
          </a:p>
        </p:txBody>
      </p:sp>
    </p:spTree>
    <p:extLst>
      <p:ext uri="{BB962C8B-B14F-4D97-AF65-F5344CB8AC3E}">
        <p14:creationId xmlns:p14="http://schemas.microsoft.com/office/powerpoint/2010/main" val="19499216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46BA9FC9-23BF-4FA0-ABC0-7C3B189CCF5A}" type="datetimeFigureOut">
              <a:rPr kumimoji="1" lang="ja-JP" altLang="en-US" smtClean="0"/>
              <a:t>2017/12/13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867EA45-E559-4232-89CF-E7037261CE68}" type="slidenum">
              <a:rPr kumimoji="1" lang="ja-JP" altLang="en-US" smtClean="0"/>
              <a:t>‹#›</a:t>
            </a:fld>
            <a:endParaRPr kumimoji="1" lang="ja-JP" altLang="en-US"/>
          </a:p>
        </p:txBody>
      </p:sp>
    </p:spTree>
    <p:extLst>
      <p:ext uri="{BB962C8B-B14F-4D97-AF65-F5344CB8AC3E}">
        <p14:creationId xmlns:p14="http://schemas.microsoft.com/office/powerpoint/2010/main" val="13416728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smtClean="0"/>
              <a:t>マスター タイトルの書式設定</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smtClean="0"/>
              <a:t>マスター テキストの書式設定</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46BA9FC9-23BF-4FA0-ABC0-7C3B189CCF5A}" type="datetimeFigureOut">
              <a:rPr kumimoji="1" lang="ja-JP" altLang="en-US" smtClean="0"/>
              <a:t>2017/12/13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867EA45-E559-4232-89CF-E7037261CE68}" type="slidenum">
              <a:rPr kumimoji="1" lang="ja-JP" altLang="en-US" smtClean="0"/>
              <a:t>‹#›</a:t>
            </a:fld>
            <a:endParaRPr kumimoji="1" lang="ja-JP" alt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7505305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46BA9FC9-23BF-4FA0-ABC0-7C3B189CCF5A}" type="datetimeFigureOut">
              <a:rPr kumimoji="1" lang="ja-JP" altLang="en-US" smtClean="0"/>
              <a:t>2017/12/13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867EA45-E559-4232-89CF-E7037261CE68}" type="slidenum">
              <a:rPr kumimoji="1" lang="ja-JP" altLang="en-US" smtClean="0"/>
              <a:t>‹#›</a:t>
            </a:fld>
            <a:endParaRPr kumimoji="1" lang="ja-JP" altLang="en-US"/>
          </a:p>
        </p:txBody>
      </p:sp>
    </p:spTree>
    <p:extLst>
      <p:ext uri="{BB962C8B-B14F-4D97-AF65-F5344CB8AC3E}">
        <p14:creationId xmlns:p14="http://schemas.microsoft.com/office/powerpoint/2010/main" val="11241060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smtClean="0"/>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smtClean="0"/>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46BA9FC9-23BF-4FA0-ABC0-7C3B189CCF5A}" type="datetimeFigureOut">
              <a:rPr kumimoji="1" lang="ja-JP" altLang="en-US" smtClean="0"/>
              <a:t>2017/12/13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867EA45-E559-4232-89CF-E7037261CE68}" type="slidenum">
              <a:rPr kumimoji="1" lang="ja-JP" altLang="en-US" smtClean="0"/>
              <a:t>‹#›</a:t>
            </a:fld>
            <a:endParaRPr kumimoji="1" lang="ja-JP" alt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5830505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ja-JP" altLang="en-US" smtClean="0"/>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smtClean="0"/>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46BA9FC9-23BF-4FA0-ABC0-7C3B189CCF5A}" type="datetimeFigureOut">
              <a:rPr kumimoji="1" lang="ja-JP" altLang="en-US" smtClean="0"/>
              <a:t>2017/12/13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867EA45-E559-4232-89CF-E7037261CE68}" type="slidenum">
              <a:rPr kumimoji="1" lang="ja-JP" altLang="en-US" smtClean="0"/>
              <a:t>‹#›</a:t>
            </a:fld>
            <a:endParaRPr kumimoji="1" lang="ja-JP" altLang="en-US"/>
          </a:p>
        </p:txBody>
      </p:sp>
    </p:spTree>
    <p:extLst>
      <p:ext uri="{BB962C8B-B14F-4D97-AF65-F5344CB8AC3E}">
        <p14:creationId xmlns:p14="http://schemas.microsoft.com/office/powerpoint/2010/main" val="29580809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46BA9FC9-23BF-4FA0-ABC0-7C3B189CCF5A}" type="datetimeFigureOut">
              <a:rPr kumimoji="1" lang="ja-JP" altLang="en-US" smtClean="0"/>
              <a:t>2017/12/13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867EA45-E559-4232-89CF-E7037261CE68}" type="slidenum">
              <a:rPr kumimoji="1" lang="ja-JP" altLang="en-US" smtClean="0"/>
              <a:t>‹#›</a:t>
            </a:fld>
            <a:endParaRPr kumimoji="1" lang="ja-JP" altLang="en-US"/>
          </a:p>
        </p:txBody>
      </p:sp>
    </p:spTree>
    <p:extLst>
      <p:ext uri="{BB962C8B-B14F-4D97-AF65-F5344CB8AC3E}">
        <p14:creationId xmlns:p14="http://schemas.microsoft.com/office/powerpoint/2010/main" val="2515248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46BA9FC9-23BF-4FA0-ABC0-7C3B189CCF5A}" type="datetimeFigureOut">
              <a:rPr kumimoji="1" lang="ja-JP" altLang="en-US" smtClean="0"/>
              <a:t>2017/12/13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867EA45-E559-4232-89CF-E7037261CE68}" type="slidenum">
              <a:rPr kumimoji="1" lang="ja-JP" altLang="en-US" smtClean="0"/>
              <a:t>‹#›</a:t>
            </a:fld>
            <a:endParaRPr kumimoji="1" lang="ja-JP" altLang="en-US"/>
          </a:p>
        </p:txBody>
      </p:sp>
    </p:spTree>
    <p:extLst>
      <p:ext uri="{BB962C8B-B14F-4D97-AF65-F5344CB8AC3E}">
        <p14:creationId xmlns:p14="http://schemas.microsoft.com/office/powerpoint/2010/main" val="38501766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46BA9FC9-23BF-4FA0-ABC0-7C3B189CCF5A}" type="datetimeFigureOut">
              <a:rPr kumimoji="1" lang="ja-JP" altLang="en-US" smtClean="0"/>
              <a:t>2017/12/13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867EA45-E559-4232-89CF-E7037261CE68}" type="slidenum">
              <a:rPr kumimoji="1" lang="ja-JP" altLang="en-US" smtClean="0"/>
              <a:t>‹#›</a:t>
            </a:fld>
            <a:endParaRPr kumimoji="1" lang="ja-JP" altLang="en-US"/>
          </a:p>
        </p:txBody>
      </p:sp>
    </p:spTree>
    <p:extLst>
      <p:ext uri="{BB962C8B-B14F-4D97-AF65-F5344CB8AC3E}">
        <p14:creationId xmlns:p14="http://schemas.microsoft.com/office/powerpoint/2010/main" val="39815364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46BA9FC9-23BF-4FA0-ABC0-7C3B189CCF5A}" type="datetimeFigureOut">
              <a:rPr kumimoji="1" lang="ja-JP" altLang="en-US" smtClean="0"/>
              <a:t>2017/12/13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867EA45-E559-4232-89CF-E7037261CE68}" type="slidenum">
              <a:rPr kumimoji="1" lang="ja-JP" altLang="en-US" smtClean="0"/>
              <a:t>‹#›</a:t>
            </a:fld>
            <a:endParaRPr kumimoji="1" lang="ja-JP" altLang="en-US"/>
          </a:p>
        </p:txBody>
      </p:sp>
    </p:spTree>
    <p:extLst>
      <p:ext uri="{BB962C8B-B14F-4D97-AF65-F5344CB8AC3E}">
        <p14:creationId xmlns:p14="http://schemas.microsoft.com/office/powerpoint/2010/main" val="1107954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46BA9FC9-23BF-4FA0-ABC0-7C3B189CCF5A}" type="datetimeFigureOut">
              <a:rPr kumimoji="1" lang="ja-JP" altLang="en-US" smtClean="0"/>
              <a:t>2017/12/13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867EA45-E559-4232-89CF-E7037261CE68}" type="slidenum">
              <a:rPr kumimoji="1" lang="ja-JP" altLang="en-US" smtClean="0"/>
              <a:t>‹#›</a:t>
            </a:fld>
            <a:endParaRPr kumimoji="1" lang="ja-JP" altLang="en-US"/>
          </a:p>
        </p:txBody>
      </p:sp>
    </p:spTree>
    <p:extLst>
      <p:ext uri="{BB962C8B-B14F-4D97-AF65-F5344CB8AC3E}">
        <p14:creationId xmlns:p14="http://schemas.microsoft.com/office/powerpoint/2010/main" val="26460219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46BA9FC9-23BF-4FA0-ABC0-7C3B189CCF5A}" type="datetimeFigureOut">
              <a:rPr kumimoji="1" lang="ja-JP" altLang="en-US" smtClean="0"/>
              <a:t>2017/12/13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867EA45-E559-4232-89CF-E7037261CE68}" type="slidenum">
              <a:rPr kumimoji="1" lang="ja-JP" altLang="en-US" smtClean="0"/>
              <a:t>‹#›</a:t>
            </a:fld>
            <a:endParaRPr kumimoji="1" lang="ja-JP" altLang="en-US"/>
          </a:p>
        </p:txBody>
      </p:sp>
    </p:spTree>
    <p:extLst>
      <p:ext uri="{BB962C8B-B14F-4D97-AF65-F5344CB8AC3E}">
        <p14:creationId xmlns:p14="http://schemas.microsoft.com/office/powerpoint/2010/main" val="9694358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46BA9FC9-23BF-4FA0-ABC0-7C3B189CCF5A}" type="datetimeFigureOut">
              <a:rPr kumimoji="1" lang="ja-JP" altLang="en-US" smtClean="0"/>
              <a:t>2017/12/13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867EA45-E559-4232-89CF-E7037261CE68}" type="slidenum">
              <a:rPr kumimoji="1" lang="ja-JP" altLang="en-US" smtClean="0"/>
              <a:t>‹#›</a:t>
            </a:fld>
            <a:endParaRPr kumimoji="1" lang="ja-JP" altLang="en-US"/>
          </a:p>
        </p:txBody>
      </p:sp>
    </p:spTree>
    <p:extLst>
      <p:ext uri="{BB962C8B-B14F-4D97-AF65-F5344CB8AC3E}">
        <p14:creationId xmlns:p14="http://schemas.microsoft.com/office/powerpoint/2010/main" val="20906482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BA9FC9-23BF-4FA0-ABC0-7C3B189CCF5A}" type="datetimeFigureOut">
              <a:rPr kumimoji="1" lang="ja-JP" altLang="en-US" smtClean="0"/>
              <a:t>2017/12/13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867EA45-E559-4232-89CF-E7037261CE68}" type="slidenum">
              <a:rPr kumimoji="1" lang="ja-JP" altLang="en-US" smtClean="0"/>
              <a:t>‹#›</a:t>
            </a:fld>
            <a:endParaRPr kumimoji="1" lang="ja-JP" altLang="en-US"/>
          </a:p>
        </p:txBody>
      </p:sp>
    </p:spTree>
    <p:extLst>
      <p:ext uri="{BB962C8B-B14F-4D97-AF65-F5344CB8AC3E}">
        <p14:creationId xmlns:p14="http://schemas.microsoft.com/office/powerpoint/2010/main" val="33353270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46BA9FC9-23BF-4FA0-ABC0-7C3B189CCF5A}" type="datetimeFigureOut">
              <a:rPr kumimoji="1" lang="ja-JP" altLang="en-US" smtClean="0"/>
              <a:t>2017/12/13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867EA45-E559-4232-89CF-E7037261CE68}" type="slidenum">
              <a:rPr kumimoji="1" lang="ja-JP" altLang="en-US" smtClean="0"/>
              <a:t>‹#›</a:t>
            </a:fld>
            <a:endParaRPr kumimoji="1" lang="ja-JP" altLang="en-US"/>
          </a:p>
        </p:txBody>
      </p:sp>
    </p:spTree>
    <p:extLst>
      <p:ext uri="{BB962C8B-B14F-4D97-AF65-F5344CB8AC3E}">
        <p14:creationId xmlns:p14="http://schemas.microsoft.com/office/powerpoint/2010/main" val="27478036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smtClean="0"/>
              <a:t>図を追加</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46BA9FC9-23BF-4FA0-ABC0-7C3B189CCF5A}" type="datetimeFigureOut">
              <a:rPr kumimoji="1" lang="ja-JP" altLang="en-US" smtClean="0"/>
              <a:t>2017/12/13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867EA45-E559-4232-89CF-E7037261CE68}" type="slidenum">
              <a:rPr kumimoji="1" lang="ja-JP" altLang="en-US" smtClean="0"/>
              <a:t>‹#›</a:t>
            </a:fld>
            <a:endParaRPr kumimoji="1" lang="ja-JP" altLang="en-US"/>
          </a:p>
        </p:txBody>
      </p:sp>
    </p:spTree>
    <p:extLst>
      <p:ext uri="{BB962C8B-B14F-4D97-AF65-F5344CB8AC3E}">
        <p14:creationId xmlns:p14="http://schemas.microsoft.com/office/powerpoint/2010/main" val="1304658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6BA9FC9-23BF-4FA0-ABC0-7C3B189CCF5A}" type="datetimeFigureOut">
              <a:rPr kumimoji="1" lang="ja-JP" altLang="en-US" smtClean="0"/>
              <a:t>2017/12/13</a:t>
            </a:fld>
            <a:endParaRPr kumimoji="1" lang="ja-JP" alt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867EA45-E559-4232-89CF-E7037261CE68}" type="slidenum">
              <a:rPr kumimoji="1" lang="ja-JP" altLang="en-US" smtClean="0"/>
              <a:t>‹#›</a:t>
            </a:fld>
            <a:endParaRPr kumimoji="1" lang="ja-JP" altLang="en-US"/>
          </a:p>
        </p:txBody>
      </p:sp>
    </p:spTree>
    <p:extLst>
      <p:ext uri="{BB962C8B-B14F-4D97-AF65-F5344CB8AC3E}">
        <p14:creationId xmlns:p14="http://schemas.microsoft.com/office/powerpoint/2010/main" val="1432829158"/>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 id="2147483733" r:id="rId13"/>
    <p:sldLayoutId id="2147483734" r:id="rId14"/>
    <p:sldLayoutId id="2147483735" r:id="rId15"/>
    <p:sldLayoutId id="2147483736" r:id="rId16"/>
  </p:sldLayoutIdLst>
  <p:txStyles>
    <p:title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8.xml"/><Relationship Id="rId1" Type="http://schemas.openxmlformats.org/officeDocument/2006/relationships/slideLayout" Target="../slideLayouts/slideLayout4.xml"/><Relationship Id="rId4" Type="http://schemas.openxmlformats.org/officeDocument/2006/relationships/chart" Target="../charts/char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37.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38.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28.xml"/><Relationship Id="rId1" Type="http://schemas.openxmlformats.org/officeDocument/2006/relationships/slideLayout" Target="../slideLayouts/slideLayout7.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39.xml.rels><?xml version="1.0" encoding="UTF-8" standalone="yes"?>
<Relationships xmlns="http://schemas.openxmlformats.org/package/2006/relationships"><Relationship Id="rId3" Type="http://schemas.openxmlformats.org/officeDocument/2006/relationships/hyperlink" Target="http://www.nikko-research.co.jp/wp-content/uploads/2017/04/rc201704.pdf&#12288;2017/09/26" TargetMode="External"/><Relationship Id="rId2" Type="http://schemas.openxmlformats.org/officeDocument/2006/relationships/hyperlink" Target="https://www.env.go.jp/policy/keizai_portal/D_investment/index.html" TargetMode="External"/><Relationship Id="rId1" Type="http://schemas.openxmlformats.org/officeDocument/2006/relationships/slideLayout" Target="../slideLayouts/slideLayout2.xml"/><Relationship Id="rId4" Type="http://schemas.openxmlformats.org/officeDocument/2006/relationships/hyperlink" Target="http://www.gpif.go.jp/operation/esg.html"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hyperlink" Target="https://xenontenter.com/environmental-damage/" TargetMode="External"/><Relationship Id="rId2" Type="http://schemas.openxmlformats.org/officeDocument/2006/relationships/hyperlink" Target="http://www.env.go.jp/policy/keizai_portal/D_investment/index.html&#12288;2017/5/23"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www5.cao.go.jp/keizai3/2013/1225nk/n13_3_3.html" TargetMode="External"/><Relationship Id="rId2" Type="http://schemas.openxmlformats.org/officeDocument/2006/relationships/hyperlink" Target="http://japansif.com/2016survey-jp.pdf&#12288;2017/06/13" TargetMode="External"/><Relationship Id="rId1" Type="http://schemas.openxmlformats.org/officeDocument/2006/relationships/slideLayout" Target="../slideLayouts/slideLayout2.xml"/><Relationship Id="rId5" Type="http://schemas.openxmlformats.org/officeDocument/2006/relationships/hyperlink" Target="https://sustainablejapan.jp/2016/05/14/esg/18157&#12288;2017/09/26" TargetMode="External"/><Relationship Id="rId4" Type="http://schemas.openxmlformats.org/officeDocument/2006/relationships/hyperlink" Target="https://www.towerswatson.com/assets/pdf/japan/TW-Japan-Sustainable-Investing-Principle-and-Practices.pdf&#12288;2017/06/20"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306804" y="1291331"/>
            <a:ext cx="8849802" cy="2173623"/>
          </a:xfrm>
        </p:spPr>
        <p:txBody>
          <a:bodyPr>
            <a:normAutofit fontScale="90000"/>
          </a:bodyPr>
          <a:lstStyle/>
          <a:p>
            <a:r>
              <a:rPr lang="ja-JP" altLang="en-US" b="1" dirty="0"/>
              <a:t>日本の</a:t>
            </a:r>
            <a:r>
              <a:rPr lang="ja-JP" altLang="en-US" b="1" dirty="0" smtClean="0"/>
              <a:t>エコファンドと</a:t>
            </a:r>
            <a:r>
              <a:rPr lang="en-US" altLang="ja-JP" b="1" dirty="0" smtClean="0"/>
              <a:t/>
            </a:r>
            <a:br>
              <a:rPr lang="en-US" altLang="ja-JP" b="1" dirty="0" smtClean="0"/>
            </a:br>
            <a:r>
              <a:rPr lang="ja-JP" altLang="en-US" b="1" dirty="0" smtClean="0"/>
              <a:t>社会的責任ファンド、</a:t>
            </a:r>
            <a:r>
              <a:rPr lang="en-US" altLang="ja-JP" b="1" dirty="0" smtClean="0"/>
              <a:t/>
            </a:r>
            <a:br>
              <a:rPr lang="en-US" altLang="ja-JP" b="1" dirty="0" smtClean="0"/>
            </a:br>
            <a:r>
              <a:rPr lang="ja-JP" altLang="en-US" b="1" dirty="0" smtClean="0"/>
              <a:t>そして</a:t>
            </a:r>
            <a:r>
              <a:rPr lang="en-US" altLang="ja-JP" b="1" dirty="0" smtClean="0"/>
              <a:t>ESG</a:t>
            </a:r>
            <a:r>
              <a:rPr lang="ja-JP" altLang="en-US" b="1" dirty="0" err="1" smtClean="0"/>
              <a:t>への</a:t>
            </a:r>
            <a:r>
              <a:rPr lang="ja-JP" altLang="en-US" b="1" dirty="0" smtClean="0"/>
              <a:t>転換</a:t>
            </a:r>
            <a:endParaRPr lang="ja-JP" altLang="en-US" b="1" dirty="0"/>
          </a:p>
        </p:txBody>
      </p:sp>
      <p:sp>
        <p:nvSpPr>
          <p:cNvPr id="3" name="サブタイトル 2"/>
          <p:cNvSpPr>
            <a:spLocks noGrp="1"/>
          </p:cNvSpPr>
          <p:nvPr>
            <p:ph type="subTitle" idx="1"/>
          </p:nvPr>
        </p:nvSpPr>
        <p:spPr>
          <a:xfrm>
            <a:off x="859385" y="4026696"/>
            <a:ext cx="8297221" cy="2330676"/>
          </a:xfrm>
        </p:spPr>
        <p:txBody>
          <a:bodyPr>
            <a:noAutofit/>
          </a:bodyPr>
          <a:lstStyle/>
          <a:p>
            <a:r>
              <a:rPr kumimoji="1" lang="ja-JP" altLang="en-US" sz="2800" b="1" dirty="0" smtClean="0">
                <a:solidFill>
                  <a:srgbClr val="92D050"/>
                </a:solidFill>
              </a:rPr>
              <a:t>経済学部</a:t>
            </a:r>
            <a:r>
              <a:rPr kumimoji="1" lang="en-US" altLang="ja-JP" sz="2800" b="1" dirty="0" smtClean="0">
                <a:solidFill>
                  <a:srgbClr val="92D050"/>
                </a:solidFill>
              </a:rPr>
              <a:t>3</a:t>
            </a:r>
            <a:r>
              <a:rPr kumimoji="1" lang="ja-JP" altLang="en-US" sz="2800" b="1" dirty="0" smtClean="0">
                <a:solidFill>
                  <a:srgbClr val="92D050"/>
                </a:solidFill>
              </a:rPr>
              <a:t>年　李ゼミ</a:t>
            </a:r>
            <a:r>
              <a:rPr lang="ja-JP" altLang="en-US" sz="2800" b="1" dirty="0" smtClean="0"/>
              <a:t>　　　</a:t>
            </a:r>
            <a:r>
              <a:rPr kumimoji="1" lang="ja-JP" altLang="en-US" sz="2800" b="1" dirty="0" smtClean="0"/>
              <a:t>　</a:t>
            </a:r>
            <a:endParaRPr kumimoji="1" lang="en-US" altLang="ja-JP" sz="2800" b="1" dirty="0" smtClean="0"/>
          </a:p>
          <a:p>
            <a:r>
              <a:rPr lang="ja-JP" altLang="en-US" sz="2800" b="1" dirty="0"/>
              <a:t>　</a:t>
            </a:r>
            <a:r>
              <a:rPr lang="ja-JP" altLang="en-US" sz="2800" b="1" dirty="0" smtClean="0"/>
              <a:t>　　　　</a:t>
            </a:r>
            <a:r>
              <a:rPr kumimoji="1" lang="ja-JP" altLang="en-US" sz="2800" b="1" dirty="0" smtClean="0"/>
              <a:t>北平知秀・</a:t>
            </a:r>
            <a:r>
              <a:rPr lang="ja-JP" altLang="en-US" sz="2800" b="1" dirty="0" smtClean="0"/>
              <a:t>安藤孝之・</a:t>
            </a:r>
            <a:endParaRPr lang="en-US" altLang="ja-JP" sz="2800" b="1" dirty="0"/>
          </a:p>
          <a:p>
            <a:r>
              <a:rPr lang="ja-JP" altLang="en-US" sz="2800" b="1" dirty="0" smtClean="0"/>
              <a:t>勝瑛司・</a:t>
            </a:r>
            <a:r>
              <a:rPr kumimoji="1" lang="ja-JP" altLang="en-US" sz="2800" b="1" dirty="0" smtClean="0"/>
              <a:t> </a:t>
            </a:r>
            <a:r>
              <a:rPr lang="ja-JP" altLang="en-US" sz="2800" b="1" dirty="0" smtClean="0"/>
              <a:t>松尾将多 </a:t>
            </a:r>
            <a:endParaRPr kumimoji="1" lang="ja-JP" altLang="en-US" sz="2800" b="1" dirty="0"/>
          </a:p>
        </p:txBody>
      </p:sp>
      <p:pic>
        <p:nvPicPr>
          <p:cNvPr id="4" name="図 3"/>
          <p:cNvPicPr>
            <a:picLocks noChangeAspect="1"/>
          </p:cNvPicPr>
          <p:nvPr/>
        </p:nvPicPr>
        <p:blipFill>
          <a:blip r:embed="rId2"/>
          <a:stretch>
            <a:fillRect/>
          </a:stretch>
        </p:blipFill>
        <p:spPr>
          <a:xfrm>
            <a:off x="2270464" y="3287034"/>
            <a:ext cx="1905000" cy="1905000"/>
          </a:xfrm>
          <a:prstGeom prst="rect">
            <a:avLst/>
          </a:prstGeom>
        </p:spPr>
      </p:pic>
      <p:sp>
        <p:nvSpPr>
          <p:cNvPr id="5" name="テキスト ボックス 4"/>
          <p:cNvSpPr txBox="1"/>
          <p:nvPr/>
        </p:nvSpPr>
        <p:spPr>
          <a:xfrm>
            <a:off x="496711" y="200636"/>
            <a:ext cx="4031873" cy="707886"/>
          </a:xfrm>
          <a:prstGeom prst="rect">
            <a:avLst/>
          </a:prstGeom>
          <a:noFill/>
        </p:spPr>
        <p:txBody>
          <a:bodyPr wrap="none" rtlCol="0">
            <a:spAutoFit/>
          </a:bodyPr>
          <a:lstStyle/>
          <a:p>
            <a:r>
              <a:rPr kumimoji="1" lang="ja-JP" altLang="en-US" sz="2000" b="1" dirty="0" smtClean="0"/>
              <a:t>経済学部レポートフェスティバル</a:t>
            </a:r>
            <a:endParaRPr kumimoji="1" lang="en-US" altLang="ja-JP" sz="2000" b="1" dirty="0" smtClean="0"/>
          </a:p>
          <a:p>
            <a:r>
              <a:rPr lang="ja-JP" altLang="en-US" sz="2000" b="1" dirty="0"/>
              <a:t>　</a:t>
            </a:r>
            <a:r>
              <a:rPr lang="ja-JP" altLang="en-US" sz="2000" b="1" dirty="0" smtClean="0"/>
              <a:t>　</a:t>
            </a:r>
            <a:r>
              <a:rPr lang="en-US" altLang="ja-JP" sz="2000" b="1" dirty="0" smtClean="0"/>
              <a:t>2016</a:t>
            </a:r>
            <a:r>
              <a:rPr lang="ja-JP" altLang="en-US" sz="2000" b="1" dirty="0" smtClean="0"/>
              <a:t>年</a:t>
            </a:r>
            <a:r>
              <a:rPr lang="en-US" altLang="ja-JP" sz="2000" b="1" dirty="0" smtClean="0"/>
              <a:t>12</a:t>
            </a:r>
            <a:r>
              <a:rPr lang="ja-JP" altLang="en-US" sz="2000" b="1" dirty="0" smtClean="0"/>
              <a:t>月</a:t>
            </a:r>
            <a:r>
              <a:rPr lang="en-US" altLang="ja-JP" sz="2000" b="1" dirty="0" smtClean="0"/>
              <a:t>16</a:t>
            </a:r>
            <a:r>
              <a:rPr lang="ja-JP" altLang="en-US" sz="2000" b="1" dirty="0" smtClean="0"/>
              <a:t>日</a:t>
            </a:r>
            <a:endParaRPr kumimoji="1" lang="ja-JP" altLang="en-US" sz="2000" b="1" dirty="0"/>
          </a:p>
        </p:txBody>
      </p:sp>
    </p:spTree>
    <p:extLst>
      <p:ext uri="{BB962C8B-B14F-4D97-AF65-F5344CB8AC3E}">
        <p14:creationId xmlns:p14="http://schemas.microsoft.com/office/powerpoint/2010/main" val="3788480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475785"/>
            <a:ext cx="8596668" cy="848048"/>
          </a:xfrm>
        </p:spPr>
        <p:style>
          <a:lnRef idx="1">
            <a:schemeClr val="accent1"/>
          </a:lnRef>
          <a:fillRef idx="3">
            <a:schemeClr val="accent1"/>
          </a:fillRef>
          <a:effectRef idx="2">
            <a:schemeClr val="accent1"/>
          </a:effectRef>
          <a:fontRef idx="minor">
            <a:schemeClr val="lt1"/>
          </a:fontRef>
        </p:style>
        <p:txBody>
          <a:bodyPr/>
          <a:lstStyle/>
          <a:p>
            <a:r>
              <a:rPr kumimoji="1" lang="ja-JP" altLang="en-US" dirty="0" smtClean="0"/>
              <a:t>成果と課題</a:t>
            </a:r>
            <a:endParaRPr kumimoji="1" lang="ja-JP" altLang="en-US" dirty="0"/>
          </a:p>
        </p:txBody>
      </p:sp>
      <p:sp>
        <p:nvSpPr>
          <p:cNvPr id="3" name="コンテンツ プレースホルダー 2"/>
          <p:cNvSpPr>
            <a:spLocks noGrp="1"/>
          </p:cNvSpPr>
          <p:nvPr>
            <p:ph idx="1"/>
          </p:nvPr>
        </p:nvSpPr>
        <p:spPr>
          <a:xfrm>
            <a:off x="677334" y="1545456"/>
            <a:ext cx="8923866" cy="4268490"/>
          </a:xfrm>
          <a:ln w="28575">
            <a:solidFill>
              <a:srgbClr val="00B050"/>
            </a:solidFill>
          </a:ln>
        </p:spPr>
        <p:txBody>
          <a:bodyPr>
            <a:noAutofit/>
          </a:bodyPr>
          <a:lstStyle/>
          <a:p>
            <a:pPr marL="0" indent="0">
              <a:buNone/>
            </a:pPr>
            <a:r>
              <a:rPr kumimoji="1" lang="ja-JP" altLang="en-US" sz="2400" dirty="0" smtClean="0"/>
              <a:t>　</a:t>
            </a:r>
            <a:r>
              <a:rPr kumimoji="1" lang="en-US" altLang="ja-JP" sz="2400" dirty="0" smtClean="0"/>
              <a:t>〈</a:t>
            </a:r>
            <a:r>
              <a:rPr kumimoji="1" lang="ja-JP" altLang="en-US" sz="2400" dirty="0" smtClean="0"/>
              <a:t>成果</a:t>
            </a:r>
            <a:r>
              <a:rPr kumimoji="1" lang="en-US" altLang="ja-JP" sz="2400" dirty="0" smtClean="0"/>
              <a:t>〉</a:t>
            </a:r>
          </a:p>
          <a:p>
            <a:r>
              <a:rPr kumimoji="1" lang="ja-JP" altLang="en-US" sz="2400" dirty="0" smtClean="0"/>
              <a:t>エコファンドは近年、世界でも重要視され、各地で行われている。</a:t>
            </a:r>
            <a:endParaRPr kumimoji="1" lang="en-US" altLang="ja-JP" sz="2400" dirty="0" smtClean="0"/>
          </a:p>
          <a:p>
            <a:r>
              <a:rPr lang="en-US" altLang="ja-JP" sz="2400" dirty="0" smtClean="0"/>
              <a:t>2014</a:t>
            </a:r>
            <a:r>
              <a:rPr lang="ja-JP" altLang="en-US" sz="2400" dirty="0" smtClean="0"/>
              <a:t>年の世界の</a:t>
            </a:r>
            <a:r>
              <a:rPr lang="en-US" altLang="ja-JP" sz="2400" dirty="0" smtClean="0"/>
              <a:t>SRI</a:t>
            </a:r>
            <a:r>
              <a:rPr lang="ja-JP" altLang="en-US" sz="2400" dirty="0" smtClean="0"/>
              <a:t>市場</a:t>
            </a:r>
            <a:r>
              <a:rPr lang="ja-JP" altLang="en-US" sz="2400" dirty="0"/>
              <a:t>規模</a:t>
            </a:r>
            <a:r>
              <a:rPr lang="ja-JP" altLang="en-US" sz="2400" dirty="0" smtClean="0"/>
              <a:t>は</a:t>
            </a:r>
            <a:r>
              <a:rPr lang="en-US" altLang="ja-JP" sz="2400" dirty="0" smtClean="0"/>
              <a:t>2012</a:t>
            </a:r>
            <a:r>
              <a:rPr lang="ja-JP" altLang="en-US" sz="2400" dirty="0"/>
              <a:t>年</a:t>
            </a:r>
            <a:r>
              <a:rPr lang="ja-JP" altLang="en-US" sz="2400" dirty="0" smtClean="0"/>
              <a:t>と比較して約</a:t>
            </a:r>
            <a:r>
              <a:rPr lang="en-US" altLang="ja-JP" sz="2400" dirty="0" smtClean="0"/>
              <a:t>61</a:t>
            </a:r>
            <a:r>
              <a:rPr lang="ja-JP" altLang="en-US" sz="2400" dirty="0" smtClean="0"/>
              <a:t>％拡大</a:t>
            </a:r>
            <a:r>
              <a:rPr lang="ja-JP" altLang="en-US" sz="2400" dirty="0"/>
              <a:t>。</a:t>
            </a:r>
            <a:endParaRPr lang="en-US" altLang="ja-JP" sz="2400" dirty="0" smtClean="0"/>
          </a:p>
          <a:p>
            <a:pPr marL="0" indent="0">
              <a:buNone/>
            </a:pPr>
            <a:r>
              <a:rPr lang="ja-JP" altLang="en-US" sz="2400" dirty="0"/>
              <a:t>　</a:t>
            </a:r>
            <a:r>
              <a:rPr lang="ja-JP" altLang="en-US" sz="2400" dirty="0" smtClean="0"/>
              <a:t>特に米国の市場規模は欧州の半分だが、米国の</a:t>
            </a:r>
            <a:r>
              <a:rPr lang="en-US" altLang="ja-JP" sz="2400" dirty="0" smtClean="0"/>
              <a:t>SRI</a:t>
            </a:r>
            <a:r>
              <a:rPr lang="ja-JP" altLang="en-US" sz="2400" dirty="0" smtClean="0"/>
              <a:t>市場成長率は最も高い。</a:t>
            </a:r>
            <a:endParaRPr lang="en-US" altLang="ja-JP" sz="2400" dirty="0" smtClean="0"/>
          </a:p>
          <a:p>
            <a:endParaRPr kumimoji="1" lang="en-US" altLang="ja-JP" sz="1000" dirty="0" smtClean="0"/>
          </a:p>
          <a:p>
            <a:pPr marL="0" indent="0">
              <a:buNone/>
            </a:pPr>
            <a:r>
              <a:rPr lang="ja-JP" altLang="en-US" sz="2400" dirty="0" smtClean="0"/>
              <a:t>　</a:t>
            </a:r>
            <a:r>
              <a:rPr lang="en-US" altLang="ja-JP" sz="2400" dirty="0" smtClean="0"/>
              <a:t>〈</a:t>
            </a:r>
            <a:r>
              <a:rPr lang="ja-JP" altLang="en-US" sz="2400" dirty="0" smtClean="0"/>
              <a:t>課題</a:t>
            </a:r>
            <a:r>
              <a:rPr lang="en-US" altLang="ja-JP" sz="2400" dirty="0" smtClean="0"/>
              <a:t>〉</a:t>
            </a:r>
            <a:endParaRPr kumimoji="1" lang="en-US" altLang="ja-JP" sz="2400" dirty="0" smtClean="0"/>
          </a:p>
          <a:p>
            <a:r>
              <a:rPr lang="en-US" altLang="ja-JP" sz="2400" dirty="0"/>
              <a:t>SRI</a:t>
            </a:r>
            <a:r>
              <a:rPr lang="ja-JP" altLang="en-US" sz="2400" dirty="0" smtClean="0"/>
              <a:t>は日本国内</a:t>
            </a:r>
            <a:r>
              <a:rPr lang="ja-JP" altLang="en-US" sz="2400" dirty="0"/>
              <a:t>の資産運用総額全体の１割強に過ぎない。</a:t>
            </a:r>
            <a:endParaRPr kumimoji="1" lang="en-US" altLang="ja-JP" sz="2400" dirty="0"/>
          </a:p>
        </p:txBody>
      </p:sp>
    </p:spTree>
    <p:extLst>
      <p:ext uri="{BB962C8B-B14F-4D97-AF65-F5344CB8AC3E}">
        <p14:creationId xmlns:p14="http://schemas.microsoft.com/office/powerpoint/2010/main" val="41712356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01448"/>
          </a:xfrm>
        </p:spPr>
        <p:style>
          <a:lnRef idx="1">
            <a:schemeClr val="accent1"/>
          </a:lnRef>
          <a:fillRef idx="3">
            <a:schemeClr val="accent1"/>
          </a:fillRef>
          <a:effectRef idx="2">
            <a:schemeClr val="accent1"/>
          </a:effectRef>
          <a:fontRef idx="minor">
            <a:schemeClr val="lt1"/>
          </a:fontRef>
        </p:style>
        <p:txBody>
          <a:bodyPr/>
          <a:lstStyle/>
          <a:p>
            <a:r>
              <a:rPr kumimoji="1" lang="ja-JP" altLang="en-US" dirty="0" smtClean="0"/>
              <a:t>成果と課題</a:t>
            </a:r>
            <a:endParaRPr kumimoji="1" lang="ja-JP" altLang="en-US" dirty="0"/>
          </a:p>
        </p:txBody>
      </p:sp>
      <p:sp>
        <p:nvSpPr>
          <p:cNvPr id="3" name="コンテンツ プレースホルダー 2"/>
          <p:cNvSpPr>
            <a:spLocks noGrp="1"/>
          </p:cNvSpPr>
          <p:nvPr>
            <p:ph idx="1"/>
          </p:nvPr>
        </p:nvSpPr>
        <p:spPr>
          <a:xfrm>
            <a:off x="677334" y="1564242"/>
            <a:ext cx="8596668" cy="3106355"/>
          </a:xfrm>
          <a:ln w="19050">
            <a:solidFill>
              <a:srgbClr val="00B050"/>
            </a:solidFill>
          </a:ln>
        </p:spPr>
        <p:txBody>
          <a:bodyPr>
            <a:normAutofit/>
          </a:bodyPr>
          <a:lstStyle/>
          <a:p>
            <a:r>
              <a:rPr kumimoji="1" lang="ja-JP" altLang="en-US" sz="2400" dirty="0" smtClean="0"/>
              <a:t>ＳＲＩが投資収益性の面で他と比べて優れているかの</a:t>
            </a:r>
            <a:r>
              <a:rPr kumimoji="1" lang="ja-JP" altLang="en-US" sz="2400" u="sng" dirty="0" smtClean="0"/>
              <a:t>判断は困難</a:t>
            </a:r>
            <a:endParaRPr kumimoji="1" lang="en-US" altLang="ja-JP" sz="2400" u="sng" dirty="0" smtClean="0"/>
          </a:p>
          <a:p>
            <a:endParaRPr lang="en-US" altLang="ja-JP" sz="2400" dirty="0" smtClean="0"/>
          </a:p>
          <a:p>
            <a:r>
              <a:rPr lang="ja-JP" altLang="en-US" sz="2400" dirty="0"/>
              <a:t>財務諸表だけで</a:t>
            </a:r>
            <a:r>
              <a:rPr lang="ja-JP" altLang="en-US" sz="2400" dirty="0" smtClean="0"/>
              <a:t>は</a:t>
            </a:r>
            <a:r>
              <a:rPr lang="ja-JP" altLang="en-US" sz="2400" dirty="0"/>
              <a:t>判断</a:t>
            </a:r>
            <a:r>
              <a:rPr lang="ja-JP" altLang="en-US" sz="2400" dirty="0" smtClean="0"/>
              <a:t>できない</a:t>
            </a:r>
            <a:r>
              <a:rPr lang="ja-JP" altLang="en-US" sz="2400" dirty="0"/>
              <a:t>要素</a:t>
            </a:r>
            <a:r>
              <a:rPr lang="ja-JP" altLang="en-US" sz="2400" dirty="0" smtClean="0"/>
              <a:t>が</a:t>
            </a:r>
            <a:r>
              <a:rPr lang="ja-JP" altLang="en-US" sz="2400" dirty="0"/>
              <a:t>ある</a:t>
            </a:r>
            <a:r>
              <a:rPr lang="ja-JP" altLang="en-US" sz="2400" dirty="0" smtClean="0"/>
              <a:t>。</a:t>
            </a:r>
            <a:endParaRPr lang="en-US" altLang="ja-JP" sz="2400" dirty="0" smtClean="0"/>
          </a:p>
          <a:p>
            <a:pPr marL="0" indent="0">
              <a:buNone/>
            </a:pPr>
            <a:r>
              <a:rPr lang="ja-JP" altLang="en-US" sz="2400" dirty="0"/>
              <a:t>　</a:t>
            </a:r>
            <a:r>
              <a:rPr lang="ja-JP" altLang="en-US" sz="2400" dirty="0" smtClean="0"/>
              <a:t>例）従業員の士気、社会の変化など</a:t>
            </a:r>
            <a:endParaRPr lang="en-US" altLang="ja-JP" sz="2400" dirty="0"/>
          </a:p>
          <a:p>
            <a:r>
              <a:rPr kumimoji="1" lang="ja-JP" altLang="en-US" sz="2400" dirty="0" smtClean="0"/>
              <a:t>中長期に渡る</a:t>
            </a:r>
            <a:endParaRPr kumimoji="1" lang="ja-JP" altLang="en-US" sz="2400" dirty="0"/>
          </a:p>
        </p:txBody>
      </p:sp>
      <p:sp>
        <p:nvSpPr>
          <p:cNvPr id="4" name="下矢印 3"/>
          <p:cNvSpPr/>
          <p:nvPr/>
        </p:nvSpPr>
        <p:spPr>
          <a:xfrm>
            <a:off x="4520530" y="4843909"/>
            <a:ext cx="910276" cy="60801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p:cNvSpPr/>
          <p:nvPr/>
        </p:nvSpPr>
        <p:spPr>
          <a:xfrm>
            <a:off x="677334" y="5625239"/>
            <a:ext cx="8466666" cy="88157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smtClean="0"/>
              <a:t>ここでは</a:t>
            </a:r>
            <a:r>
              <a:rPr lang="en-US" altLang="ja-JP" sz="2400" dirty="0" smtClean="0"/>
              <a:t>SRI</a:t>
            </a:r>
            <a:r>
              <a:rPr lang="ja-JP" altLang="en-US" sz="2400" dirty="0" smtClean="0"/>
              <a:t>投資の際、どのような基準があるのかを考察</a:t>
            </a:r>
            <a:endParaRPr lang="en-US" altLang="ja-JP" sz="2400" dirty="0" smtClean="0"/>
          </a:p>
        </p:txBody>
      </p:sp>
    </p:spTree>
    <p:extLst>
      <p:ext uri="{BB962C8B-B14F-4D97-AF65-F5344CB8AC3E}">
        <p14:creationId xmlns:p14="http://schemas.microsoft.com/office/powerpoint/2010/main" val="9430647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714233"/>
          </a:xfrm>
        </p:spPr>
        <p:style>
          <a:lnRef idx="1">
            <a:schemeClr val="accent1"/>
          </a:lnRef>
          <a:fillRef idx="3">
            <a:schemeClr val="accent1"/>
          </a:fillRef>
          <a:effectRef idx="2">
            <a:schemeClr val="accent1"/>
          </a:effectRef>
          <a:fontRef idx="minor">
            <a:schemeClr val="lt1"/>
          </a:fontRef>
        </p:style>
        <p:txBody>
          <a:bodyPr/>
          <a:lstStyle/>
          <a:p>
            <a:r>
              <a:rPr kumimoji="1" lang="en-US" altLang="ja-JP" dirty="0" smtClean="0"/>
              <a:t>SRI</a:t>
            </a:r>
            <a:r>
              <a:rPr kumimoji="1" lang="ja-JP" altLang="en-US" dirty="0" smtClean="0"/>
              <a:t>パフォーマンス</a:t>
            </a:r>
            <a:endParaRPr kumimoji="1" lang="ja-JP" altLang="en-US" dirty="0"/>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2405162351"/>
              </p:ext>
            </p:extLst>
          </p:nvPr>
        </p:nvGraphicFramePr>
        <p:xfrm>
          <a:off x="677334" y="1479937"/>
          <a:ext cx="10515600" cy="5191798"/>
        </p:xfrm>
        <a:graphic>
          <a:graphicData uri="http://schemas.openxmlformats.org/drawingml/2006/table">
            <a:tbl>
              <a:tblPr firstRow="1" bandRow="1">
                <a:tableStyleId>{5C22544A-7EE6-4342-B048-85BDC9FD1C3A}</a:tableStyleId>
              </a:tblPr>
              <a:tblGrid>
                <a:gridCol w="3505200"/>
                <a:gridCol w="3505200"/>
                <a:gridCol w="3505200"/>
              </a:tblGrid>
              <a:tr h="913861">
                <a:tc>
                  <a:txBody>
                    <a:bodyPr/>
                    <a:lstStyle/>
                    <a:p>
                      <a:endParaRPr kumimoji="1" lang="ja-JP" altLang="en-US" sz="2000" dirty="0"/>
                    </a:p>
                  </a:txBody>
                  <a:tcPr/>
                </a:tc>
                <a:tc>
                  <a:txBody>
                    <a:bodyPr/>
                    <a:lstStyle/>
                    <a:p>
                      <a:pPr algn="ctr"/>
                      <a:r>
                        <a:rPr kumimoji="1" lang="ja-JP" altLang="en-US" sz="2000" dirty="0" smtClean="0"/>
                        <a:t>リターン</a:t>
                      </a:r>
                      <a:r>
                        <a:rPr kumimoji="1" lang="en-US" altLang="ja-JP" sz="2000" dirty="0" smtClean="0"/>
                        <a:t>/</a:t>
                      </a:r>
                      <a:r>
                        <a:rPr kumimoji="1" lang="ja-JP" altLang="en-US" sz="2000" dirty="0" smtClean="0"/>
                        <a:t>リスク</a:t>
                      </a:r>
                      <a:endParaRPr kumimoji="1" lang="ja-JP" altLang="en-US" sz="2000" dirty="0"/>
                    </a:p>
                  </a:txBody>
                  <a:tcPr anchor="ctr"/>
                </a:tc>
                <a:tc>
                  <a:txBody>
                    <a:bodyPr/>
                    <a:lstStyle/>
                    <a:p>
                      <a:pPr algn="ctr"/>
                      <a:r>
                        <a:rPr kumimoji="1" lang="ja-JP" altLang="en-US" sz="2000" dirty="0" smtClean="0"/>
                        <a:t>ファンド数</a:t>
                      </a:r>
                      <a:endParaRPr kumimoji="1" lang="ja-JP" altLang="en-US" sz="2000" dirty="0"/>
                    </a:p>
                  </a:txBody>
                  <a:tcPr anchor="ctr"/>
                </a:tc>
              </a:tr>
              <a:tr h="913861">
                <a:tc>
                  <a:txBody>
                    <a:bodyPr/>
                    <a:lstStyle/>
                    <a:p>
                      <a:r>
                        <a:rPr kumimoji="1" lang="en-US" altLang="ja-JP" sz="2800" dirty="0" smtClean="0"/>
                        <a:t>SRI</a:t>
                      </a:r>
                      <a:r>
                        <a:rPr kumimoji="1" lang="ja-JP" altLang="en-US" sz="2800" dirty="0" smtClean="0"/>
                        <a:t>型</a:t>
                      </a:r>
                      <a:endParaRPr kumimoji="1" lang="ja-JP" altLang="en-US" sz="2800" dirty="0"/>
                    </a:p>
                  </a:txBody>
                  <a:tcPr anchor="ctr"/>
                </a:tc>
                <a:tc>
                  <a:txBody>
                    <a:bodyPr/>
                    <a:lstStyle/>
                    <a:p>
                      <a:pPr algn="r"/>
                      <a:r>
                        <a:rPr kumimoji="1" lang="en-US" altLang="ja-JP" sz="2800" dirty="0" smtClean="0"/>
                        <a:t>0.98</a:t>
                      </a:r>
                      <a:endParaRPr kumimoji="1" lang="ja-JP" altLang="en-US" sz="2800" dirty="0"/>
                    </a:p>
                  </a:txBody>
                  <a:tcPr anchor="ctr"/>
                </a:tc>
                <a:tc>
                  <a:txBody>
                    <a:bodyPr/>
                    <a:lstStyle/>
                    <a:p>
                      <a:pPr algn="r"/>
                      <a:r>
                        <a:rPr kumimoji="1" lang="en-US" altLang="ja-JP" sz="2800" dirty="0" smtClean="0"/>
                        <a:t>18</a:t>
                      </a:r>
                      <a:endParaRPr kumimoji="1" lang="ja-JP" altLang="en-US" sz="2800" dirty="0"/>
                    </a:p>
                  </a:txBody>
                  <a:tcPr anchor="ctr"/>
                </a:tc>
              </a:tr>
              <a:tr h="913861">
                <a:tc>
                  <a:txBody>
                    <a:bodyPr/>
                    <a:lstStyle/>
                    <a:p>
                      <a:r>
                        <a:rPr kumimoji="1" lang="ja-JP" altLang="en-US" sz="2800" dirty="0" smtClean="0"/>
                        <a:t>従来型のファンド</a:t>
                      </a:r>
                      <a:endParaRPr kumimoji="1" lang="ja-JP" altLang="en-US" sz="2800" dirty="0"/>
                    </a:p>
                  </a:txBody>
                  <a:tcPr anchor="ctr"/>
                </a:tc>
                <a:tc>
                  <a:txBody>
                    <a:bodyPr/>
                    <a:lstStyle/>
                    <a:p>
                      <a:pPr algn="r"/>
                      <a:r>
                        <a:rPr kumimoji="1" lang="en-US" altLang="ja-JP" sz="2800" dirty="0" smtClean="0"/>
                        <a:t>0.52</a:t>
                      </a:r>
                      <a:endParaRPr kumimoji="1" lang="ja-JP" altLang="en-US" sz="2800" dirty="0"/>
                    </a:p>
                  </a:txBody>
                  <a:tcPr anchor="ctr"/>
                </a:tc>
                <a:tc>
                  <a:txBody>
                    <a:bodyPr/>
                    <a:lstStyle/>
                    <a:p>
                      <a:pPr algn="r"/>
                      <a:r>
                        <a:rPr kumimoji="1" lang="en-US" altLang="ja-JP" sz="2800" dirty="0" smtClean="0"/>
                        <a:t>384</a:t>
                      </a:r>
                      <a:endParaRPr kumimoji="1" lang="ja-JP" altLang="en-US" sz="2800" dirty="0"/>
                    </a:p>
                  </a:txBody>
                  <a:tcPr anchor="ctr"/>
                </a:tc>
              </a:tr>
              <a:tr h="622493">
                <a:tc gridSpan="3">
                  <a:txBody>
                    <a:bodyPr/>
                    <a:lstStyle/>
                    <a:p>
                      <a:r>
                        <a:rPr kumimoji="1" lang="en-US" altLang="ja-JP" sz="2800" dirty="0" smtClean="0"/>
                        <a:t>10</a:t>
                      </a:r>
                      <a:r>
                        <a:rPr kumimoji="1" lang="ja-JP" altLang="en-US" sz="2800" dirty="0" smtClean="0"/>
                        <a:t>億円未満を除く</a:t>
                      </a:r>
                      <a:endParaRPr kumimoji="1" lang="ja-JP" altLang="en-US" sz="2800" dirty="0"/>
                    </a:p>
                  </a:txBody>
                  <a:tcPr anchor="ctr"/>
                </a:tc>
                <a:tc hMerge="1">
                  <a:txBody>
                    <a:bodyPr/>
                    <a:lstStyle/>
                    <a:p>
                      <a:endParaRPr kumimoji="1" lang="ja-JP" altLang="en-US" dirty="0"/>
                    </a:p>
                  </a:txBody>
                  <a:tcPr/>
                </a:tc>
                <a:tc hMerge="1">
                  <a:txBody>
                    <a:bodyPr/>
                    <a:lstStyle/>
                    <a:p>
                      <a:endParaRPr kumimoji="1" lang="ja-JP" altLang="en-US" dirty="0"/>
                    </a:p>
                  </a:txBody>
                  <a:tcPr/>
                </a:tc>
              </a:tr>
              <a:tr h="913861">
                <a:tc>
                  <a:txBody>
                    <a:bodyPr/>
                    <a:lstStyle/>
                    <a:p>
                      <a:r>
                        <a:rPr kumimoji="1" lang="en-US" altLang="ja-JP" sz="2800" dirty="0" smtClean="0"/>
                        <a:t>SRI</a:t>
                      </a:r>
                      <a:r>
                        <a:rPr kumimoji="1" lang="ja-JP" altLang="en-US" sz="2800" dirty="0" smtClean="0"/>
                        <a:t>型</a:t>
                      </a:r>
                      <a:endParaRPr kumimoji="1" lang="ja-JP" altLang="en-US" sz="2800" dirty="0"/>
                    </a:p>
                  </a:txBody>
                  <a:tcPr anchor="ctr"/>
                </a:tc>
                <a:tc>
                  <a:txBody>
                    <a:bodyPr/>
                    <a:lstStyle/>
                    <a:p>
                      <a:pPr algn="r"/>
                      <a:r>
                        <a:rPr kumimoji="1" lang="en-US" altLang="ja-JP" sz="2800" dirty="0" smtClean="0"/>
                        <a:t>0.92</a:t>
                      </a:r>
                      <a:endParaRPr kumimoji="1" lang="ja-JP" altLang="en-US" sz="2800" dirty="0"/>
                    </a:p>
                  </a:txBody>
                  <a:tcPr anchor="ctr"/>
                </a:tc>
                <a:tc>
                  <a:txBody>
                    <a:bodyPr/>
                    <a:lstStyle/>
                    <a:p>
                      <a:pPr algn="r"/>
                      <a:r>
                        <a:rPr kumimoji="1" lang="en-US" altLang="ja-JP" sz="2800" dirty="0" smtClean="0"/>
                        <a:t>15</a:t>
                      </a:r>
                      <a:endParaRPr kumimoji="1" lang="ja-JP" altLang="en-US" sz="2800" dirty="0"/>
                    </a:p>
                  </a:txBody>
                  <a:tcPr anchor="ctr"/>
                </a:tc>
              </a:tr>
              <a:tr h="913861">
                <a:tc>
                  <a:txBody>
                    <a:bodyPr/>
                    <a:lstStyle/>
                    <a:p>
                      <a:r>
                        <a:rPr kumimoji="1" lang="ja-JP" altLang="en-US" sz="2800" dirty="0" smtClean="0"/>
                        <a:t>従来型のファンド</a:t>
                      </a:r>
                      <a:endParaRPr kumimoji="1" lang="ja-JP" altLang="en-US" sz="2800" dirty="0"/>
                    </a:p>
                  </a:txBody>
                  <a:tcPr anchor="ctr"/>
                </a:tc>
                <a:tc>
                  <a:txBody>
                    <a:bodyPr/>
                    <a:lstStyle/>
                    <a:p>
                      <a:pPr algn="r"/>
                      <a:r>
                        <a:rPr kumimoji="1" lang="en-US" altLang="ja-JP" sz="2800" dirty="0" smtClean="0"/>
                        <a:t>0.52</a:t>
                      </a:r>
                      <a:endParaRPr kumimoji="1" lang="ja-JP" altLang="en-US" sz="2800" dirty="0"/>
                    </a:p>
                  </a:txBody>
                  <a:tcPr anchor="ctr"/>
                </a:tc>
                <a:tc>
                  <a:txBody>
                    <a:bodyPr/>
                    <a:lstStyle/>
                    <a:p>
                      <a:pPr algn="r"/>
                      <a:r>
                        <a:rPr kumimoji="1" lang="en-US" altLang="ja-JP" sz="2800" dirty="0" smtClean="0"/>
                        <a:t>308</a:t>
                      </a:r>
                      <a:endParaRPr kumimoji="1" lang="ja-JP" altLang="en-US" sz="2800" dirty="0"/>
                    </a:p>
                  </a:txBody>
                  <a:tcPr anchor="ctr"/>
                </a:tc>
              </a:tr>
            </a:tbl>
          </a:graphicData>
        </a:graphic>
      </p:graphicFrame>
    </p:spTree>
    <p:extLst>
      <p:ext uri="{BB962C8B-B14F-4D97-AF65-F5344CB8AC3E}">
        <p14:creationId xmlns:p14="http://schemas.microsoft.com/office/powerpoint/2010/main" val="5959065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7252015" cy="809767"/>
          </a:xfrm>
        </p:spPr>
        <p:style>
          <a:lnRef idx="1">
            <a:schemeClr val="accent1"/>
          </a:lnRef>
          <a:fillRef idx="3">
            <a:schemeClr val="accent1"/>
          </a:fillRef>
          <a:effectRef idx="2">
            <a:schemeClr val="accent1"/>
          </a:effectRef>
          <a:fontRef idx="minor">
            <a:schemeClr val="lt1"/>
          </a:fontRef>
        </p:style>
        <p:txBody>
          <a:bodyPr/>
          <a:lstStyle/>
          <a:p>
            <a:r>
              <a:rPr kumimoji="1" lang="en-US" altLang="ja-JP" dirty="0" smtClean="0"/>
              <a:t>SRI</a:t>
            </a:r>
            <a:r>
              <a:rPr kumimoji="1" lang="ja-JP" altLang="en-US" dirty="0" smtClean="0"/>
              <a:t>パフォーマンス</a:t>
            </a:r>
            <a:endParaRPr kumimoji="1" lang="ja-JP" altLang="en-US" dirty="0"/>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533238135"/>
              </p:ext>
            </p:extLst>
          </p:nvPr>
        </p:nvGraphicFramePr>
        <p:xfrm>
          <a:off x="838200" y="1677415"/>
          <a:ext cx="10515600" cy="4517919"/>
        </p:xfrm>
        <a:graphic>
          <a:graphicData uri="http://schemas.openxmlformats.org/drawingml/2006/table">
            <a:tbl>
              <a:tblPr firstRow="1" bandRow="1">
                <a:tableStyleId>{5C22544A-7EE6-4342-B048-85BDC9FD1C3A}</a:tableStyleId>
              </a:tblPr>
              <a:tblGrid>
                <a:gridCol w="3505200"/>
                <a:gridCol w="3505200"/>
                <a:gridCol w="3505200"/>
              </a:tblGrid>
              <a:tr h="768879">
                <a:tc>
                  <a:txBody>
                    <a:bodyPr/>
                    <a:lstStyle/>
                    <a:p>
                      <a:endParaRPr kumimoji="1" lang="ja-JP" altLang="en-US" sz="2400" dirty="0"/>
                    </a:p>
                  </a:txBody>
                  <a:tcPr/>
                </a:tc>
                <a:tc>
                  <a:txBody>
                    <a:bodyPr/>
                    <a:lstStyle/>
                    <a:p>
                      <a:pPr algn="ctr"/>
                      <a:r>
                        <a:rPr kumimoji="1" lang="ja-JP" altLang="en-US" sz="2400" dirty="0" smtClean="0"/>
                        <a:t>決定係数</a:t>
                      </a:r>
                      <a:endParaRPr kumimoji="1" lang="ja-JP" altLang="en-US" sz="2400" dirty="0"/>
                    </a:p>
                  </a:txBody>
                  <a:tcPr anchor="ctr"/>
                </a:tc>
                <a:tc>
                  <a:txBody>
                    <a:bodyPr/>
                    <a:lstStyle/>
                    <a:p>
                      <a:pPr algn="ctr"/>
                      <a:r>
                        <a:rPr kumimoji="1" lang="ja-JP" altLang="en-US" sz="2400" dirty="0" smtClean="0"/>
                        <a:t>ファンド数</a:t>
                      </a:r>
                      <a:endParaRPr kumimoji="1" lang="ja-JP" altLang="en-US" sz="2400" dirty="0"/>
                    </a:p>
                  </a:txBody>
                  <a:tcPr anchor="ctr"/>
                </a:tc>
              </a:tr>
              <a:tr h="768879">
                <a:tc>
                  <a:txBody>
                    <a:bodyPr/>
                    <a:lstStyle/>
                    <a:p>
                      <a:r>
                        <a:rPr kumimoji="1" lang="en-US" altLang="ja-JP" sz="2400" dirty="0" smtClean="0"/>
                        <a:t>SRI</a:t>
                      </a:r>
                      <a:r>
                        <a:rPr kumimoji="1" lang="ja-JP" altLang="en-US" sz="2400" dirty="0" smtClean="0"/>
                        <a:t>型　</a:t>
                      </a:r>
                      <a:endParaRPr kumimoji="1" lang="en-US" altLang="ja-JP" sz="2400" dirty="0" smtClean="0"/>
                    </a:p>
                    <a:p>
                      <a:endParaRPr kumimoji="1" lang="ja-JP" altLang="en-US" sz="2400" dirty="0"/>
                    </a:p>
                  </a:txBody>
                  <a:tcPr anchor="ctr"/>
                </a:tc>
                <a:tc>
                  <a:txBody>
                    <a:bodyPr/>
                    <a:lstStyle/>
                    <a:p>
                      <a:pPr algn="r"/>
                      <a:r>
                        <a:rPr kumimoji="1" lang="en-US" altLang="ja-JP" sz="2400" dirty="0" smtClean="0"/>
                        <a:t>0.93</a:t>
                      </a:r>
                    </a:p>
                    <a:p>
                      <a:pPr algn="r"/>
                      <a:r>
                        <a:rPr kumimoji="1" lang="en-US" altLang="ja-JP" sz="2400" dirty="0" smtClean="0"/>
                        <a:t>0.95</a:t>
                      </a:r>
                      <a:endParaRPr kumimoji="1" lang="ja-JP" altLang="en-US" sz="2400" dirty="0"/>
                    </a:p>
                  </a:txBody>
                  <a:tcPr anchor="ctr"/>
                </a:tc>
                <a:tc>
                  <a:txBody>
                    <a:bodyPr/>
                    <a:lstStyle/>
                    <a:p>
                      <a:pPr algn="r"/>
                      <a:r>
                        <a:rPr kumimoji="1" lang="en-US" altLang="ja-JP" sz="2400" dirty="0" smtClean="0"/>
                        <a:t>5</a:t>
                      </a:r>
                    </a:p>
                    <a:p>
                      <a:pPr algn="r"/>
                      <a:r>
                        <a:rPr kumimoji="1" lang="en-US" altLang="ja-JP" sz="2400" dirty="0" smtClean="0"/>
                        <a:t>13</a:t>
                      </a:r>
                      <a:endParaRPr kumimoji="1" lang="ja-JP" altLang="en-US" sz="2400" dirty="0"/>
                    </a:p>
                  </a:txBody>
                  <a:tcPr anchor="ctr"/>
                </a:tc>
              </a:tr>
              <a:tr h="768879">
                <a:tc>
                  <a:txBody>
                    <a:bodyPr/>
                    <a:lstStyle/>
                    <a:p>
                      <a:r>
                        <a:rPr kumimoji="1" lang="ja-JP" altLang="en-US" sz="2400" dirty="0" smtClean="0"/>
                        <a:t>従来型ファンド</a:t>
                      </a:r>
                      <a:endParaRPr kumimoji="1" lang="en-US" altLang="ja-JP" sz="2400" dirty="0" smtClean="0"/>
                    </a:p>
                    <a:p>
                      <a:endParaRPr kumimoji="1" lang="ja-JP" altLang="en-US" sz="2400" dirty="0"/>
                    </a:p>
                  </a:txBody>
                  <a:tcPr anchor="ctr"/>
                </a:tc>
                <a:tc>
                  <a:txBody>
                    <a:bodyPr/>
                    <a:lstStyle/>
                    <a:p>
                      <a:pPr algn="r"/>
                      <a:r>
                        <a:rPr kumimoji="1" lang="en-US" altLang="ja-JP" sz="2400" dirty="0" smtClean="0"/>
                        <a:t>0.85</a:t>
                      </a:r>
                    </a:p>
                    <a:p>
                      <a:pPr algn="r"/>
                      <a:r>
                        <a:rPr kumimoji="1" lang="en-US" altLang="ja-JP" sz="2400" dirty="0" smtClean="0"/>
                        <a:t>0.90</a:t>
                      </a:r>
                      <a:endParaRPr kumimoji="1" lang="ja-JP" altLang="en-US" sz="2400" dirty="0"/>
                    </a:p>
                  </a:txBody>
                  <a:tcPr anchor="ctr"/>
                </a:tc>
                <a:tc>
                  <a:txBody>
                    <a:bodyPr/>
                    <a:lstStyle/>
                    <a:p>
                      <a:pPr algn="r"/>
                      <a:r>
                        <a:rPr kumimoji="1" lang="en-US" altLang="ja-JP" sz="2400" dirty="0" smtClean="0"/>
                        <a:t>189</a:t>
                      </a:r>
                    </a:p>
                    <a:p>
                      <a:pPr algn="r"/>
                      <a:r>
                        <a:rPr kumimoji="1" lang="en-US" altLang="ja-JP" sz="2400" dirty="0" smtClean="0"/>
                        <a:t>195</a:t>
                      </a:r>
                      <a:endParaRPr kumimoji="1" lang="ja-JP" altLang="en-US" sz="2400" dirty="0"/>
                    </a:p>
                  </a:txBody>
                  <a:tcPr anchor="ctr"/>
                </a:tc>
              </a:tr>
              <a:tr h="428721">
                <a:tc gridSpan="3">
                  <a:txBody>
                    <a:bodyPr/>
                    <a:lstStyle/>
                    <a:p>
                      <a:r>
                        <a:rPr kumimoji="1" lang="en-US" altLang="ja-JP" sz="2400" dirty="0" smtClean="0"/>
                        <a:t>10</a:t>
                      </a:r>
                      <a:r>
                        <a:rPr kumimoji="1" lang="ja-JP" altLang="en-US" sz="2400" dirty="0" smtClean="0"/>
                        <a:t>億円未満を除く</a:t>
                      </a:r>
                      <a:endParaRPr kumimoji="1" lang="ja-JP" altLang="en-US" sz="2400" dirty="0"/>
                    </a:p>
                  </a:txBody>
                  <a:tcPr anchor="ctr"/>
                </a:tc>
                <a:tc hMerge="1">
                  <a:txBody>
                    <a:bodyPr/>
                    <a:lstStyle/>
                    <a:p>
                      <a:endParaRPr kumimoji="1" lang="ja-JP" altLang="en-US" dirty="0"/>
                    </a:p>
                  </a:txBody>
                  <a:tcPr/>
                </a:tc>
                <a:tc hMerge="1">
                  <a:txBody>
                    <a:bodyPr/>
                    <a:lstStyle/>
                    <a:p>
                      <a:endParaRPr kumimoji="1" lang="ja-JP" altLang="en-US" dirty="0"/>
                    </a:p>
                  </a:txBody>
                  <a:tcPr/>
                </a:tc>
              </a:tr>
              <a:tr h="768879">
                <a:tc>
                  <a:txBody>
                    <a:bodyPr/>
                    <a:lstStyle/>
                    <a:p>
                      <a:r>
                        <a:rPr kumimoji="1" lang="en-US" altLang="ja-JP" sz="2400" dirty="0" smtClean="0"/>
                        <a:t>SRI</a:t>
                      </a:r>
                      <a:r>
                        <a:rPr kumimoji="1" lang="ja-JP" altLang="en-US" sz="2400" dirty="0" smtClean="0"/>
                        <a:t>型</a:t>
                      </a:r>
                      <a:endParaRPr kumimoji="1" lang="ja-JP" altLang="en-US" sz="2400" dirty="0"/>
                    </a:p>
                  </a:txBody>
                  <a:tcPr anchor="ctr"/>
                </a:tc>
                <a:tc>
                  <a:txBody>
                    <a:bodyPr/>
                    <a:lstStyle/>
                    <a:p>
                      <a:pPr algn="r"/>
                      <a:r>
                        <a:rPr kumimoji="1" lang="en-US" altLang="ja-JP" sz="2400" dirty="0" smtClean="0"/>
                        <a:t>0.93</a:t>
                      </a:r>
                    </a:p>
                    <a:p>
                      <a:pPr algn="r"/>
                      <a:r>
                        <a:rPr kumimoji="1" lang="en-US" altLang="ja-JP" sz="2400" dirty="0" smtClean="0"/>
                        <a:t>0.95</a:t>
                      </a:r>
                      <a:endParaRPr kumimoji="1" lang="ja-JP" altLang="en-US" sz="2400" dirty="0"/>
                    </a:p>
                  </a:txBody>
                  <a:tcPr anchor="ctr"/>
                </a:tc>
                <a:tc>
                  <a:txBody>
                    <a:bodyPr/>
                    <a:lstStyle/>
                    <a:p>
                      <a:pPr algn="r"/>
                      <a:r>
                        <a:rPr kumimoji="1" lang="en-US" altLang="ja-JP" sz="2400" dirty="0" smtClean="0"/>
                        <a:t>5</a:t>
                      </a:r>
                    </a:p>
                    <a:p>
                      <a:pPr algn="r"/>
                      <a:r>
                        <a:rPr kumimoji="1" lang="en-US" altLang="ja-JP" sz="2400" dirty="0" smtClean="0"/>
                        <a:t>10</a:t>
                      </a:r>
                      <a:endParaRPr kumimoji="1" lang="ja-JP" altLang="en-US" sz="2400" dirty="0"/>
                    </a:p>
                  </a:txBody>
                  <a:tcPr anchor="ctr"/>
                </a:tc>
              </a:tr>
              <a:tr h="768879">
                <a:tc>
                  <a:txBody>
                    <a:bodyPr/>
                    <a:lstStyle/>
                    <a:p>
                      <a:r>
                        <a:rPr kumimoji="1" lang="ja-JP" altLang="en-US" sz="2400" dirty="0" smtClean="0"/>
                        <a:t>従来型ファンド</a:t>
                      </a:r>
                      <a:endParaRPr kumimoji="1" lang="ja-JP" altLang="en-US" sz="2400" dirty="0"/>
                    </a:p>
                  </a:txBody>
                  <a:tcPr anchor="ctr"/>
                </a:tc>
                <a:tc>
                  <a:txBody>
                    <a:bodyPr/>
                    <a:lstStyle/>
                    <a:p>
                      <a:pPr algn="r"/>
                      <a:r>
                        <a:rPr kumimoji="1" lang="en-US" altLang="ja-JP" sz="2400" dirty="0" smtClean="0"/>
                        <a:t>0.87</a:t>
                      </a:r>
                    </a:p>
                    <a:p>
                      <a:pPr algn="r"/>
                      <a:r>
                        <a:rPr kumimoji="1" lang="en-US" altLang="ja-JP" sz="2400" dirty="0" smtClean="0"/>
                        <a:t>0.89</a:t>
                      </a:r>
                      <a:endParaRPr kumimoji="1" lang="ja-JP" altLang="en-US" sz="2400" dirty="0"/>
                    </a:p>
                  </a:txBody>
                  <a:tcPr anchor="ctr"/>
                </a:tc>
                <a:tc>
                  <a:txBody>
                    <a:bodyPr/>
                    <a:lstStyle/>
                    <a:p>
                      <a:pPr algn="r"/>
                      <a:r>
                        <a:rPr kumimoji="1" lang="en-US" altLang="ja-JP" sz="2400" dirty="0" smtClean="0"/>
                        <a:t>158</a:t>
                      </a:r>
                    </a:p>
                    <a:p>
                      <a:pPr algn="r"/>
                      <a:r>
                        <a:rPr kumimoji="1" lang="en-US" altLang="ja-JP" sz="2400" dirty="0" smtClean="0"/>
                        <a:t>150</a:t>
                      </a:r>
                      <a:endParaRPr kumimoji="1" lang="ja-JP" altLang="en-US" sz="2400" dirty="0"/>
                    </a:p>
                  </a:txBody>
                  <a:tcPr anchor="ctr"/>
                </a:tc>
              </a:tr>
            </a:tbl>
          </a:graphicData>
        </a:graphic>
      </p:graphicFrame>
      <p:sp>
        <p:nvSpPr>
          <p:cNvPr id="5" name="正方形/長方形 4"/>
          <p:cNvSpPr/>
          <p:nvPr/>
        </p:nvSpPr>
        <p:spPr>
          <a:xfrm>
            <a:off x="8229871" y="571254"/>
            <a:ext cx="3415229" cy="88645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上記</a:t>
            </a:r>
            <a:r>
              <a:rPr kumimoji="1" lang="en-US" altLang="ja-JP" dirty="0" smtClean="0"/>
              <a:t>2000</a:t>
            </a:r>
            <a:r>
              <a:rPr kumimoji="1" lang="ja-JP" altLang="en-US" dirty="0" smtClean="0"/>
              <a:t>年度以前</a:t>
            </a:r>
            <a:endParaRPr kumimoji="1" lang="en-US" altLang="ja-JP" dirty="0" smtClean="0"/>
          </a:p>
          <a:p>
            <a:pPr algn="ctr"/>
            <a:r>
              <a:rPr lang="ja-JP" altLang="en-US" dirty="0" smtClean="0"/>
              <a:t>下記</a:t>
            </a:r>
            <a:r>
              <a:rPr lang="en-US" altLang="ja-JP" dirty="0" smtClean="0"/>
              <a:t>2000</a:t>
            </a:r>
            <a:r>
              <a:rPr lang="ja-JP" altLang="en-US" dirty="0" smtClean="0"/>
              <a:t>年度以降</a:t>
            </a:r>
            <a:endParaRPr lang="en-US" altLang="ja-JP" dirty="0" smtClean="0"/>
          </a:p>
        </p:txBody>
      </p:sp>
      <p:sp>
        <p:nvSpPr>
          <p:cNvPr id="3" name="テキスト ボックス 2"/>
          <p:cNvSpPr txBox="1"/>
          <p:nvPr/>
        </p:nvSpPr>
        <p:spPr>
          <a:xfrm>
            <a:off x="838200" y="6233678"/>
            <a:ext cx="7603273" cy="523220"/>
          </a:xfrm>
          <a:prstGeom prst="rect">
            <a:avLst/>
          </a:prstGeom>
          <a:noFill/>
          <a:ln>
            <a:solidFill>
              <a:schemeClr val="tx1"/>
            </a:solidFill>
          </a:ln>
        </p:spPr>
        <p:txBody>
          <a:bodyPr wrap="square" rtlCol="0">
            <a:spAutoFit/>
          </a:bodyPr>
          <a:lstStyle/>
          <a:p>
            <a:r>
              <a:rPr lang="ja-JP" altLang="en-US" sz="1400" dirty="0"/>
              <a:t>出所</a:t>
            </a:r>
            <a:r>
              <a:rPr lang="ja-JP" altLang="en-US" sz="1400" dirty="0" smtClean="0"/>
              <a:t>：</a:t>
            </a:r>
            <a:r>
              <a:rPr lang="en-US" altLang="ja-JP" sz="1400" dirty="0" smtClean="0"/>
              <a:t>SRI</a:t>
            </a:r>
            <a:r>
              <a:rPr lang="ja-JP" altLang="en-US" sz="1400" dirty="0"/>
              <a:t>ファンドの</a:t>
            </a:r>
            <a:r>
              <a:rPr lang="ja-JP" altLang="en-US" sz="1400" dirty="0" smtClean="0"/>
              <a:t>パフォーマンス　投資工</a:t>
            </a:r>
            <a:r>
              <a:rPr lang="ja-JP" altLang="en-US" sz="1400" dirty="0"/>
              <a:t>学研究所　兼　社会システム研究所　中嶋　</a:t>
            </a:r>
            <a:r>
              <a:rPr lang="ja-JP" altLang="en-US" sz="1400" dirty="0" smtClean="0"/>
              <a:t>幹</a:t>
            </a:r>
            <a:endParaRPr lang="en-US" altLang="ja-JP" sz="1400" dirty="0" smtClean="0"/>
          </a:p>
          <a:p>
            <a:r>
              <a:rPr lang="en-US" altLang="ja-JP" sz="1400" dirty="0"/>
              <a:t>http://www.nikko-research.co.jp/wp-content/uploads/2014/12/473.pdf</a:t>
            </a:r>
          </a:p>
        </p:txBody>
      </p:sp>
    </p:spTree>
    <p:extLst>
      <p:ext uri="{BB962C8B-B14F-4D97-AF65-F5344CB8AC3E}">
        <p14:creationId xmlns:p14="http://schemas.microsoft.com/office/powerpoint/2010/main" val="32303145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70337"/>
          </a:xfrm>
        </p:spPr>
        <p:style>
          <a:lnRef idx="1">
            <a:schemeClr val="accent1"/>
          </a:lnRef>
          <a:fillRef idx="3">
            <a:schemeClr val="accent1"/>
          </a:fillRef>
          <a:effectRef idx="2">
            <a:schemeClr val="accent1"/>
          </a:effectRef>
          <a:fontRef idx="minor">
            <a:schemeClr val="lt1"/>
          </a:fontRef>
        </p:style>
        <p:txBody>
          <a:bodyPr/>
          <a:lstStyle/>
          <a:p>
            <a:r>
              <a:rPr lang="ja-JP" altLang="en-US" dirty="0" smtClean="0"/>
              <a:t>社会的</a:t>
            </a:r>
            <a:r>
              <a:rPr lang="ja-JP" altLang="en-US" dirty="0"/>
              <a:t>責任</a:t>
            </a:r>
            <a:r>
              <a:rPr lang="ja-JP" altLang="en-US" dirty="0" smtClean="0"/>
              <a:t>の促進</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2281442608"/>
              </p:ext>
            </p:extLst>
          </p:nvPr>
        </p:nvGraphicFramePr>
        <p:xfrm>
          <a:off x="677334" y="1479937"/>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113767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97874" y="576008"/>
            <a:ext cx="8637196" cy="945998"/>
          </a:xfrm>
        </p:spPr>
        <p:style>
          <a:lnRef idx="0">
            <a:schemeClr val="accent1"/>
          </a:lnRef>
          <a:fillRef idx="3">
            <a:schemeClr val="accent1"/>
          </a:fillRef>
          <a:effectRef idx="3">
            <a:schemeClr val="accent1"/>
          </a:effectRef>
          <a:fontRef idx="minor">
            <a:schemeClr val="lt1"/>
          </a:fontRef>
        </p:style>
        <p:txBody>
          <a:bodyPr/>
          <a:lstStyle/>
          <a:p>
            <a:r>
              <a:rPr kumimoji="1" lang="ja-JP" altLang="en-US" dirty="0" smtClean="0"/>
              <a:t>銘柄の選別基準</a:t>
            </a:r>
            <a:endParaRPr kumimoji="1" lang="ja-JP" altLang="en-US" dirty="0"/>
          </a:p>
        </p:txBody>
      </p:sp>
      <p:sp>
        <p:nvSpPr>
          <p:cNvPr id="3" name="コンテンツ プレースホルダー 2"/>
          <p:cNvSpPr>
            <a:spLocks noGrp="1"/>
          </p:cNvSpPr>
          <p:nvPr>
            <p:ph idx="1"/>
          </p:nvPr>
        </p:nvSpPr>
        <p:spPr>
          <a:xfrm>
            <a:off x="677334" y="1884557"/>
            <a:ext cx="9977966" cy="4156806"/>
          </a:xfrm>
        </p:spPr>
        <p:txBody>
          <a:bodyPr/>
          <a:lstStyle/>
          <a:p>
            <a:endParaRPr kumimoji="1" lang="ja-JP" altLang="en-US" dirty="0"/>
          </a:p>
        </p:txBody>
      </p:sp>
      <p:sp>
        <p:nvSpPr>
          <p:cNvPr id="4" name="テキスト ボックス 3"/>
          <p:cNvSpPr txBox="1"/>
          <p:nvPr/>
        </p:nvSpPr>
        <p:spPr>
          <a:xfrm>
            <a:off x="3625640" y="2378449"/>
            <a:ext cx="3651831" cy="52322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kumimoji="1" lang="ja-JP" altLang="en-US" sz="2800" dirty="0" smtClean="0"/>
              <a:t>スクリーニング投資</a:t>
            </a:r>
            <a:endParaRPr kumimoji="1" lang="ja-JP" altLang="en-US" sz="2800" dirty="0"/>
          </a:p>
        </p:txBody>
      </p:sp>
      <p:sp>
        <p:nvSpPr>
          <p:cNvPr id="5" name="テキスト ボックス 4"/>
          <p:cNvSpPr txBox="1"/>
          <p:nvPr/>
        </p:nvSpPr>
        <p:spPr>
          <a:xfrm>
            <a:off x="1333500" y="4944764"/>
            <a:ext cx="3837214" cy="830997"/>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ja-JP" altLang="en-US" sz="2400" dirty="0"/>
              <a:t>ポジティブ</a:t>
            </a:r>
            <a:r>
              <a:rPr kumimoji="1" lang="ja-JP" altLang="en-US" sz="2400" dirty="0" smtClean="0"/>
              <a:t>・</a:t>
            </a:r>
            <a:r>
              <a:rPr lang="ja-JP" altLang="en-US" sz="2400" dirty="0"/>
              <a:t>スクリーニング</a:t>
            </a:r>
            <a:endParaRPr kumimoji="1" lang="ja-JP" altLang="en-US" sz="2400" dirty="0"/>
          </a:p>
        </p:txBody>
      </p:sp>
      <p:sp>
        <p:nvSpPr>
          <p:cNvPr id="6" name="テキスト ボックス 5"/>
          <p:cNvSpPr txBox="1"/>
          <p:nvPr/>
        </p:nvSpPr>
        <p:spPr>
          <a:xfrm>
            <a:off x="6279379" y="4944764"/>
            <a:ext cx="3822563" cy="83555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ja-JP" altLang="en-US" sz="2400" dirty="0"/>
              <a:t>ネガティブ</a:t>
            </a:r>
            <a:r>
              <a:rPr kumimoji="1" lang="ja-JP" altLang="en-US" sz="2400" dirty="0" smtClean="0"/>
              <a:t>・スクリーニング</a:t>
            </a:r>
            <a:endParaRPr kumimoji="1" lang="ja-JP" altLang="en-US" sz="2400" dirty="0"/>
          </a:p>
        </p:txBody>
      </p:sp>
      <p:sp>
        <p:nvSpPr>
          <p:cNvPr id="7" name="屈折矢印 6"/>
          <p:cNvSpPr/>
          <p:nvPr/>
        </p:nvSpPr>
        <p:spPr>
          <a:xfrm flipV="1">
            <a:off x="4587492" y="3683000"/>
            <a:ext cx="4178299" cy="1261764"/>
          </a:xfrm>
          <a:prstGeom prst="bentUpArrow">
            <a:avLst>
              <a:gd name="adj1" fmla="val 36133"/>
              <a:gd name="adj2" fmla="val 40159"/>
              <a:gd name="adj3" fmla="val 30414"/>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屈折矢印 7"/>
          <p:cNvSpPr/>
          <p:nvPr/>
        </p:nvSpPr>
        <p:spPr>
          <a:xfrm flipH="1" flipV="1">
            <a:off x="1864014" y="3683000"/>
            <a:ext cx="4016085" cy="1261764"/>
          </a:xfrm>
          <a:prstGeom prst="bentUpArrow">
            <a:avLst>
              <a:gd name="adj1" fmla="val 36072"/>
              <a:gd name="adj2" fmla="val 37078"/>
              <a:gd name="adj3" fmla="val 31039"/>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p:cNvSpPr/>
          <p:nvPr/>
        </p:nvSpPr>
        <p:spPr>
          <a:xfrm>
            <a:off x="5170714" y="2901669"/>
            <a:ext cx="561685" cy="122635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2897209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4581"/>
            <a:ext cx="7605275" cy="797580"/>
          </a:xfrm>
        </p:spPr>
        <p:style>
          <a:lnRef idx="1">
            <a:schemeClr val="accent1"/>
          </a:lnRef>
          <a:fillRef idx="3">
            <a:schemeClr val="accent1"/>
          </a:fillRef>
          <a:effectRef idx="2">
            <a:schemeClr val="accent1"/>
          </a:effectRef>
          <a:fontRef idx="minor">
            <a:schemeClr val="lt1"/>
          </a:fontRef>
        </p:style>
        <p:txBody>
          <a:bodyPr/>
          <a:lstStyle/>
          <a:p>
            <a:r>
              <a:rPr kumimoji="1" lang="en-US" altLang="ja-JP" dirty="0" smtClean="0"/>
              <a:t>SRI</a:t>
            </a:r>
            <a:r>
              <a:rPr kumimoji="1" lang="ja-JP" altLang="en-US" dirty="0" smtClean="0"/>
              <a:t>投資スクリーン例</a:t>
            </a:r>
            <a:endParaRPr kumimoji="1" lang="ja-JP" altLang="en-US" dirty="0"/>
          </a:p>
        </p:txBody>
      </p:sp>
      <p:sp>
        <p:nvSpPr>
          <p:cNvPr id="3" name="コンテンツ プレースホルダー 2"/>
          <p:cNvSpPr>
            <a:spLocks noGrp="1"/>
          </p:cNvSpPr>
          <p:nvPr>
            <p:ph idx="1"/>
          </p:nvPr>
        </p:nvSpPr>
        <p:spPr>
          <a:xfrm>
            <a:off x="677334" y="2160589"/>
            <a:ext cx="8596668" cy="3498089"/>
          </a:xfrm>
          <a:ln w="28575"/>
        </p:spPr>
        <p:style>
          <a:lnRef idx="2">
            <a:schemeClr val="accent1"/>
          </a:lnRef>
          <a:fillRef idx="1">
            <a:schemeClr val="lt1"/>
          </a:fillRef>
          <a:effectRef idx="0">
            <a:schemeClr val="accent1"/>
          </a:effectRef>
          <a:fontRef idx="minor">
            <a:schemeClr val="dk1"/>
          </a:fontRef>
        </p:style>
        <p:txBody>
          <a:bodyPr>
            <a:normAutofit/>
          </a:bodyPr>
          <a:lstStyle/>
          <a:p>
            <a:r>
              <a:rPr kumimoji="1" lang="ja-JP" altLang="en-US" sz="2000" dirty="0" smtClean="0"/>
              <a:t>環境：リサイクリング、包装廃棄物回避、環境浄化に先進して参画</a:t>
            </a:r>
            <a:endParaRPr lang="en-US" altLang="ja-JP" sz="2000" dirty="0"/>
          </a:p>
          <a:p>
            <a:pPr marL="0" indent="0">
              <a:buNone/>
            </a:pPr>
            <a:r>
              <a:rPr kumimoji="1" lang="ja-JP" altLang="en-US" sz="2000" dirty="0" smtClean="0"/>
              <a:t>　　　　 する企業（</a:t>
            </a:r>
            <a:r>
              <a:rPr kumimoji="1" lang="ja-JP" altLang="en-US" sz="2000" dirty="0" smtClean="0">
                <a:solidFill>
                  <a:srgbClr val="FF0000"/>
                </a:solidFill>
              </a:rPr>
              <a:t>＋</a:t>
            </a:r>
            <a:r>
              <a:rPr kumimoji="1" lang="ja-JP" altLang="en-US" sz="2000" dirty="0" smtClean="0"/>
              <a:t>）</a:t>
            </a:r>
            <a:endParaRPr kumimoji="1" lang="en-US" altLang="ja-JP" sz="2000" dirty="0" smtClean="0"/>
          </a:p>
          <a:p>
            <a:pPr marL="0" indent="0">
              <a:buNone/>
            </a:pPr>
            <a:r>
              <a:rPr kumimoji="1" lang="ja-JP" altLang="en-US" sz="2000" dirty="0" smtClean="0"/>
              <a:t>　　　　 地球温暖化の一因となっている企業の回避</a:t>
            </a:r>
            <a:r>
              <a:rPr lang="ja-JP" altLang="en-US" sz="2000" dirty="0"/>
              <a:t>、</a:t>
            </a:r>
            <a:r>
              <a:rPr kumimoji="1" lang="ja-JP" altLang="en-US" sz="2000" dirty="0" smtClean="0"/>
              <a:t>（</a:t>
            </a:r>
            <a:r>
              <a:rPr kumimoji="1" lang="ja-JP" altLang="en-US" sz="2000" dirty="0" smtClean="0">
                <a:solidFill>
                  <a:srgbClr val="0070C0"/>
                </a:solidFill>
              </a:rPr>
              <a:t>－</a:t>
            </a:r>
            <a:r>
              <a:rPr kumimoji="1" lang="en-US" altLang="ja-JP" sz="2000" dirty="0" smtClean="0"/>
              <a:t>)</a:t>
            </a:r>
          </a:p>
          <a:p>
            <a:pPr marL="0" indent="0">
              <a:buNone/>
            </a:pPr>
            <a:endParaRPr kumimoji="1" lang="en-US" altLang="ja-JP" sz="2000" dirty="0" smtClean="0"/>
          </a:p>
          <a:p>
            <a:endParaRPr lang="en-US" altLang="ja-JP" sz="2000" dirty="0"/>
          </a:p>
          <a:p>
            <a:r>
              <a:rPr kumimoji="1" lang="ja-JP" altLang="en-US" sz="2000" dirty="0" smtClean="0"/>
              <a:t>人権：人権基準を推進する企業の</a:t>
            </a:r>
            <a:r>
              <a:rPr lang="ja-JP" altLang="en-US" sz="2000" dirty="0" smtClean="0"/>
              <a:t>追及（</a:t>
            </a:r>
            <a:r>
              <a:rPr lang="ja-JP" altLang="en-US" sz="2000" dirty="0" smtClean="0">
                <a:solidFill>
                  <a:srgbClr val="FF0000"/>
                </a:solidFill>
              </a:rPr>
              <a:t>＋</a:t>
            </a:r>
            <a:r>
              <a:rPr lang="ja-JP" altLang="en-US" sz="2000" dirty="0" smtClean="0"/>
              <a:t>）</a:t>
            </a:r>
            <a:endParaRPr lang="en-US" altLang="ja-JP" sz="2000" dirty="0" smtClean="0"/>
          </a:p>
          <a:p>
            <a:pPr marL="0" indent="0">
              <a:buNone/>
            </a:pPr>
            <a:r>
              <a:rPr kumimoji="1" lang="ja-JP" altLang="en-US" sz="2000" dirty="0"/>
              <a:t>　</a:t>
            </a:r>
            <a:r>
              <a:rPr kumimoji="1" lang="ja-JP" altLang="en-US" sz="2000" dirty="0" smtClean="0"/>
              <a:t>　　　 人権侵害に関わる企業の回避（</a:t>
            </a:r>
            <a:r>
              <a:rPr kumimoji="1" lang="ja-JP" altLang="en-US" sz="2000" dirty="0" smtClean="0">
                <a:solidFill>
                  <a:srgbClr val="0070C0"/>
                </a:solidFill>
              </a:rPr>
              <a:t>－</a:t>
            </a:r>
            <a:r>
              <a:rPr kumimoji="1" lang="ja-JP" altLang="en-US" sz="2000" dirty="0" smtClean="0"/>
              <a:t>）</a:t>
            </a:r>
            <a:endParaRPr kumimoji="1" lang="en-US" altLang="ja-JP" sz="2000" dirty="0" smtClean="0"/>
          </a:p>
          <a:p>
            <a:endParaRPr kumimoji="1" lang="en-US" altLang="ja-JP" sz="2000" dirty="0" smtClean="0"/>
          </a:p>
          <a:p>
            <a:pPr marL="0" indent="0">
              <a:buNone/>
            </a:pPr>
            <a:endParaRPr lang="en-US" altLang="ja-JP" sz="2000" dirty="0"/>
          </a:p>
          <a:p>
            <a:pPr marL="0" indent="0">
              <a:buNone/>
            </a:pPr>
            <a:endParaRPr kumimoji="1" lang="ja-JP" altLang="en-US" sz="2000" dirty="0"/>
          </a:p>
        </p:txBody>
      </p:sp>
      <p:sp>
        <p:nvSpPr>
          <p:cNvPr id="4" name="テキスト ボックス 3"/>
          <p:cNvSpPr txBox="1"/>
          <p:nvPr/>
        </p:nvSpPr>
        <p:spPr>
          <a:xfrm>
            <a:off x="6252507" y="1519765"/>
            <a:ext cx="3021495" cy="52322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kumimoji="1" lang="en-US" altLang="ja-JP" sz="1400" dirty="0" smtClean="0"/>
              <a:t>(</a:t>
            </a:r>
            <a:r>
              <a:rPr kumimoji="1" lang="ja-JP" altLang="en-US" sz="1400" dirty="0" smtClean="0">
                <a:solidFill>
                  <a:srgbClr val="FF0000"/>
                </a:solidFill>
              </a:rPr>
              <a:t>＋</a:t>
            </a:r>
            <a:r>
              <a:rPr kumimoji="1" lang="en-US" altLang="ja-JP" sz="1400" dirty="0" smtClean="0"/>
              <a:t>)</a:t>
            </a:r>
            <a:r>
              <a:rPr kumimoji="1" lang="ja-JP" altLang="en-US" sz="1400" dirty="0" smtClean="0"/>
              <a:t>：ポジティブ・スクリーニング</a:t>
            </a:r>
            <a:endParaRPr kumimoji="1" lang="en-US" altLang="ja-JP" sz="1400" dirty="0" smtClean="0"/>
          </a:p>
          <a:p>
            <a:r>
              <a:rPr lang="en-US" altLang="ja-JP" sz="1400" dirty="0" smtClean="0"/>
              <a:t>(</a:t>
            </a:r>
            <a:r>
              <a:rPr lang="ja-JP" altLang="en-US" sz="1400" dirty="0" smtClean="0">
                <a:solidFill>
                  <a:srgbClr val="0070C0"/>
                </a:solidFill>
              </a:rPr>
              <a:t>－</a:t>
            </a:r>
            <a:r>
              <a:rPr lang="en-US" altLang="ja-JP" sz="1400" dirty="0" smtClean="0"/>
              <a:t>)</a:t>
            </a:r>
            <a:r>
              <a:rPr lang="ja-JP" altLang="en-US" sz="1400" dirty="0" smtClean="0"/>
              <a:t>：ネガティブ・スクリーニング</a:t>
            </a:r>
            <a:endParaRPr kumimoji="1" lang="ja-JP" altLang="en-US" sz="1400" dirty="0"/>
          </a:p>
        </p:txBody>
      </p:sp>
      <p:sp>
        <p:nvSpPr>
          <p:cNvPr id="5" name="テキスト ボックス 4"/>
          <p:cNvSpPr txBox="1"/>
          <p:nvPr/>
        </p:nvSpPr>
        <p:spPr>
          <a:xfrm>
            <a:off x="677334" y="5963478"/>
            <a:ext cx="7605275" cy="52322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400" dirty="0" smtClean="0"/>
              <a:t>出所：図説　ヨーロッパの証券市場　</a:t>
            </a:r>
            <a:r>
              <a:rPr kumimoji="1" lang="en-US" altLang="ja-JP" sz="1400" dirty="0" smtClean="0"/>
              <a:t>2012</a:t>
            </a:r>
            <a:r>
              <a:rPr kumimoji="1" lang="ja-JP" altLang="en-US" sz="1400" dirty="0" smtClean="0"/>
              <a:t>年版　Ｐ</a:t>
            </a:r>
            <a:r>
              <a:rPr kumimoji="1" lang="en-US" altLang="ja-JP" sz="1400" dirty="0" smtClean="0"/>
              <a:t>211</a:t>
            </a:r>
            <a:r>
              <a:rPr kumimoji="1" lang="ja-JP" altLang="en-US" sz="1400" dirty="0" smtClean="0"/>
              <a:t> </a:t>
            </a:r>
            <a:endParaRPr kumimoji="1" lang="en-US" altLang="ja-JP" sz="1400" dirty="0" smtClean="0"/>
          </a:p>
          <a:p>
            <a:r>
              <a:rPr lang="ja-JP" altLang="en-US" sz="1400" dirty="0"/>
              <a:t>　</a:t>
            </a:r>
            <a:r>
              <a:rPr lang="ja-JP" altLang="en-US" sz="1400" dirty="0" smtClean="0"/>
              <a:t>　　公益財団法人　日本証券経済研究所</a:t>
            </a:r>
            <a:endParaRPr kumimoji="1" lang="ja-JP" altLang="en-US" sz="1400" dirty="0"/>
          </a:p>
        </p:txBody>
      </p:sp>
    </p:spTree>
    <p:extLst>
      <p:ext uri="{BB962C8B-B14F-4D97-AF65-F5344CB8AC3E}">
        <p14:creationId xmlns:p14="http://schemas.microsoft.com/office/powerpoint/2010/main" val="34681304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1"/>
            <a:ext cx="8596668" cy="761720"/>
          </a:xfrm>
        </p:spPr>
        <p:style>
          <a:lnRef idx="1">
            <a:schemeClr val="accent1"/>
          </a:lnRef>
          <a:fillRef idx="3">
            <a:schemeClr val="accent1"/>
          </a:fillRef>
          <a:effectRef idx="2">
            <a:schemeClr val="accent1"/>
          </a:effectRef>
          <a:fontRef idx="minor">
            <a:schemeClr val="lt1"/>
          </a:fontRef>
        </p:style>
        <p:txBody>
          <a:bodyPr/>
          <a:lstStyle/>
          <a:p>
            <a:r>
              <a:rPr kumimoji="1" lang="ja-JP" altLang="en-US" dirty="0" smtClean="0"/>
              <a:t>投資スクリーン成果</a:t>
            </a:r>
            <a:endParaRPr kumimoji="1" lang="ja-JP" altLang="en-US" dirty="0"/>
          </a:p>
        </p:txBody>
      </p:sp>
      <p:sp>
        <p:nvSpPr>
          <p:cNvPr id="4" name="テキスト ボックス 3"/>
          <p:cNvSpPr txBox="1"/>
          <p:nvPr/>
        </p:nvSpPr>
        <p:spPr>
          <a:xfrm>
            <a:off x="2120349" y="1846096"/>
            <a:ext cx="5221354"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r>
              <a:rPr kumimoji="1" lang="ja-JP" altLang="en-US" sz="2400" dirty="0" smtClean="0"/>
              <a:t>スクリーンに配慮する企業</a:t>
            </a:r>
            <a:endParaRPr kumimoji="1" lang="ja-JP" altLang="en-US" sz="2400" dirty="0"/>
          </a:p>
        </p:txBody>
      </p:sp>
      <p:sp>
        <p:nvSpPr>
          <p:cNvPr id="5" name="下矢印 4"/>
          <p:cNvSpPr/>
          <p:nvPr/>
        </p:nvSpPr>
        <p:spPr>
          <a:xfrm>
            <a:off x="4287077" y="2396786"/>
            <a:ext cx="887896" cy="66905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2120349" y="3109522"/>
            <a:ext cx="5221355" cy="1569660"/>
          </a:xfrm>
          <a:prstGeom prst="rect">
            <a:avLst/>
          </a:prstGeom>
        </p:spPr>
        <p:style>
          <a:lnRef idx="3">
            <a:schemeClr val="lt1"/>
          </a:lnRef>
          <a:fillRef idx="1">
            <a:schemeClr val="accent1"/>
          </a:fillRef>
          <a:effectRef idx="1">
            <a:schemeClr val="accent1"/>
          </a:effectRef>
          <a:fontRef idx="minor">
            <a:schemeClr val="lt1"/>
          </a:fontRef>
        </p:style>
        <p:txBody>
          <a:bodyPr wrap="square" rtlCol="0" anchor="t">
            <a:spAutoFit/>
          </a:bodyPr>
          <a:lstStyle/>
          <a:p>
            <a:pPr algn="ctr"/>
            <a:r>
              <a:rPr kumimoji="1" lang="ja-JP" altLang="en-US" sz="2400" dirty="0" smtClean="0"/>
              <a:t>資本調達コストの低下</a:t>
            </a:r>
            <a:endParaRPr kumimoji="1" lang="en-US" altLang="ja-JP" sz="2400" dirty="0" smtClean="0"/>
          </a:p>
          <a:p>
            <a:pPr algn="ctr"/>
            <a:r>
              <a:rPr lang="ja-JP" altLang="en-US" sz="2400" dirty="0"/>
              <a:t>従業員</a:t>
            </a:r>
            <a:r>
              <a:rPr lang="ja-JP" altLang="en-US" sz="2400" dirty="0" smtClean="0"/>
              <a:t>の動機</a:t>
            </a:r>
            <a:r>
              <a:rPr lang="ja-JP" altLang="en-US" sz="2400" dirty="0"/>
              <a:t>づ</a:t>
            </a:r>
            <a:r>
              <a:rPr lang="ja-JP" altLang="en-US" sz="2400" dirty="0" smtClean="0"/>
              <a:t>け</a:t>
            </a:r>
            <a:endParaRPr kumimoji="1" lang="en-US" altLang="ja-JP" sz="2400" dirty="0" smtClean="0"/>
          </a:p>
          <a:p>
            <a:pPr algn="ctr"/>
            <a:r>
              <a:rPr kumimoji="1" lang="ja-JP" altLang="en-US" sz="2400" dirty="0" smtClean="0"/>
              <a:t>リスクの低下</a:t>
            </a:r>
            <a:endParaRPr lang="en-US" altLang="ja-JP" sz="2400" dirty="0" smtClean="0"/>
          </a:p>
          <a:p>
            <a:pPr algn="ctr"/>
            <a:endParaRPr kumimoji="1" lang="en-US" altLang="ja-JP" sz="2400" dirty="0" smtClean="0"/>
          </a:p>
        </p:txBody>
      </p:sp>
      <p:sp>
        <p:nvSpPr>
          <p:cNvPr id="7" name="下矢印 6"/>
          <p:cNvSpPr/>
          <p:nvPr/>
        </p:nvSpPr>
        <p:spPr>
          <a:xfrm>
            <a:off x="4273825" y="4722863"/>
            <a:ext cx="914400" cy="61635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2120349" y="5388413"/>
            <a:ext cx="5221355" cy="707886"/>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r>
              <a:rPr kumimoji="1" lang="ja-JP" altLang="en-US" sz="2000" dirty="0" smtClean="0">
                <a:solidFill>
                  <a:schemeClr val="bg1"/>
                </a:solidFill>
              </a:rPr>
              <a:t>企業価値</a:t>
            </a:r>
            <a:r>
              <a:rPr kumimoji="1" lang="ja-JP" altLang="en-US" sz="2000" dirty="0" smtClean="0"/>
              <a:t>を高める。</a:t>
            </a:r>
            <a:endParaRPr kumimoji="1" lang="en-US" altLang="ja-JP" sz="2000" dirty="0" smtClean="0"/>
          </a:p>
          <a:p>
            <a:pPr algn="ctr"/>
            <a:r>
              <a:rPr lang="ja-JP" altLang="en-US" sz="2000" dirty="0"/>
              <a:t>投資</a:t>
            </a:r>
            <a:r>
              <a:rPr lang="ja-JP" altLang="en-US" sz="2000" dirty="0" smtClean="0"/>
              <a:t>の</a:t>
            </a:r>
            <a:r>
              <a:rPr lang="ja-JP" altLang="en-US" sz="2000" b="1" dirty="0" smtClean="0">
                <a:solidFill>
                  <a:srgbClr val="FF0000"/>
                </a:solidFill>
              </a:rPr>
              <a:t>収益性</a:t>
            </a:r>
            <a:r>
              <a:rPr lang="ja-JP" altLang="en-US" sz="2000" dirty="0" smtClean="0"/>
              <a:t>が</a:t>
            </a:r>
            <a:r>
              <a:rPr lang="ja-JP" altLang="en-US" sz="2000" dirty="0"/>
              <a:t>高</a:t>
            </a:r>
            <a:r>
              <a:rPr lang="ja-JP" altLang="en-US" sz="2000" dirty="0" smtClean="0"/>
              <a:t>くなる</a:t>
            </a:r>
            <a:r>
              <a:rPr lang="ja-JP" altLang="en-US" sz="2000" dirty="0"/>
              <a:t>。</a:t>
            </a:r>
            <a:endParaRPr kumimoji="1" lang="ja-JP" altLang="en-US" sz="2000" dirty="0"/>
          </a:p>
        </p:txBody>
      </p:sp>
      <p:sp>
        <p:nvSpPr>
          <p:cNvPr id="9" name="テキスト ボックス 8"/>
          <p:cNvSpPr txBox="1"/>
          <p:nvPr/>
        </p:nvSpPr>
        <p:spPr>
          <a:xfrm>
            <a:off x="733320" y="6184604"/>
            <a:ext cx="8540682" cy="338554"/>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600" dirty="0" smtClean="0"/>
              <a:t>出所：環境経営入門－理論と実践－</a:t>
            </a:r>
            <a:r>
              <a:rPr lang="ja-JP" altLang="en-US" sz="1600" dirty="0"/>
              <a:t>　</a:t>
            </a:r>
            <a:r>
              <a:rPr lang="ja-JP" altLang="en-US" sz="1600" dirty="0" smtClean="0"/>
              <a:t>金原達夫</a:t>
            </a:r>
            <a:r>
              <a:rPr lang="en-US" altLang="ja-JP" sz="1600" dirty="0" smtClean="0"/>
              <a:t>[</a:t>
            </a:r>
            <a:r>
              <a:rPr lang="ja-JP" altLang="en-US" sz="1600" dirty="0" smtClean="0"/>
              <a:t>著</a:t>
            </a:r>
            <a:r>
              <a:rPr lang="en-US" altLang="ja-JP" sz="1600" dirty="0" smtClean="0"/>
              <a:t>]</a:t>
            </a:r>
            <a:r>
              <a:rPr lang="ja-JP" altLang="en-US" sz="1600" dirty="0" smtClean="0"/>
              <a:t>　</a:t>
            </a:r>
            <a:r>
              <a:rPr lang="en-US" altLang="ja-JP" sz="1600" dirty="0" smtClean="0"/>
              <a:t>P119</a:t>
            </a:r>
            <a:r>
              <a:rPr lang="ja-JP" altLang="en-US" sz="1600" dirty="0" smtClean="0"/>
              <a:t>　</a:t>
            </a:r>
            <a:endParaRPr kumimoji="1" lang="ja-JP" altLang="en-US" sz="1600" dirty="0"/>
          </a:p>
        </p:txBody>
      </p:sp>
    </p:spTree>
    <p:extLst>
      <p:ext uri="{BB962C8B-B14F-4D97-AF65-F5344CB8AC3E}">
        <p14:creationId xmlns:p14="http://schemas.microsoft.com/office/powerpoint/2010/main" val="3797590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95350"/>
          </a:xfrm>
        </p:spPr>
        <p:style>
          <a:lnRef idx="1">
            <a:schemeClr val="accent1"/>
          </a:lnRef>
          <a:fillRef idx="3">
            <a:schemeClr val="accent1"/>
          </a:fillRef>
          <a:effectRef idx="2">
            <a:schemeClr val="accent1"/>
          </a:effectRef>
          <a:fontRef idx="minor">
            <a:schemeClr val="lt1"/>
          </a:fontRef>
        </p:style>
        <p:txBody>
          <a:bodyPr/>
          <a:lstStyle/>
          <a:p>
            <a:r>
              <a:rPr kumimoji="1" lang="ja-JP" altLang="en-US" dirty="0" smtClean="0"/>
              <a:t>世界の</a:t>
            </a:r>
            <a:r>
              <a:rPr kumimoji="1" lang="en-US" altLang="ja-JP" dirty="0" smtClean="0"/>
              <a:t>SRI</a:t>
            </a:r>
            <a:r>
              <a:rPr kumimoji="1" lang="ja-JP" altLang="en-US" dirty="0" smtClean="0"/>
              <a:t>市場規模</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1412282612"/>
              </p:ext>
            </p:extLst>
          </p:nvPr>
        </p:nvGraphicFramePr>
        <p:xfrm>
          <a:off x="677334" y="1996068"/>
          <a:ext cx="8596312" cy="3715440"/>
        </p:xfrm>
        <a:graphic>
          <a:graphicData uri="http://schemas.openxmlformats.org/drawingml/2006/table">
            <a:tbl>
              <a:tblPr firstRow="1" bandRow="1">
                <a:tableStyleId>{5C22544A-7EE6-4342-B048-85BDC9FD1C3A}</a:tableStyleId>
              </a:tblPr>
              <a:tblGrid>
                <a:gridCol w="2149078"/>
                <a:gridCol w="2149078"/>
                <a:gridCol w="2149078"/>
                <a:gridCol w="2149078"/>
              </a:tblGrid>
              <a:tr h="532051">
                <a:tc>
                  <a:txBody>
                    <a:bodyPr/>
                    <a:lstStyle/>
                    <a:p>
                      <a:endParaRPr kumimoji="1" lang="ja-JP" altLang="en-US" dirty="0"/>
                    </a:p>
                  </a:txBody>
                  <a:tcPr/>
                </a:tc>
                <a:tc>
                  <a:txBody>
                    <a:bodyPr/>
                    <a:lstStyle/>
                    <a:p>
                      <a:pPr algn="ctr"/>
                      <a:r>
                        <a:rPr kumimoji="1" lang="en-US" altLang="ja-JP" dirty="0" smtClean="0"/>
                        <a:t>2012</a:t>
                      </a:r>
                      <a:r>
                        <a:rPr kumimoji="1" lang="ja-JP" altLang="en-US" dirty="0" smtClean="0"/>
                        <a:t>年</a:t>
                      </a:r>
                      <a:endParaRPr kumimoji="1" lang="ja-JP" altLang="en-US" dirty="0"/>
                    </a:p>
                  </a:txBody>
                  <a:tcPr anchor="ctr"/>
                </a:tc>
                <a:tc>
                  <a:txBody>
                    <a:bodyPr/>
                    <a:lstStyle/>
                    <a:p>
                      <a:pPr algn="ctr"/>
                      <a:r>
                        <a:rPr kumimoji="1" lang="en-US" altLang="ja-JP" dirty="0" smtClean="0"/>
                        <a:t>2014</a:t>
                      </a:r>
                      <a:r>
                        <a:rPr kumimoji="1" lang="ja-JP" altLang="en-US" dirty="0" smtClean="0"/>
                        <a:t>年</a:t>
                      </a:r>
                      <a:endParaRPr kumimoji="1" lang="ja-JP" altLang="en-US" dirty="0"/>
                    </a:p>
                  </a:txBody>
                  <a:tcPr anchor="ctr"/>
                </a:tc>
                <a:tc>
                  <a:txBody>
                    <a:bodyPr/>
                    <a:lstStyle/>
                    <a:p>
                      <a:pPr algn="ctr"/>
                      <a:r>
                        <a:rPr kumimoji="1" lang="ja-JP" altLang="en-US" dirty="0" smtClean="0"/>
                        <a:t>成長率</a:t>
                      </a:r>
                      <a:endParaRPr kumimoji="1" lang="ja-JP" altLang="en-US" dirty="0"/>
                    </a:p>
                  </a:txBody>
                  <a:tcPr anchor="ctr"/>
                </a:tc>
              </a:tr>
              <a:tr h="473294">
                <a:tc>
                  <a:txBody>
                    <a:bodyPr/>
                    <a:lstStyle/>
                    <a:p>
                      <a:r>
                        <a:rPr kumimoji="1" lang="ja-JP" altLang="en-US" dirty="0" smtClean="0"/>
                        <a:t>欧州</a:t>
                      </a:r>
                      <a:endParaRPr kumimoji="1" lang="en-US" altLang="ja-JP" dirty="0" smtClean="0"/>
                    </a:p>
                  </a:txBody>
                  <a:tcPr/>
                </a:tc>
                <a:tc>
                  <a:txBody>
                    <a:bodyPr/>
                    <a:lstStyle/>
                    <a:p>
                      <a:pPr algn="r"/>
                      <a:r>
                        <a:rPr lang="ja-JP" altLang="en-US" dirty="0" smtClean="0"/>
                        <a:t>＄</a:t>
                      </a:r>
                      <a:r>
                        <a:rPr lang="en-US" altLang="ja-JP" dirty="0" smtClean="0"/>
                        <a:t>8,758</a:t>
                      </a:r>
                      <a:endParaRPr lang="ja-JP" altLang="en-US" dirty="0"/>
                    </a:p>
                  </a:txBody>
                  <a:tcPr anchor="ctr"/>
                </a:tc>
                <a:tc>
                  <a:txBody>
                    <a:bodyPr/>
                    <a:lstStyle/>
                    <a:p>
                      <a:pPr algn="r"/>
                      <a:r>
                        <a:rPr kumimoji="1" lang="ja-JP" altLang="en-US" dirty="0" smtClean="0"/>
                        <a:t>＄</a:t>
                      </a:r>
                      <a:r>
                        <a:rPr kumimoji="1" lang="en-US" altLang="ja-JP" dirty="0" smtClean="0"/>
                        <a:t>13,608</a:t>
                      </a:r>
                      <a:endParaRPr kumimoji="1" lang="ja-JP" altLang="en-US" dirty="0"/>
                    </a:p>
                  </a:txBody>
                  <a:tcPr anchor="ctr"/>
                </a:tc>
                <a:tc>
                  <a:txBody>
                    <a:bodyPr/>
                    <a:lstStyle/>
                    <a:p>
                      <a:pPr algn="r"/>
                      <a:r>
                        <a:rPr kumimoji="1" lang="en-US" altLang="ja-JP" dirty="0" smtClean="0"/>
                        <a:t>55</a:t>
                      </a:r>
                      <a:r>
                        <a:rPr kumimoji="1" lang="ja-JP" altLang="en-US" dirty="0" smtClean="0"/>
                        <a:t>％</a:t>
                      </a:r>
                      <a:endParaRPr kumimoji="1" lang="en-US" altLang="ja-JP" dirty="0" smtClean="0"/>
                    </a:p>
                  </a:txBody>
                  <a:tcPr anchor="ctr"/>
                </a:tc>
              </a:tr>
              <a:tr h="473294">
                <a:tc>
                  <a:txBody>
                    <a:bodyPr/>
                    <a:lstStyle/>
                    <a:p>
                      <a:r>
                        <a:rPr kumimoji="1" lang="ja-JP" altLang="en-US" dirty="0" smtClean="0"/>
                        <a:t>米国</a:t>
                      </a:r>
                      <a:endParaRPr kumimoji="1" lang="ja-JP" altLang="en-US" dirty="0"/>
                    </a:p>
                  </a:txBody>
                  <a:tcPr/>
                </a:tc>
                <a:tc>
                  <a:txBody>
                    <a:bodyPr/>
                    <a:lstStyle/>
                    <a:p>
                      <a:pPr algn="r"/>
                      <a:r>
                        <a:rPr kumimoji="1" lang="ja-JP" altLang="en-US" dirty="0" smtClean="0"/>
                        <a:t>＄</a:t>
                      </a:r>
                      <a:r>
                        <a:rPr kumimoji="1" lang="en-US" altLang="ja-JP" dirty="0" smtClean="0"/>
                        <a:t>3,740</a:t>
                      </a:r>
                      <a:endParaRPr kumimoji="1" lang="ja-JP" altLang="en-US" dirty="0"/>
                    </a:p>
                  </a:txBody>
                  <a:tcPr anchor="ctr"/>
                </a:tc>
                <a:tc>
                  <a:txBody>
                    <a:bodyPr/>
                    <a:lstStyle/>
                    <a:p>
                      <a:pPr algn="r"/>
                      <a:r>
                        <a:rPr kumimoji="1" lang="ja-JP" altLang="en-US" dirty="0" smtClean="0"/>
                        <a:t>＄</a:t>
                      </a:r>
                      <a:r>
                        <a:rPr kumimoji="1" lang="en-US" altLang="ja-JP" dirty="0" smtClean="0"/>
                        <a:t>6,572</a:t>
                      </a:r>
                      <a:endParaRPr kumimoji="1" lang="ja-JP" altLang="en-US" dirty="0"/>
                    </a:p>
                  </a:txBody>
                  <a:tcPr anchor="ctr"/>
                </a:tc>
                <a:tc>
                  <a:txBody>
                    <a:bodyPr/>
                    <a:lstStyle/>
                    <a:p>
                      <a:pPr algn="r"/>
                      <a:r>
                        <a:rPr kumimoji="1" lang="en-US" altLang="ja-JP" dirty="0" smtClean="0"/>
                        <a:t>76</a:t>
                      </a:r>
                      <a:r>
                        <a:rPr kumimoji="1" lang="ja-JP" altLang="en-US" dirty="0" smtClean="0"/>
                        <a:t>％</a:t>
                      </a:r>
                      <a:endParaRPr kumimoji="1" lang="ja-JP" altLang="en-US" dirty="0"/>
                    </a:p>
                  </a:txBody>
                  <a:tcPr anchor="ctr"/>
                </a:tc>
              </a:tr>
              <a:tr h="473294">
                <a:tc>
                  <a:txBody>
                    <a:bodyPr/>
                    <a:lstStyle/>
                    <a:p>
                      <a:r>
                        <a:rPr kumimoji="1" lang="ja-JP" altLang="en-US" dirty="0" smtClean="0"/>
                        <a:t>カナダ</a:t>
                      </a:r>
                      <a:endParaRPr kumimoji="1" lang="ja-JP" altLang="en-US" dirty="0"/>
                    </a:p>
                  </a:txBody>
                  <a:tcPr/>
                </a:tc>
                <a:tc>
                  <a:txBody>
                    <a:bodyPr/>
                    <a:lstStyle/>
                    <a:p>
                      <a:pPr algn="r"/>
                      <a:r>
                        <a:rPr kumimoji="1" lang="ja-JP" altLang="en-US" dirty="0" smtClean="0"/>
                        <a:t>＄</a:t>
                      </a:r>
                      <a:r>
                        <a:rPr kumimoji="1" lang="en-US" altLang="ja-JP" dirty="0" smtClean="0"/>
                        <a:t>589</a:t>
                      </a:r>
                    </a:p>
                  </a:txBody>
                  <a:tcPr anchor="ctr"/>
                </a:tc>
                <a:tc>
                  <a:txBody>
                    <a:bodyPr/>
                    <a:lstStyle/>
                    <a:p>
                      <a:pPr algn="r"/>
                      <a:r>
                        <a:rPr kumimoji="1" lang="ja-JP" altLang="en-US" dirty="0" smtClean="0"/>
                        <a:t>＄</a:t>
                      </a:r>
                      <a:r>
                        <a:rPr kumimoji="1" lang="en-US" altLang="ja-JP" dirty="0" smtClean="0"/>
                        <a:t>945</a:t>
                      </a:r>
                      <a:endParaRPr kumimoji="1" lang="ja-JP" altLang="en-US" dirty="0"/>
                    </a:p>
                  </a:txBody>
                  <a:tcPr anchor="ctr"/>
                </a:tc>
                <a:tc>
                  <a:txBody>
                    <a:bodyPr/>
                    <a:lstStyle/>
                    <a:p>
                      <a:pPr algn="r"/>
                      <a:r>
                        <a:rPr kumimoji="1" lang="en-US" altLang="ja-JP" dirty="0" smtClean="0"/>
                        <a:t>60</a:t>
                      </a:r>
                      <a:r>
                        <a:rPr kumimoji="1" lang="ja-JP" altLang="en-US" dirty="0" smtClean="0"/>
                        <a:t>％</a:t>
                      </a:r>
                      <a:endParaRPr kumimoji="1" lang="ja-JP" altLang="en-US" dirty="0"/>
                    </a:p>
                  </a:txBody>
                  <a:tcPr anchor="ctr"/>
                </a:tc>
              </a:tr>
              <a:tr h="816919">
                <a:tc>
                  <a:txBody>
                    <a:bodyPr/>
                    <a:lstStyle/>
                    <a:p>
                      <a:r>
                        <a:rPr kumimoji="1" lang="ja-JP" altLang="en-US" dirty="0" smtClean="0"/>
                        <a:t>オーストラリア</a:t>
                      </a:r>
                      <a:r>
                        <a:rPr kumimoji="1" lang="en-US" altLang="ja-JP" dirty="0" smtClean="0"/>
                        <a:t>/</a:t>
                      </a:r>
                    </a:p>
                    <a:p>
                      <a:r>
                        <a:rPr kumimoji="1" lang="ja-JP" altLang="en-US" dirty="0" smtClean="0"/>
                        <a:t>ニュージーランド</a:t>
                      </a:r>
                      <a:endParaRPr kumimoji="1" lang="en-US" altLang="ja-JP" dirty="0" smtClean="0"/>
                    </a:p>
                  </a:txBody>
                  <a:tcPr/>
                </a:tc>
                <a:tc>
                  <a:txBody>
                    <a:bodyPr/>
                    <a:lstStyle/>
                    <a:p>
                      <a:pPr algn="r"/>
                      <a:r>
                        <a:rPr kumimoji="1" lang="ja-JP" altLang="en-US" dirty="0" smtClean="0"/>
                        <a:t>＄</a:t>
                      </a:r>
                      <a:r>
                        <a:rPr kumimoji="1" lang="en-US" altLang="ja-JP" dirty="0" smtClean="0"/>
                        <a:t>134</a:t>
                      </a:r>
                      <a:endParaRPr kumimoji="1" lang="ja-JP" altLang="en-US" dirty="0"/>
                    </a:p>
                  </a:txBody>
                  <a:tcPr anchor="ctr"/>
                </a:tc>
                <a:tc>
                  <a:txBody>
                    <a:bodyPr/>
                    <a:lstStyle/>
                    <a:p>
                      <a:pPr algn="r"/>
                      <a:r>
                        <a:rPr kumimoji="1" lang="ja-JP" altLang="en-US" dirty="0" smtClean="0"/>
                        <a:t>＄</a:t>
                      </a:r>
                      <a:r>
                        <a:rPr kumimoji="1" lang="en-US" altLang="ja-JP" dirty="0" smtClean="0"/>
                        <a:t>180</a:t>
                      </a:r>
                      <a:endParaRPr kumimoji="1" lang="ja-JP" altLang="en-US" dirty="0"/>
                    </a:p>
                  </a:txBody>
                  <a:tcPr anchor="ctr"/>
                </a:tc>
                <a:tc>
                  <a:txBody>
                    <a:bodyPr/>
                    <a:lstStyle/>
                    <a:p>
                      <a:pPr algn="r"/>
                      <a:r>
                        <a:rPr kumimoji="1" lang="en-US" altLang="ja-JP" dirty="0" smtClean="0"/>
                        <a:t>34</a:t>
                      </a:r>
                      <a:r>
                        <a:rPr kumimoji="1" lang="ja-JP" altLang="en-US" dirty="0" smtClean="0"/>
                        <a:t>％</a:t>
                      </a:r>
                      <a:endParaRPr kumimoji="1" lang="ja-JP" altLang="en-US" dirty="0"/>
                    </a:p>
                  </a:txBody>
                  <a:tcPr anchor="ctr"/>
                </a:tc>
              </a:tr>
              <a:tr h="473294">
                <a:tc>
                  <a:txBody>
                    <a:bodyPr/>
                    <a:lstStyle/>
                    <a:p>
                      <a:r>
                        <a:rPr kumimoji="1" lang="ja-JP" altLang="en-US" dirty="0" smtClean="0"/>
                        <a:t>アジア</a:t>
                      </a:r>
                      <a:endParaRPr kumimoji="1" lang="ja-JP" altLang="en-US" dirty="0"/>
                    </a:p>
                  </a:txBody>
                  <a:tcPr/>
                </a:tc>
                <a:tc>
                  <a:txBody>
                    <a:bodyPr/>
                    <a:lstStyle/>
                    <a:p>
                      <a:pPr algn="r"/>
                      <a:r>
                        <a:rPr kumimoji="1" lang="ja-JP" altLang="en-US" dirty="0" smtClean="0"/>
                        <a:t>＄</a:t>
                      </a:r>
                      <a:r>
                        <a:rPr kumimoji="1" lang="en-US" altLang="ja-JP" dirty="0" smtClean="0"/>
                        <a:t>40</a:t>
                      </a:r>
                      <a:endParaRPr kumimoji="1" lang="ja-JP" altLang="en-US" dirty="0"/>
                    </a:p>
                  </a:txBody>
                  <a:tcPr anchor="ctr"/>
                </a:tc>
                <a:tc>
                  <a:txBody>
                    <a:bodyPr/>
                    <a:lstStyle/>
                    <a:p>
                      <a:pPr algn="r"/>
                      <a:r>
                        <a:rPr kumimoji="1" lang="ja-JP" altLang="en-US" dirty="0" smtClean="0"/>
                        <a:t>＄</a:t>
                      </a:r>
                      <a:r>
                        <a:rPr kumimoji="1" lang="en-US" altLang="ja-JP" dirty="0" smtClean="0"/>
                        <a:t>53</a:t>
                      </a:r>
                      <a:endParaRPr kumimoji="1" lang="ja-JP" altLang="en-US" dirty="0"/>
                    </a:p>
                  </a:txBody>
                  <a:tcPr anchor="ctr"/>
                </a:tc>
                <a:tc>
                  <a:txBody>
                    <a:bodyPr/>
                    <a:lstStyle/>
                    <a:p>
                      <a:pPr algn="r"/>
                      <a:r>
                        <a:rPr kumimoji="1" lang="en-US" altLang="ja-JP" dirty="0" smtClean="0"/>
                        <a:t>32</a:t>
                      </a:r>
                      <a:r>
                        <a:rPr kumimoji="1" lang="ja-JP" altLang="en-US" dirty="0" smtClean="0"/>
                        <a:t>％</a:t>
                      </a:r>
                      <a:endParaRPr kumimoji="1" lang="ja-JP" altLang="en-US" dirty="0"/>
                    </a:p>
                  </a:txBody>
                  <a:tcPr anchor="ctr"/>
                </a:tc>
              </a:tr>
              <a:tr h="473294">
                <a:tc>
                  <a:txBody>
                    <a:bodyPr/>
                    <a:lstStyle/>
                    <a:p>
                      <a:r>
                        <a:rPr kumimoji="1" lang="ja-JP" altLang="en-US" dirty="0" smtClean="0"/>
                        <a:t>合計</a:t>
                      </a:r>
                      <a:endParaRPr kumimoji="1" lang="ja-JP" altLang="en-US" dirty="0"/>
                    </a:p>
                  </a:txBody>
                  <a:tcPr/>
                </a:tc>
                <a:tc>
                  <a:txBody>
                    <a:bodyPr/>
                    <a:lstStyle/>
                    <a:p>
                      <a:pPr algn="r"/>
                      <a:r>
                        <a:rPr kumimoji="1" lang="ja-JP" altLang="en-US" dirty="0" smtClean="0"/>
                        <a:t>＄</a:t>
                      </a:r>
                      <a:r>
                        <a:rPr kumimoji="1" lang="en-US" altLang="ja-JP" dirty="0" smtClean="0"/>
                        <a:t>13,261</a:t>
                      </a:r>
                      <a:endParaRPr kumimoji="1" lang="ja-JP" altLang="en-US" dirty="0"/>
                    </a:p>
                  </a:txBody>
                  <a:tcPr anchor="ctr"/>
                </a:tc>
                <a:tc>
                  <a:txBody>
                    <a:bodyPr/>
                    <a:lstStyle/>
                    <a:p>
                      <a:pPr algn="r"/>
                      <a:r>
                        <a:rPr kumimoji="1" lang="ja-JP" altLang="en-US" dirty="0" smtClean="0"/>
                        <a:t>＄</a:t>
                      </a:r>
                      <a:r>
                        <a:rPr kumimoji="1" lang="en-US" altLang="ja-JP" dirty="0" smtClean="0"/>
                        <a:t>21,358</a:t>
                      </a:r>
                      <a:endParaRPr kumimoji="1" lang="ja-JP" altLang="en-US" dirty="0"/>
                    </a:p>
                  </a:txBody>
                  <a:tcPr anchor="ctr"/>
                </a:tc>
                <a:tc>
                  <a:txBody>
                    <a:bodyPr/>
                    <a:lstStyle/>
                    <a:p>
                      <a:pPr algn="r"/>
                      <a:r>
                        <a:rPr kumimoji="1" lang="en-US" altLang="ja-JP" dirty="0" smtClean="0"/>
                        <a:t>61</a:t>
                      </a:r>
                      <a:r>
                        <a:rPr kumimoji="1" lang="ja-JP" altLang="en-US" dirty="0" smtClean="0"/>
                        <a:t>％</a:t>
                      </a:r>
                      <a:endParaRPr kumimoji="1" lang="ja-JP" altLang="en-US" dirty="0"/>
                    </a:p>
                  </a:txBody>
                  <a:tcPr anchor="ctr"/>
                </a:tc>
              </a:tr>
            </a:tbl>
          </a:graphicData>
        </a:graphic>
      </p:graphicFrame>
      <p:sp>
        <p:nvSpPr>
          <p:cNvPr id="7" name="テキスト ボックス 6"/>
          <p:cNvSpPr txBox="1"/>
          <p:nvPr/>
        </p:nvSpPr>
        <p:spPr>
          <a:xfrm>
            <a:off x="677334" y="5941016"/>
            <a:ext cx="8210550" cy="523220"/>
          </a:xfrm>
          <a:prstGeom prst="rect">
            <a:avLst/>
          </a:prstGeom>
          <a:noFill/>
          <a:ln>
            <a:solidFill>
              <a:schemeClr val="tx1"/>
            </a:solidFill>
          </a:ln>
        </p:spPr>
        <p:txBody>
          <a:bodyPr wrap="square" rtlCol="0">
            <a:spAutoFit/>
          </a:bodyPr>
          <a:lstStyle/>
          <a:p>
            <a:r>
              <a:rPr lang="ja-JP" altLang="en-US" sz="1400" dirty="0" smtClean="0">
                <a:effectLst/>
              </a:rPr>
              <a:t>出所：</a:t>
            </a:r>
            <a:r>
              <a:rPr lang="en-US" altLang="ja-JP" sz="1400" dirty="0" smtClean="0">
                <a:effectLst/>
              </a:rPr>
              <a:t>GSIA</a:t>
            </a:r>
            <a:r>
              <a:rPr lang="ja-JP" altLang="en-US" sz="1400" dirty="0" smtClean="0">
                <a:effectLst/>
              </a:rPr>
              <a:t> </a:t>
            </a:r>
            <a:r>
              <a:rPr lang="en-US" altLang="ja-JP" sz="1400" dirty="0" smtClean="0">
                <a:effectLst/>
              </a:rPr>
              <a:t>2014</a:t>
            </a:r>
            <a:r>
              <a:rPr lang="ja-JP" altLang="en-US" sz="1400" dirty="0" smtClean="0">
                <a:effectLst/>
              </a:rPr>
              <a:t> </a:t>
            </a:r>
            <a:r>
              <a:rPr lang="en-US" altLang="ja-JP" sz="1400" dirty="0" smtClean="0">
                <a:effectLst/>
              </a:rPr>
              <a:t>Global Sustainable Investment Review</a:t>
            </a:r>
            <a:r>
              <a:rPr lang="ja-JP" altLang="en-US" sz="1400" dirty="0" smtClean="0">
                <a:effectLst/>
              </a:rPr>
              <a:t>より作成</a:t>
            </a:r>
            <a:endParaRPr lang="en-US" altLang="ja-JP" sz="1400" dirty="0" smtClean="0">
              <a:effectLst/>
            </a:endParaRPr>
          </a:p>
          <a:p>
            <a:r>
              <a:rPr kumimoji="1" lang="ja-JP" altLang="en-US" sz="1400" dirty="0"/>
              <a:t>　</a:t>
            </a:r>
            <a:r>
              <a:rPr kumimoji="1" lang="ja-JP" altLang="en-US" sz="1400" dirty="0" smtClean="0"/>
              <a:t>　　</a:t>
            </a:r>
            <a:endParaRPr kumimoji="1" lang="ja-JP" altLang="en-US" sz="1400" dirty="0"/>
          </a:p>
        </p:txBody>
      </p:sp>
      <p:sp>
        <p:nvSpPr>
          <p:cNvPr id="8" name="テキスト ボックス 7"/>
          <p:cNvSpPr txBox="1"/>
          <p:nvPr/>
        </p:nvSpPr>
        <p:spPr>
          <a:xfrm>
            <a:off x="9620250" y="2800350"/>
            <a:ext cx="2332264" cy="2911158"/>
          </a:xfrm>
          <a:prstGeom prst="flowChartAlternateProcess">
            <a:avLst/>
          </a:prstGeom>
          <a:solidFill>
            <a:schemeClr val="accent1">
              <a:lumMod val="40000"/>
              <a:lumOff val="60000"/>
            </a:schemeClr>
          </a:solidFill>
          <a:ln w="19050">
            <a:solidFill>
              <a:schemeClr val="accent2"/>
            </a:solidFill>
          </a:ln>
        </p:spPr>
        <p:txBody>
          <a:bodyPr wrap="square" rtlCol="0">
            <a:spAutoFit/>
          </a:bodyPr>
          <a:lstStyle/>
          <a:p>
            <a:r>
              <a:rPr kumimoji="1" lang="ja-JP" altLang="en-US" sz="2400" dirty="0" smtClean="0"/>
              <a:t>世界の</a:t>
            </a:r>
            <a:r>
              <a:rPr kumimoji="1" lang="en-US" altLang="ja-JP" sz="2400" dirty="0" smtClean="0"/>
              <a:t>SRI</a:t>
            </a:r>
            <a:r>
              <a:rPr kumimoji="1" lang="ja-JP" altLang="en-US" sz="2400" dirty="0" smtClean="0"/>
              <a:t>市場規模は拡大している。</a:t>
            </a:r>
            <a:endParaRPr kumimoji="1" lang="en-US" altLang="ja-JP" sz="2400" dirty="0" smtClean="0"/>
          </a:p>
          <a:p>
            <a:r>
              <a:rPr kumimoji="1" lang="ja-JP" altLang="en-US" sz="2400" dirty="0" smtClean="0"/>
              <a:t>アジアに対し、欧州・米国の伸び率が高い</a:t>
            </a:r>
            <a:endParaRPr kumimoji="1" lang="ja-JP" altLang="en-US" sz="2400" dirty="0"/>
          </a:p>
        </p:txBody>
      </p:sp>
      <p:sp>
        <p:nvSpPr>
          <p:cNvPr id="9" name="テキスト ボックス 8"/>
          <p:cNvSpPr txBox="1"/>
          <p:nvPr/>
        </p:nvSpPr>
        <p:spPr>
          <a:xfrm>
            <a:off x="7603033" y="1657514"/>
            <a:ext cx="1670613" cy="338554"/>
          </a:xfrm>
          <a:prstGeom prst="rect">
            <a:avLst/>
          </a:prstGeom>
          <a:noFill/>
        </p:spPr>
        <p:txBody>
          <a:bodyPr wrap="square" rtlCol="0">
            <a:spAutoFit/>
          </a:bodyPr>
          <a:lstStyle/>
          <a:p>
            <a:r>
              <a:rPr lang="ja-JP" altLang="en-US" sz="1600" dirty="0"/>
              <a:t>単位</a:t>
            </a:r>
            <a:r>
              <a:rPr kumimoji="1" lang="ja-JP" altLang="en-US" sz="1600" dirty="0" smtClean="0"/>
              <a:t>：</a:t>
            </a:r>
            <a:r>
              <a:rPr kumimoji="1" lang="en-US" altLang="ja-JP" sz="1600" dirty="0" smtClean="0"/>
              <a:t>10</a:t>
            </a:r>
            <a:r>
              <a:rPr kumimoji="1" lang="ja-JP" altLang="en-US" sz="1600" dirty="0" smtClean="0"/>
              <a:t>億ドル</a:t>
            </a:r>
            <a:endParaRPr kumimoji="1" lang="ja-JP" altLang="en-US" sz="1600" dirty="0"/>
          </a:p>
        </p:txBody>
      </p:sp>
    </p:spTree>
    <p:extLst>
      <p:ext uri="{BB962C8B-B14F-4D97-AF65-F5344CB8AC3E}">
        <p14:creationId xmlns:p14="http://schemas.microsoft.com/office/powerpoint/2010/main" val="21405042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526780"/>
            <a:ext cx="8596668" cy="835152"/>
          </a:xfrm>
        </p:spPr>
        <p:style>
          <a:lnRef idx="1">
            <a:schemeClr val="accent1"/>
          </a:lnRef>
          <a:fillRef idx="3">
            <a:schemeClr val="accent1"/>
          </a:fillRef>
          <a:effectRef idx="2">
            <a:schemeClr val="accent1"/>
          </a:effectRef>
          <a:fontRef idx="minor">
            <a:schemeClr val="lt1"/>
          </a:fontRef>
        </p:style>
        <p:txBody>
          <a:bodyPr/>
          <a:lstStyle/>
          <a:p>
            <a:r>
              <a:rPr kumimoji="1" lang="en-US" altLang="ja-JP" dirty="0" smtClean="0"/>
              <a:t>SRI</a:t>
            </a:r>
            <a:r>
              <a:rPr lang="ja-JP" altLang="en-US" dirty="0" smtClean="0"/>
              <a:t>投資成果（</a:t>
            </a:r>
            <a:r>
              <a:rPr kumimoji="1" lang="ja-JP" altLang="en-US" dirty="0" smtClean="0"/>
              <a:t>日本）</a:t>
            </a:r>
            <a:endParaRPr kumimoji="1" lang="ja-JP" altLang="en-US" dirty="0"/>
          </a:p>
        </p:txBody>
      </p:sp>
      <p:sp>
        <p:nvSpPr>
          <p:cNvPr id="3" name="コンテンツ プレースホルダー 2"/>
          <p:cNvSpPr>
            <a:spLocks noGrp="1"/>
          </p:cNvSpPr>
          <p:nvPr>
            <p:ph idx="1"/>
          </p:nvPr>
        </p:nvSpPr>
        <p:spPr>
          <a:xfrm>
            <a:off x="677334" y="1444752"/>
            <a:ext cx="8596668" cy="4596611"/>
          </a:xfrm>
        </p:spPr>
        <p:txBody>
          <a:bodyPr>
            <a:normAutofit/>
          </a:bodyPr>
          <a:lstStyle/>
          <a:p>
            <a:r>
              <a:rPr kumimoji="1" lang="en-US" altLang="ja-JP" sz="2000" dirty="0" smtClean="0"/>
              <a:t>2009</a:t>
            </a:r>
            <a:r>
              <a:rPr kumimoji="1" lang="ja-JP" altLang="en-US" sz="2000" dirty="0" smtClean="0"/>
              <a:t>年には、</a:t>
            </a:r>
            <a:r>
              <a:rPr kumimoji="1" lang="en-US" altLang="ja-JP" sz="2000" dirty="0" smtClean="0"/>
              <a:t>83</a:t>
            </a:r>
            <a:r>
              <a:rPr kumimoji="1" lang="ja-JP" altLang="en-US" sz="2000" dirty="0" smtClean="0"/>
              <a:t>本のファンドが</a:t>
            </a:r>
            <a:r>
              <a:rPr kumimoji="1" lang="en-US" altLang="ja-JP" sz="2000" dirty="0" smtClean="0"/>
              <a:t>SRI</a:t>
            </a:r>
            <a:r>
              <a:rPr kumimoji="1" lang="ja-JP" altLang="en-US" sz="2000" dirty="0" smtClean="0"/>
              <a:t>投資を行う。</a:t>
            </a:r>
            <a:endParaRPr kumimoji="1" lang="en-US" altLang="ja-JP" sz="2000" dirty="0" smtClean="0"/>
          </a:p>
          <a:p>
            <a:r>
              <a:rPr lang="en-US" altLang="ja-JP" sz="2000" dirty="0" smtClean="0"/>
              <a:t>SRI</a:t>
            </a:r>
            <a:r>
              <a:rPr lang="ja-JP" altLang="en-US" sz="2000" dirty="0" smtClean="0"/>
              <a:t>投資の純資産残高は、基本的に</a:t>
            </a:r>
            <a:r>
              <a:rPr lang="en-US" altLang="ja-JP" sz="2000" dirty="0" smtClean="0"/>
              <a:t>2003</a:t>
            </a:r>
            <a:r>
              <a:rPr lang="ja-JP" altLang="en-US" sz="2000" dirty="0" smtClean="0"/>
              <a:t>年以降増加傾向。</a:t>
            </a:r>
            <a:endParaRPr lang="en-US" altLang="ja-JP" sz="2000" dirty="0" smtClean="0"/>
          </a:p>
          <a:p>
            <a:endParaRPr kumimoji="1" lang="ja-JP" altLang="en-US" sz="2000" dirty="0"/>
          </a:p>
        </p:txBody>
      </p:sp>
      <p:pic>
        <p:nvPicPr>
          <p:cNvPr id="4" name="図 3"/>
          <p:cNvPicPr>
            <a:picLocks noChangeAspect="1"/>
          </p:cNvPicPr>
          <p:nvPr/>
        </p:nvPicPr>
        <p:blipFill>
          <a:blip r:embed="rId3"/>
          <a:stretch>
            <a:fillRect/>
          </a:stretch>
        </p:blipFill>
        <p:spPr>
          <a:xfrm>
            <a:off x="863589" y="2307199"/>
            <a:ext cx="8224157" cy="3476625"/>
          </a:xfrm>
          <a:prstGeom prst="rect">
            <a:avLst/>
          </a:prstGeom>
        </p:spPr>
      </p:pic>
      <p:sp>
        <p:nvSpPr>
          <p:cNvPr id="5" name="テキスト ボックス 4"/>
          <p:cNvSpPr txBox="1"/>
          <p:nvPr/>
        </p:nvSpPr>
        <p:spPr>
          <a:xfrm>
            <a:off x="863589" y="6041363"/>
            <a:ext cx="8224157" cy="523220"/>
          </a:xfrm>
          <a:prstGeom prst="rect">
            <a:avLst/>
          </a:prstGeom>
          <a:noFill/>
          <a:ln>
            <a:solidFill>
              <a:schemeClr val="tx1"/>
            </a:solidFill>
          </a:ln>
        </p:spPr>
        <p:txBody>
          <a:bodyPr wrap="square" rtlCol="0">
            <a:spAutoFit/>
          </a:bodyPr>
          <a:lstStyle/>
          <a:p>
            <a:r>
              <a:rPr kumimoji="1" lang="ja-JP" altLang="en-US" sz="1400" dirty="0" smtClean="0"/>
              <a:t>出所：環境白書　平成</a:t>
            </a:r>
            <a:r>
              <a:rPr kumimoji="1" lang="en-US" altLang="ja-JP" sz="1400" dirty="0" smtClean="0"/>
              <a:t>22</a:t>
            </a:r>
            <a:r>
              <a:rPr kumimoji="1" lang="ja-JP" altLang="en-US" sz="1400" dirty="0" smtClean="0"/>
              <a:t>年版</a:t>
            </a:r>
            <a:endParaRPr kumimoji="1" lang="en-US" altLang="ja-JP" sz="1400" dirty="0" smtClean="0"/>
          </a:p>
          <a:p>
            <a:r>
              <a:rPr lang="en-US" altLang="ja-JP" sz="1400" dirty="0"/>
              <a:t>https://www.env.go.jp/policy/hakusyo/zu/h22/html/hj10010503.html</a:t>
            </a:r>
            <a:endParaRPr kumimoji="1" lang="ja-JP" altLang="en-US" sz="1400" dirty="0"/>
          </a:p>
        </p:txBody>
      </p:sp>
      <p:sp>
        <p:nvSpPr>
          <p:cNvPr id="6" name="円形吹き出し 5"/>
          <p:cNvSpPr/>
          <p:nvPr/>
        </p:nvSpPr>
        <p:spPr>
          <a:xfrm>
            <a:off x="9104669" y="824090"/>
            <a:ext cx="3087331" cy="2596444"/>
          </a:xfrm>
          <a:prstGeom prst="wedgeEllipseCallout">
            <a:avLst>
              <a:gd name="adj1" fmla="val -89576"/>
              <a:gd name="adj2" fmla="val 52065"/>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kumimoji="1" lang="ja-JP" altLang="en-US" sz="2400" dirty="0" smtClean="0"/>
              <a:t>ただし投資規模は欧米諸国に</a:t>
            </a:r>
            <a:r>
              <a:rPr lang="ja-JP" altLang="en-US" sz="2400" dirty="0" smtClean="0"/>
              <a:t>比べれば大きく劣っている。</a:t>
            </a:r>
            <a:endParaRPr kumimoji="1" lang="ja-JP" altLang="en-US" sz="2400" dirty="0"/>
          </a:p>
        </p:txBody>
      </p:sp>
    </p:spTree>
    <p:extLst>
      <p:ext uri="{BB962C8B-B14F-4D97-AF65-F5344CB8AC3E}">
        <p14:creationId xmlns:p14="http://schemas.microsoft.com/office/powerpoint/2010/main" val="42574015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796119"/>
          </a:xfrm>
        </p:spPr>
        <p:style>
          <a:lnRef idx="1">
            <a:schemeClr val="accent1"/>
          </a:lnRef>
          <a:fillRef idx="3">
            <a:schemeClr val="accent1"/>
          </a:fillRef>
          <a:effectRef idx="2">
            <a:schemeClr val="accent1"/>
          </a:effectRef>
          <a:fontRef idx="minor">
            <a:schemeClr val="lt1"/>
          </a:fontRef>
        </p:style>
        <p:txBody>
          <a:bodyPr/>
          <a:lstStyle/>
          <a:p>
            <a:r>
              <a:rPr kumimoji="1" lang="ja-JP" altLang="en-US" dirty="0" smtClean="0">
                <a:solidFill>
                  <a:schemeClr val="bg1"/>
                </a:solidFill>
              </a:rPr>
              <a:t>目次</a:t>
            </a:r>
            <a:endParaRPr kumimoji="1" lang="ja-JP" altLang="en-US" dirty="0">
              <a:solidFill>
                <a:schemeClr val="bg1"/>
              </a:solidFill>
            </a:endParaRPr>
          </a:p>
        </p:txBody>
      </p:sp>
      <p:sp>
        <p:nvSpPr>
          <p:cNvPr id="3" name="コンテンツ プレースホルダー 2"/>
          <p:cNvSpPr>
            <a:spLocks noGrp="1"/>
          </p:cNvSpPr>
          <p:nvPr>
            <p:ph idx="1"/>
          </p:nvPr>
        </p:nvSpPr>
        <p:spPr>
          <a:xfrm>
            <a:off x="677334" y="1656523"/>
            <a:ext cx="8596668" cy="5015210"/>
          </a:xfrm>
        </p:spPr>
        <p:txBody>
          <a:bodyPr>
            <a:normAutofit/>
          </a:bodyPr>
          <a:lstStyle/>
          <a:p>
            <a:pPr>
              <a:buFont typeface="Wingdings" panose="05000000000000000000" pitchFamily="2" charset="2"/>
              <a:buChar char="Ø"/>
            </a:pPr>
            <a:r>
              <a:rPr kumimoji="1" lang="ja-JP" altLang="en-US" sz="3200" dirty="0" smtClean="0"/>
              <a:t>本研究の目的</a:t>
            </a:r>
            <a:endParaRPr kumimoji="1" lang="en-US" altLang="ja-JP" sz="3200" dirty="0" smtClean="0"/>
          </a:p>
          <a:p>
            <a:pPr>
              <a:buFont typeface="Wingdings" panose="05000000000000000000" pitchFamily="2" charset="2"/>
              <a:buChar char="Ø"/>
            </a:pPr>
            <a:r>
              <a:rPr lang="ja-JP" altLang="en-US" sz="3200" dirty="0" smtClean="0"/>
              <a:t>第一章　エコファンドの背景と目的</a:t>
            </a:r>
            <a:endParaRPr lang="en-US" altLang="ja-JP" sz="3200" dirty="0" smtClean="0"/>
          </a:p>
          <a:p>
            <a:pPr>
              <a:buFont typeface="Wingdings" panose="05000000000000000000" pitchFamily="2" charset="2"/>
              <a:buChar char="Ø"/>
            </a:pPr>
            <a:r>
              <a:rPr lang="ja-JP" altLang="en-US" sz="3200" dirty="0" smtClean="0"/>
              <a:t>第二章　社会的責任投資の成果と課題</a:t>
            </a:r>
            <a:endParaRPr lang="en-US" altLang="ja-JP" sz="3200" dirty="0" smtClean="0"/>
          </a:p>
          <a:p>
            <a:pPr>
              <a:buFont typeface="Wingdings" panose="05000000000000000000" pitchFamily="2" charset="2"/>
              <a:buChar char="Ø"/>
            </a:pPr>
            <a:r>
              <a:rPr kumimoji="1" lang="ja-JP" altLang="en-US" sz="3200" dirty="0" smtClean="0"/>
              <a:t>第三章　</a:t>
            </a:r>
            <a:r>
              <a:rPr lang="en-US" altLang="ja-JP" sz="3200" dirty="0" smtClean="0"/>
              <a:t>ESG</a:t>
            </a:r>
            <a:r>
              <a:rPr lang="ja-JP" altLang="en-US" sz="3200" dirty="0"/>
              <a:t>投資</a:t>
            </a:r>
            <a:endParaRPr kumimoji="1" lang="en-US" altLang="ja-JP" sz="3200" dirty="0" smtClean="0"/>
          </a:p>
          <a:p>
            <a:pPr>
              <a:buFont typeface="Wingdings" panose="05000000000000000000" pitchFamily="2" charset="2"/>
              <a:buChar char="Ø"/>
            </a:pPr>
            <a:r>
              <a:rPr lang="ja-JP" altLang="en-US" sz="3200" dirty="0" smtClean="0"/>
              <a:t>第四章　</a:t>
            </a:r>
            <a:r>
              <a:rPr lang="ja-JP" altLang="en-US" sz="3200" dirty="0"/>
              <a:t>ヒアリング</a:t>
            </a:r>
            <a:endParaRPr lang="en-US" altLang="ja-JP" sz="3200" dirty="0" smtClean="0"/>
          </a:p>
          <a:p>
            <a:pPr>
              <a:buFont typeface="Wingdings" panose="05000000000000000000" pitchFamily="2" charset="2"/>
              <a:buChar char="Ø"/>
            </a:pPr>
            <a:r>
              <a:rPr lang="ja-JP" altLang="en-US" sz="3200" dirty="0" smtClean="0"/>
              <a:t>第五章　要約と結論</a:t>
            </a:r>
            <a:endParaRPr lang="en-US" altLang="ja-JP" sz="3200" dirty="0"/>
          </a:p>
          <a:p>
            <a:pPr marL="0" indent="0">
              <a:buNone/>
            </a:pPr>
            <a:endParaRPr lang="en-US" altLang="ja-JP" sz="2400" dirty="0"/>
          </a:p>
          <a:p>
            <a:pPr marL="457200" lvl="1" indent="0">
              <a:buNone/>
            </a:pPr>
            <a:endParaRPr lang="en-US" altLang="ja-JP" sz="2000" dirty="0" smtClean="0"/>
          </a:p>
          <a:p>
            <a:pPr indent="-285750">
              <a:buFont typeface="Arial" panose="020B0604020202020204" pitchFamily="34" charset="0"/>
              <a:buChar char="•"/>
            </a:pPr>
            <a:endParaRPr kumimoji="1" lang="en-US" altLang="ja-JP" sz="2400" dirty="0" smtClean="0"/>
          </a:p>
          <a:p>
            <a:pPr marL="57150" indent="0">
              <a:buNone/>
            </a:pPr>
            <a:endParaRPr kumimoji="1" lang="en-US" altLang="ja-JP" sz="2400" dirty="0" smtClean="0"/>
          </a:p>
          <a:p>
            <a:pPr lvl="1">
              <a:buFont typeface="Wingdings" panose="05000000000000000000" pitchFamily="2" charset="2"/>
              <a:buChar char="ü"/>
            </a:pPr>
            <a:endParaRPr kumimoji="1" lang="en-US" altLang="ja-JP" sz="2000" dirty="0" smtClean="0"/>
          </a:p>
        </p:txBody>
      </p:sp>
    </p:spTree>
    <p:extLst>
      <p:ext uri="{BB962C8B-B14F-4D97-AF65-F5344CB8AC3E}">
        <p14:creationId xmlns:p14="http://schemas.microsoft.com/office/powerpoint/2010/main" val="3166585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90016"/>
          </a:xfrm>
        </p:spPr>
        <p:style>
          <a:lnRef idx="1">
            <a:schemeClr val="accent1"/>
          </a:lnRef>
          <a:fillRef idx="3">
            <a:schemeClr val="accent1"/>
          </a:fillRef>
          <a:effectRef idx="2">
            <a:schemeClr val="accent1"/>
          </a:effectRef>
          <a:fontRef idx="minor">
            <a:schemeClr val="lt1"/>
          </a:fontRef>
        </p:style>
        <p:txBody>
          <a:bodyPr/>
          <a:lstStyle/>
          <a:p>
            <a:r>
              <a:rPr kumimoji="1" lang="en-US" altLang="ja-JP" dirty="0" smtClean="0"/>
              <a:t>SRI</a:t>
            </a:r>
            <a:r>
              <a:rPr kumimoji="1" lang="ja-JP" altLang="en-US" dirty="0" smtClean="0"/>
              <a:t>投資成果</a:t>
            </a:r>
            <a:r>
              <a:rPr lang="ja-JP" altLang="en-US" dirty="0"/>
              <a:t>（</a:t>
            </a:r>
            <a:r>
              <a:rPr kumimoji="1" lang="ja-JP" altLang="en-US" dirty="0" smtClean="0"/>
              <a:t>アメリカ）</a:t>
            </a:r>
            <a:endParaRPr kumimoji="1" lang="ja-JP" altLang="en-US" dirty="0"/>
          </a:p>
        </p:txBody>
      </p:sp>
      <p:sp>
        <p:nvSpPr>
          <p:cNvPr id="3" name="コンテンツ プレースホルダー 2"/>
          <p:cNvSpPr>
            <a:spLocks noGrp="1"/>
          </p:cNvSpPr>
          <p:nvPr>
            <p:ph idx="1"/>
          </p:nvPr>
        </p:nvSpPr>
        <p:spPr>
          <a:xfrm>
            <a:off x="677334" y="1585173"/>
            <a:ext cx="8596668" cy="4456190"/>
          </a:xfrm>
        </p:spPr>
        <p:txBody>
          <a:bodyPr>
            <a:normAutofit/>
          </a:bodyPr>
          <a:lstStyle/>
          <a:p>
            <a:r>
              <a:rPr kumimoji="1" lang="en-US" altLang="ja-JP" sz="2000" dirty="0" smtClean="0"/>
              <a:t>SRI</a:t>
            </a:r>
            <a:r>
              <a:rPr kumimoji="1" lang="ja-JP" altLang="en-US" sz="2000" dirty="0" smtClean="0"/>
              <a:t>型当市運尿資産残高は、年々増加。</a:t>
            </a:r>
            <a:endParaRPr kumimoji="1" lang="en-US" altLang="ja-JP" sz="2000" dirty="0" smtClean="0"/>
          </a:p>
          <a:p>
            <a:r>
              <a:rPr kumimoji="1" lang="en-US" altLang="ja-JP" sz="2000" dirty="0" smtClean="0"/>
              <a:t>2007</a:t>
            </a:r>
            <a:r>
              <a:rPr kumimoji="1" lang="ja-JP" altLang="en-US" sz="2000" dirty="0" smtClean="0"/>
              <a:t>年には</a:t>
            </a:r>
            <a:r>
              <a:rPr kumimoji="1" lang="en-US" altLang="ja-JP" sz="2000" dirty="0" smtClean="0"/>
              <a:t>1995</a:t>
            </a:r>
            <a:r>
              <a:rPr kumimoji="1" lang="ja-JP" altLang="en-US" sz="2000" dirty="0" smtClean="0"/>
              <a:t>年と比べ、</a:t>
            </a:r>
            <a:r>
              <a:rPr kumimoji="1" lang="en-US" altLang="ja-JP" sz="2000" dirty="0" smtClean="0"/>
              <a:t>4</a:t>
            </a:r>
            <a:r>
              <a:rPr kumimoji="1" lang="ja-JP" altLang="en-US" sz="2000" dirty="0" smtClean="0"/>
              <a:t>倍強となる。</a:t>
            </a:r>
            <a:endParaRPr kumimoji="1" lang="en-US" altLang="ja-JP" sz="2000" dirty="0" smtClean="0"/>
          </a:p>
          <a:p>
            <a:endParaRPr kumimoji="1" lang="ja-JP" altLang="en-US" sz="2000" dirty="0"/>
          </a:p>
        </p:txBody>
      </p:sp>
      <p:pic>
        <p:nvPicPr>
          <p:cNvPr id="4" name="図 3"/>
          <p:cNvPicPr>
            <a:picLocks noChangeAspect="1"/>
          </p:cNvPicPr>
          <p:nvPr/>
        </p:nvPicPr>
        <p:blipFill>
          <a:blip r:embed="rId3"/>
          <a:stretch>
            <a:fillRect/>
          </a:stretch>
        </p:blipFill>
        <p:spPr>
          <a:xfrm>
            <a:off x="987553" y="2530068"/>
            <a:ext cx="8286449" cy="3657600"/>
          </a:xfrm>
          <a:prstGeom prst="rect">
            <a:avLst/>
          </a:prstGeom>
        </p:spPr>
      </p:pic>
      <p:sp>
        <p:nvSpPr>
          <p:cNvPr id="5" name="テキスト ボックス 4"/>
          <p:cNvSpPr txBox="1"/>
          <p:nvPr/>
        </p:nvSpPr>
        <p:spPr>
          <a:xfrm>
            <a:off x="677334" y="6273225"/>
            <a:ext cx="8596668" cy="523220"/>
          </a:xfrm>
          <a:prstGeom prst="rect">
            <a:avLst/>
          </a:prstGeom>
          <a:noFill/>
          <a:ln>
            <a:solidFill>
              <a:schemeClr val="tx1"/>
            </a:solidFill>
          </a:ln>
        </p:spPr>
        <p:txBody>
          <a:bodyPr wrap="square" rtlCol="0">
            <a:spAutoFit/>
          </a:bodyPr>
          <a:lstStyle/>
          <a:p>
            <a:r>
              <a:rPr kumimoji="1" lang="ja-JP" altLang="en-US" sz="1400" dirty="0" smtClean="0"/>
              <a:t>出所：環境白書平成</a:t>
            </a:r>
            <a:r>
              <a:rPr kumimoji="1" lang="en-US" altLang="ja-JP" sz="1400" dirty="0" smtClean="0"/>
              <a:t>22</a:t>
            </a:r>
            <a:r>
              <a:rPr kumimoji="1" lang="ja-JP" altLang="en-US" sz="1400" dirty="0" smtClean="0"/>
              <a:t>年版</a:t>
            </a:r>
            <a:endParaRPr kumimoji="1" lang="en-US" altLang="ja-JP" sz="1400" dirty="0" smtClean="0"/>
          </a:p>
          <a:p>
            <a:r>
              <a:rPr lang="en-US" altLang="ja-JP" sz="1400" dirty="0"/>
              <a:t>https://www.env.go.jp/policy/hakusyo/zu/h22/html/hj10010503.html</a:t>
            </a:r>
            <a:endParaRPr kumimoji="1" lang="ja-JP" altLang="en-US" sz="1400" dirty="0"/>
          </a:p>
        </p:txBody>
      </p:sp>
    </p:spTree>
    <p:extLst>
      <p:ext uri="{BB962C8B-B14F-4D97-AF65-F5344CB8AC3E}">
        <p14:creationId xmlns:p14="http://schemas.microsoft.com/office/powerpoint/2010/main" val="34025956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pPr algn="ctr"/>
            <a:r>
              <a:rPr lang="ja-JP" altLang="en-US" sz="6600" dirty="0" smtClean="0"/>
              <a:t>第３章</a:t>
            </a:r>
            <a:r>
              <a:rPr kumimoji="1" lang="en-US" altLang="ja-JP" sz="6600" dirty="0" smtClean="0"/>
              <a:t/>
            </a:r>
            <a:br>
              <a:rPr kumimoji="1" lang="en-US" altLang="ja-JP" sz="6600" dirty="0" smtClean="0"/>
            </a:br>
            <a:r>
              <a:rPr kumimoji="1" lang="en-US" altLang="ja-JP" sz="6600" dirty="0" smtClean="0"/>
              <a:t>ESG</a:t>
            </a:r>
            <a:r>
              <a:rPr lang="ja-JP" altLang="en-US" sz="6600" dirty="0"/>
              <a:t>投資</a:t>
            </a:r>
            <a:endParaRPr kumimoji="1" lang="ja-JP" altLang="en-US" sz="6600" dirty="0"/>
          </a:p>
        </p:txBody>
      </p:sp>
      <p:sp>
        <p:nvSpPr>
          <p:cNvPr id="3" name="テキス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1409832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1065212"/>
            <a:ext cx="8596668" cy="831827"/>
          </a:xfrm>
        </p:spPr>
        <p:style>
          <a:lnRef idx="1">
            <a:schemeClr val="accent1"/>
          </a:lnRef>
          <a:fillRef idx="3">
            <a:schemeClr val="accent1"/>
          </a:fillRef>
          <a:effectRef idx="2">
            <a:schemeClr val="accent1"/>
          </a:effectRef>
          <a:fontRef idx="minor">
            <a:schemeClr val="lt1"/>
          </a:fontRef>
        </p:style>
        <p:txBody>
          <a:bodyPr/>
          <a:lstStyle/>
          <a:p>
            <a:r>
              <a:rPr kumimoji="1" lang="en-US" altLang="ja-JP" dirty="0" smtClean="0"/>
              <a:t>ESG</a:t>
            </a:r>
            <a:r>
              <a:rPr kumimoji="1" lang="ja-JP" altLang="en-US" dirty="0" smtClean="0"/>
              <a:t>投資の登場</a:t>
            </a:r>
            <a:endParaRPr kumimoji="1" lang="ja-JP" altLang="en-US" dirty="0"/>
          </a:p>
        </p:txBody>
      </p:sp>
      <p:sp>
        <p:nvSpPr>
          <p:cNvPr id="3" name="コンテンツ プレースホルダー 2"/>
          <p:cNvSpPr>
            <a:spLocks noGrp="1"/>
          </p:cNvSpPr>
          <p:nvPr>
            <p:ph idx="1"/>
          </p:nvPr>
        </p:nvSpPr>
        <p:spPr>
          <a:xfrm>
            <a:off x="677334" y="2028708"/>
            <a:ext cx="8596668" cy="3880773"/>
          </a:xfrm>
        </p:spPr>
        <p:txBody>
          <a:bodyPr>
            <a:normAutofit/>
          </a:bodyPr>
          <a:lstStyle/>
          <a:p>
            <a:endParaRPr kumimoji="1" lang="en-US" altLang="ja-JP" sz="2400" dirty="0" smtClean="0"/>
          </a:p>
          <a:p>
            <a:r>
              <a:rPr kumimoji="1" lang="en-US" altLang="ja-JP" sz="2400" dirty="0" smtClean="0"/>
              <a:t>2006</a:t>
            </a:r>
            <a:r>
              <a:rPr kumimoji="1" lang="ja-JP" altLang="en-US" sz="2400" dirty="0" smtClean="0"/>
              <a:t>年　国際連合が投資価値を測る評価方法として</a:t>
            </a:r>
            <a:endParaRPr kumimoji="1" lang="en-US" altLang="ja-JP" sz="2400" dirty="0" smtClean="0"/>
          </a:p>
          <a:p>
            <a:pPr marL="0" indent="0">
              <a:buNone/>
            </a:pPr>
            <a:r>
              <a:rPr lang="ja-JP" altLang="en-US" sz="2400" b="1" dirty="0">
                <a:solidFill>
                  <a:srgbClr val="00B050"/>
                </a:solidFill>
              </a:rPr>
              <a:t>　</a:t>
            </a:r>
            <a:r>
              <a:rPr kumimoji="1" lang="ja-JP" altLang="en-US" sz="3200" b="1" u="sng" dirty="0" smtClean="0">
                <a:solidFill>
                  <a:srgbClr val="00B050"/>
                </a:solidFill>
              </a:rPr>
              <a:t>ＥＳＧ</a:t>
            </a:r>
            <a:r>
              <a:rPr kumimoji="1" lang="ja-JP" altLang="en-US" sz="2400" dirty="0" smtClean="0"/>
              <a:t>を提唱</a:t>
            </a:r>
            <a:endParaRPr kumimoji="1" lang="en-US" altLang="ja-JP" sz="2400" dirty="0" smtClean="0"/>
          </a:p>
          <a:p>
            <a:pPr marL="0" indent="0">
              <a:buNone/>
            </a:pPr>
            <a:r>
              <a:rPr lang="ja-JP" altLang="en-US" sz="2400" dirty="0" smtClean="0"/>
              <a:t>→エコファンドや社会的責任投資が、環境など社会的貢献を重視したならば、</a:t>
            </a:r>
            <a:r>
              <a:rPr lang="en-US" altLang="ja-JP" sz="2400" dirty="0" smtClean="0"/>
              <a:t>ESG</a:t>
            </a:r>
            <a:r>
              <a:rPr lang="ja-JP" altLang="en-US" sz="2400" dirty="0" smtClean="0"/>
              <a:t>はこれらに加え、</a:t>
            </a:r>
            <a:r>
              <a:rPr lang="ja-JP" altLang="en-US" sz="2400" b="1" dirty="0" smtClean="0">
                <a:solidFill>
                  <a:srgbClr val="FF0000"/>
                </a:solidFill>
              </a:rPr>
              <a:t>企業の内部統治</a:t>
            </a:r>
            <a:r>
              <a:rPr lang="ja-JP" altLang="en-US" sz="2400" dirty="0" smtClean="0"/>
              <a:t>（経営の透明性、自己管理）をも重視いている</a:t>
            </a:r>
            <a:endParaRPr kumimoji="1" lang="en-US" altLang="ja-JP" sz="2400" dirty="0" smtClean="0"/>
          </a:p>
          <a:p>
            <a:r>
              <a:rPr lang="ja-JP" altLang="en-US" sz="2400" dirty="0" smtClean="0"/>
              <a:t>ＥＳＧ</a:t>
            </a:r>
            <a:r>
              <a:rPr lang="ja-JP" altLang="en-US" sz="2400" dirty="0"/>
              <a:t>に</a:t>
            </a:r>
            <a:r>
              <a:rPr lang="ja-JP" altLang="en-US" sz="2400" dirty="0" smtClean="0"/>
              <a:t>対応</a:t>
            </a:r>
            <a:r>
              <a:rPr lang="ja-JP" altLang="en-US" sz="2400" dirty="0"/>
              <a:t>している企業</a:t>
            </a:r>
            <a:r>
              <a:rPr lang="ja-JP" altLang="en-US" sz="2400" dirty="0" smtClean="0"/>
              <a:t>は</a:t>
            </a:r>
            <a:r>
              <a:rPr lang="ja-JP" altLang="en-US" sz="2400" dirty="0"/>
              <a:t>長期的</a:t>
            </a:r>
            <a:r>
              <a:rPr lang="ja-JP" altLang="en-US" sz="2400" dirty="0" smtClean="0"/>
              <a:t>に成長、</a:t>
            </a:r>
            <a:endParaRPr lang="en-US" altLang="ja-JP" sz="2400" dirty="0" smtClean="0"/>
          </a:p>
          <a:p>
            <a:pPr marL="0" indent="0">
              <a:buNone/>
            </a:pPr>
            <a:r>
              <a:rPr lang="ja-JP" altLang="en-US" sz="2400" b="1" dirty="0">
                <a:solidFill>
                  <a:srgbClr val="FF0000"/>
                </a:solidFill>
              </a:rPr>
              <a:t>　</a:t>
            </a:r>
            <a:r>
              <a:rPr lang="ja-JP" altLang="en-US" sz="2400" b="1" dirty="0" smtClean="0">
                <a:solidFill>
                  <a:srgbClr val="FF0000"/>
                </a:solidFill>
              </a:rPr>
              <a:t>持続可能な社会</a:t>
            </a:r>
            <a:r>
              <a:rPr lang="ja-JP" altLang="en-US" sz="2400" dirty="0" smtClean="0"/>
              <a:t>への実現につながる。</a:t>
            </a:r>
            <a:endParaRPr kumimoji="1" lang="ja-JP" altLang="en-US" sz="2400"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0484" y="4278488"/>
            <a:ext cx="2981516" cy="227981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390631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1"/>
            <a:ext cx="8596668" cy="782472"/>
          </a:xfrm>
        </p:spPr>
        <p:style>
          <a:lnRef idx="1">
            <a:schemeClr val="accent1"/>
          </a:lnRef>
          <a:fillRef idx="3">
            <a:schemeClr val="accent1"/>
          </a:fillRef>
          <a:effectRef idx="2">
            <a:schemeClr val="accent1"/>
          </a:effectRef>
          <a:fontRef idx="minor">
            <a:schemeClr val="lt1"/>
          </a:fontRef>
        </p:style>
        <p:txBody>
          <a:bodyPr/>
          <a:lstStyle/>
          <a:p>
            <a:r>
              <a:rPr kumimoji="1" lang="en-US" altLang="ja-JP" dirty="0" smtClean="0"/>
              <a:t>ESG</a:t>
            </a:r>
            <a:r>
              <a:rPr kumimoji="1" lang="ja-JP" altLang="en-US" dirty="0" smtClean="0"/>
              <a:t>投資とは</a:t>
            </a:r>
            <a:endParaRPr kumimoji="1" lang="ja-JP" altLang="en-US" dirty="0"/>
          </a:p>
        </p:txBody>
      </p:sp>
      <p:pic>
        <p:nvPicPr>
          <p:cNvPr id="4" name="コンテンツ プレースホルダー 3"/>
          <p:cNvPicPr>
            <a:picLocks noGrp="1" noChangeAspect="1"/>
          </p:cNvPicPr>
          <p:nvPr>
            <p:ph idx="1"/>
          </p:nvPr>
        </p:nvPicPr>
        <p:blipFill>
          <a:blip r:embed="rId3"/>
          <a:stretch>
            <a:fillRect/>
          </a:stretch>
        </p:blipFill>
        <p:spPr>
          <a:xfrm>
            <a:off x="1808872" y="1705969"/>
            <a:ext cx="7643323" cy="4090171"/>
          </a:xfrm>
          <a:prstGeom prst="rect">
            <a:avLst/>
          </a:prstGeom>
        </p:spPr>
      </p:pic>
      <p:sp>
        <p:nvSpPr>
          <p:cNvPr id="3" name="円形吹き出し 2"/>
          <p:cNvSpPr/>
          <p:nvPr/>
        </p:nvSpPr>
        <p:spPr>
          <a:xfrm>
            <a:off x="0" y="1941689"/>
            <a:ext cx="3849511" cy="2506133"/>
          </a:xfrm>
          <a:prstGeom prst="wedgeEllipseCallout">
            <a:avLst>
              <a:gd name="adj1" fmla="val 17290"/>
              <a:gd name="adj2" fmla="val 72155"/>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kumimoji="1" lang="ja-JP" altLang="en-US" dirty="0" smtClean="0"/>
              <a:t>特に近年東芝の会計の不正処理や神戸製鋼のデータ改ざんなどの例から見るように企業内の正しいガバナンス（企業統治）構築はきわめて重要となっている。</a:t>
            </a:r>
            <a:endParaRPr kumimoji="1" lang="ja-JP" altLang="en-US" dirty="0"/>
          </a:p>
        </p:txBody>
      </p:sp>
    </p:spTree>
    <p:extLst>
      <p:ext uri="{BB962C8B-B14F-4D97-AF65-F5344CB8AC3E}">
        <p14:creationId xmlns:p14="http://schemas.microsoft.com/office/powerpoint/2010/main" val="27676691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755176"/>
          </a:xfrm>
        </p:spPr>
        <p:style>
          <a:lnRef idx="1">
            <a:schemeClr val="accent1"/>
          </a:lnRef>
          <a:fillRef idx="3">
            <a:schemeClr val="accent1"/>
          </a:fillRef>
          <a:effectRef idx="2">
            <a:schemeClr val="accent1"/>
          </a:effectRef>
          <a:fontRef idx="minor">
            <a:schemeClr val="lt1"/>
          </a:fontRef>
        </p:style>
        <p:txBody>
          <a:bodyPr/>
          <a:lstStyle/>
          <a:p>
            <a:r>
              <a:rPr kumimoji="1" lang="en-US" altLang="ja-JP" dirty="0" smtClean="0"/>
              <a:t>ESG</a:t>
            </a:r>
            <a:r>
              <a:rPr kumimoji="1" lang="ja-JP" altLang="en-US" dirty="0" smtClean="0"/>
              <a:t>投資と</a:t>
            </a:r>
            <a:r>
              <a:rPr kumimoji="1" lang="en-US" altLang="ja-JP" dirty="0" smtClean="0"/>
              <a:t>SRI</a:t>
            </a:r>
            <a:r>
              <a:rPr kumimoji="1" lang="ja-JP" altLang="en-US" dirty="0" smtClean="0"/>
              <a:t>との比較</a:t>
            </a:r>
            <a:endParaRPr kumimoji="1" lang="ja-JP" altLang="en-US" dirty="0"/>
          </a:p>
        </p:txBody>
      </p:sp>
      <p:graphicFrame>
        <p:nvGraphicFramePr>
          <p:cNvPr id="6" name="コンテンツ プレースホルダー 5"/>
          <p:cNvGraphicFramePr>
            <a:graphicFrameLocks noGrp="1"/>
          </p:cNvGraphicFramePr>
          <p:nvPr>
            <p:ph idx="1"/>
            <p:extLst>
              <p:ext uri="{D42A27DB-BD31-4B8C-83A1-F6EECF244321}">
                <p14:modId xmlns:p14="http://schemas.microsoft.com/office/powerpoint/2010/main" val="3604998585"/>
              </p:ext>
            </p:extLst>
          </p:nvPr>
        </p:nvGraphicFramePr>
        <p:xfrm>
          <a:off x="677863" y="2160588"/>
          <a:ext cx="8596312" cy="38814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3257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37063"/>
          </a:xfrm>
        </p:spPr>
        <p:style>
          <a:lnRef idx="1">
            <a:schemeClr val="accent1"/>
          </a:lnRef>
          <a:fillRef idx="3">
            <a:schemeClr val="accent1"/>
          </a:fillRef>
          <a:effectRef idx="2">
            <a:schemeClr val="accent1"/>
          </a:effectRef>
          <a:fontRef idx="minor">
            <a:schemeClr val="lt1"/>
          </a:fontRef>
        </p:style>
        <p:txBody>
          <a:bodyPr/>
          <a:lstStyle/>
          <a:p>
            <a:r>
              <a:rPr kumimoji="1" lang="en-US" altLang="ja-JP" dirty="0" smtClean="0"/>
              <a:t>ESG</a:t>
            </a:r>
            <a:r>
              <a:rPr kumimoji="1" lang="ja-JP" altLang="en-US" dirty="0" smtClean="0"/>
              <a:t>投資の銘柄選び</a:t>
            </a:r>
            <a:r>
              <a:rPr kumimoji="1" lang="en-US" altLang="ja-JP" dirty="0" smtClean="0"/>
              <a:t>(</a:t>
            </a:r>
            <a:r>
              <a:rPr kumimoji="1" lang="ja-JP" altLang="en-US" dirty="0" smtClean="0"/>
              <a:t>日興エコファンド</a:t>
            </a:r>
            <a:r>
              <a:rPr kumimoji="1" lang="en-US" altLang="ja-JP" dirty="0" smtClean="0"/>
              <a:t>)</a:t>
            </a:r>
            <a:endParaRPr kumimoji="1" lang="ja-JP" altLang="en-US" dirty="0"/>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278839867"/>
              </p:ext>
            </p:extLst>
          </p:nvPr>
        </p:nvGraphicFramePr>
        <p:xfrm>
          <a:off x="677863" y="2160588"/>
          <a:ext cx="8596312" cy="38814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テキスト ボックス 2"/>
          <p:cNvSpPr txBox="1"/>
          <p:nvPr/>
        </p:nvSpPr>
        <p:spPr>
          <a:xfrm>
            <a:off x="3610878" y="5902881"/>
            <a:ext cx="5144509" cy="738664"/>
          </a:xfrm>
          <a:prstGeom prst="rect">
            <a:avLst/>
          </a:prstGeom>
          <a:noFill/>
          <a:ln>
            <a:solidFill>
              <a:schemeClr val="tx1"/>
            </a:solidFill>
          </a:ln>
        </p:spPr>
        <p:txBody>
          <a:bodyPr wrap="square" rtlCol="0">
            <a:spAutoFit/>
          </a:bodyPr>
          <a:lstStyle/>
          <a:p>
            <a:r>
              <a:rPr kumimoji="1" lang="ja-JP" altLang="en-US" sz="1400" dirty="0" smtClean="0"/>
              <a:t>出所：投資信託</a:t>
            </a:r>
            <a:r>
              <a:rPr kumimoji="1" lang="en-US" altLang="ja-JP" sz="1400" dirty="0" smtClean="0"/>
              <a:t>[</a:t>
            </a:r>
            <a:r>
              <a:rPr kumimoji="1" lang="ja-JP" altLang="en-US" sz="1400" dirty="0" smtClean="0"/>
              <a:t>ファンドマネージャーインタビュー</a:t>
            </a:r>
            <a:r>
              <a:rPr kumimoji="1" lang="en-US" altLang="ja-JP" sz="1400" dirty="0" smtClean="0"/>
              <a:t>]</a:t>
            </a:r>
          </a:p>
          <a:p>
            <a:r>
              <a:rPr lang="en-US" altLang="ja-JP" sz="1400" dirty="0"/>
              <a:t>https://www.k-zone.co.jp/study/interview/fund/fm/09.html</a:t>
            </a:r>
          </a:p>
          <a:p>
            <a:endParaRPr kumimoji="1" lang="ja-JP" altLang="en-US" sz="1400" dirty="0"/>
          </a:p>
        </p:txBody>
      </p:sp>
    </p:spTree>
    <p:extLst>
      <p:ext uri="{BB962C8B-B14F-4D97-AF65-F5344CB8AC3E}">
        <p14:creationId xmlns:p14="http://schemas.microsoft.com/office/powerpoint/2010/main" val="504772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09767"/>
          </a:xfrm>
        </p:spPr>
        <p:style>
          <a:lnRef idx="1">
            <a:schemeClr val="accent1"/>
          </a:lnRef>
          <a:fillRef idx="3">
            <a:schemeClr val="accent1"/>
          </a:fillRef>
          <a:effectRef idx="2">
            <a:schemeClr val="accent1"/>
          </a:effectRef>
          <a:fontRef idx="minor">
            <a:schemeClr val="lt1"/>
          </a:fontRef>
        </p:style>
        <p:txBody>
          <a:bodyPr/>
          <a:lstStyle/>
          <a:p>
            <a:r>
              <a:rPr kumimoji="1" lang="ja-JP" altLang="en-US" dirty="0" smtClean="0"/>
              <a:t>日本の状況</a:t>
            </a:r>
            <a:endParaRPr kumimoji="1" lang="ja-JP" altLang="en-US" dirty="0"/>
          </a:p>
        </p:txBody>
      </p:sp>
      <p:sp>
        <p:nvSpPr>
          <p:cNvPr id="3" name="コンテンツ プレースホルダー 2"/>
          <p:cNvSpPr>
            <a:spLocks noGrp="1"/>
          </p:cNvSpPr>
          <p:nvPr>
            <p:ph idx="1"/>
          </p:nvPr>
        </p:nvSpPr>
        <p:spPr/>
        <p:txBody>
          <a:bodyPr/>
          <a:lstStyle/>
          <a:p>
            <a:endParaRPr lang="en-US" altLang="ja-JP" dirty="0" smtClean="0"/>
          </a:p>
          <a:p>
            <a:endParaRPr lang="en-US" altLang="ja-JP" dirty="0" smtClean="0"/>
          </a:p>
        </p:txBody>
      </p:sp>
      <p:graphicFrame>
        <p:nvGraphicFramePr>
          <p:cNvPr id="6" name="図表 5"/>
          <p:cNvGraphicFramePr/>
          <p:nvPr>
            <p:extLst>
              <p:ext uri="{D42A27DB-BD31-4B8C-83A1-F6EECF244321}">
                <p14:modId xmlns:p14="http://schemas.microsoft.com/office/powerpoint/2010/main" val="3618397337"/>
              </p:ext>
            </p:extLst>
          </p:nvPr>
        </p:nvGraphicFramePr>
        <p:xfrm>
          <a:off x="911668" y="1391641"/>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208674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755176"/>
          </a:xfrm>
        </p:spPr>
        <p:style>
          <a:lnRef idx="1">
            <a:schemeClr val="accent1"/>
          </a:lnRef>
          <a:fillRef idx="3">
            <a:schemeClr val="accent1"/>
          </a:fillRef>
          <a:effectRef idx="2">
            <a:schemeClr val="accent1"/>
          </a:effectRef>
          <a:fontRef idx="minor">
            <a:schemeClr val="lt1"/>
          </a:fontRef>
        </p:style>
        <p:txBody>
          <a:bodyPr/>
          <a:lstStyle/>
          <a:p>
            <a:r>
              <a:rPr kumimoji="1" lang="en-US" altLang="ja-JP" dirty="0" smtClean="0"/>
              <a:t>GPIF</a:t>
            </a:r>
            <a:r>
              <a:rPr kumimoji="1" lang="ja-JP" altLang="en-US" dirty="0" smtClean="0"/>
              <a:t>による調査</a:t>
            </a:r>
            <a:endParaRPr kumimoji="1" lang="ja-JP" altLang="en-US" dirty="0"/>
          </a:p>
        </p:txBody>
      </p:sp>
      <p:graphicFrame>
        <p:nvGraphicFramePr>
          <p:cNvPr id="8" name="コンテンツ プレースホルダー 7"/>
          <p:cNvGraphicFramePr>
            <a:graphicFrameLocks noGrp="1"/>
          </p:cNvGraphicFramePr>
          <p:nvPr>
            <p:ph sz="half" idx="1"/>
            <p:extLst>
              <p:ext uri="{D42A27DB-BD31-4B8C-83A1-F6EECF244321}">
                <p14:modId xmlns:p14="http://schemas.microsoft.com/office/powerpoint/2010/main" val="3574833139"/>
              </p:ext>
            </p:extLst>
          </p:nvPr>
        </p:nvGraphicFramePr>
        <p:xfrm>
          <a:off x="677334" y="1464552"/>
          <a:ext cx="4183062" cy="428741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コンテンツ プレースホルダー 11"/>
          <p:cNvGraphicFramePr>
            <a:graphicFrameLocks noGrp="1"/>
          </p:cNvGraphicFramePr>
          <p:nvPr>
            <p:ph sz="half" idx="2"/>
            <p:extLst>
              <p:ext uri="{D42A27DB-BD31-4B8C-83A1-F6EECF244321}">
                <p14:modId xmlns:p14="http://schemas.microsoft.com/office/powerpoint/2010/main" val="2435770575"/>
              </p:ext>
            </p:extLst>
          </p:nvPr>
        </p:nvGraphicFramePr>
        <p:xfrm>
          <a:off x="5089352" y="1464552"/>
          <a:ext cx="4518672" cy="4287419"/>
        </p:xfrm>
        <a:graphic>
          <a:graphicData uri="http://schemas.openxmlformats.org/drawingml/2006/chart">
            <c:chart xmlns:c="http://schemas.openxmlformats.org/drawingml/2006/chart" xmlns:r="http://schemas.openxmlformats.org/officeDocument/2006/relationships" r:id="rId4"/>
          </a:graphicData>
        </a:graphic>
      </p:graphicFrame>
      <p:sp>
        <p:nvSpPr>
          <p:cNvPr id="3" name="正方形/長方形 2"/>
          <p:cNvSpPr/>
          <p:nvPr/>
        </p:nvSpPr>
        <p:spPr>
          <a:xfrm>
            <a:off x="924266" y="5968511"/>
            <a:ext cx="8683758" cy="76016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400" dirty="0" smtClean="0"/>
              <a:t>出所：</a:t>
            </a:r>
            <a:r>
              <a:rPr kumimoji="1" lang="en-US" altLang="ja-JP" sz="1400" dirty="0" smtClean="0"/>
              <a:t>GPIF(</a:t>
            </a:r>
            <a:r>
              <a:rPr kumimoji="1" lang="ja-JP" altLang="en-US" sz="1400" dirty="0" smtClean="0"/>
              <a:t>年金積立金管理運用独立行政法人</a:t>
            </a:r>
            <a:r>
              <a:rPr lang="en-US" altLang="ja-JP" sz="1400" dirty="0" smtClean="0"/>
              <a:t>)</a:t>
            </a:r>
            <a:r>
              <a:rPr lang="ja-JP" altLang="en-US" sz="1400" dirty="0" smtClean="0"/>
              <a:t>　</a:t>
            </a:r>
            <a:endParaRPr lang="en-US" altLang="ja-JP" sz="1400" dirty="0" smtClean="0"/>
          </a:p>
          <a:p>
            <a:pPr algn="ctr"/>
            <a:r>
              <a:rPr lang="en-US" altLang="ja-JP" sz="1400" dirty="0"/>
              <a:t>http://www.gpif.go.jp/operation/pdf/stewardship_questionnaire.pdf</a:t>
            </a:r>
            <a:r>
              <a:rPr lang="ja-JP" altLang="en-US" sz="1400" dirty="0"/>
              <a:t>　</a:t>
            </a:r>
            <a:r>
              <a:rPr lang="en-US" altLang="ja-JP" sz="1400" dirty="0" smtClean="0"/>
              <a:t>2017/10/31</a:t>
            </a:r>
            <a:endParaRPr kumimoji="1" lang="ja-JP" altLang="en-US" sz="1400" dirty="0"/>
          </a:p>
        </p:txBody>
      </p:sp>
    </p:spTree>
    <p:extLst>
      <p:ext uri="{BB962C8B-B14F-4D97-AF65-F5344CB8AC3E}">
        <p14:creationId xmlns:p14="http://schemas.microsoft.com/office/powerpoint/2010/main" val="20783529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1"/>
            <a:ext cx="8596668" cy="864358"/>
          </a:xfrm>
        </p:spPr>
        <p:style>
          <a:lnRef idx="1">
            <a:schemeClr val="accent1"/>
          </a:lnRef>
          <a:fillRef idx="3">
            <a:schemeClr val="accent1"/>
          </a:fillRef>
          <a:effectRef idx="2">
            <a:schemeClr val="accent1"/>
          </a:effectRef>
          <a:fontRef idx="minor">
            <a:schemeClr val="lt1"/>
          </a:fontRef>
        </p:style>
        <p:txBody>
          <a:bodyPr/>
          <a:lstStyle/>
          <a:p>
            <a:r>
              <a:rPr kumimoji="1" lang="en-US" altLang="ja-JP" dirty="0" smtClean="0"/>
              <a:t>ESG</a:t>
            </a:r>
            <a:r>
              <a:rPr kumimoji="1" lang="ja-JP" altLang="en-US" dirty="0" smtClean="0"/>
              <a:t>投資成果</a:t>
            </a:r>
            <a:endParaRPr kumimoji="1" lang="ja-JP" altLang="en-US" dirty="0"/>
          </a:p>
        </p:txBody>
      </p:sp>
      <p:sp>
        <p:nvSpPr>
          <p:cNvPr id="3" name="コンテンツ プレースホルダー 2"/>
          <p:cNvSpPr>
            <a:spLocks noGrp="1"/>
          </p:cNvSpPr>
          <p:nvPr>
            <p:ph idx="1"/>
          </p:nvPr>
        </p:nvSpPr>
        <p:spPr/>
        <p:txBody>
          <a:bodyPr/>
          <a:lstStyle/>
          <a:p>
            <a:endParaRPr kumimoji="1" lang="en-US" altLang="ja-JP" dirty="0" smtClean="0"/>
          </a:p>
          <a:p>
            <a:endParaRPr kumimoji="1" lang="ja-JP" altLang="en-US" dirty="0"/>
          </a:p>
        </p:txBody>
      </p:sp>
      <p:graphicFrame>
        <p:nvGraphicFramePr>
          <p:cNvPr id="4" name="表 3"/>
          <p:cNvGraphicFramePr>
            <a:graphicFrameLocks noGrp="1"/>
          </p:cNvGraphicFramePr>
          <p:nvPr>
            <p:extLst>
              <p:ext uri="{D42A27DB-BD31-4B8C-83A1-F6EECF244321}">
                <p14:modId xmlns:p14="http://schemas.microsoft.com/office/powerpoint/2010/main" val="2745393783"/>
              </p:ext>
            </p:extLst>
          </p:nvPr>
        </p:nvGraphicFramePr>
        <p:xfrm>
          <a:off x="677334" y="1930400"/>
          <a:ext cx="10390315" cy="4110963"/>
        </p:xfrm>
        <a:graphic>
          <a:graphicData uri="http://schemas.openxmlformats.org/drawingml/2006/table">
            <a:tbl>
              <a:tblPr firstRow="1" bandRow="1">
                <a:tableStyleId>{5C22544A-7EE6-4342-B048-85BDC9FD1C3A}</a:tableStyleId>
              </a:tblPr>
              <a:tblGrid>
                <a:gridCol w="1100012"/>
                <a:gridCol w="1005840"/>
                <a:gridCol w="1572768"/>
                <a:gridCol w="2267712"/>
                <a:gridCol w="2286000"/>
                <a:gridCol w="2157983"/>
              </a:tblGrid>
              <a:tr h="777267">
                <a:tc rowSpan="2">
                  <a:txBody>
                    <a:bodyPr/>
                    <a:lstStyle/>
                    <a:p>
                      <a:endParaRPr kumimoji="1" lang="ja-JP" altLang="en-US" dirty="0"/>
                    </a:p>
                  </a:txBody>
                  <a:tcPr/>
                </a:tc>
                <a:tc gridSpan="2">
                  <a:txBody>
                    <a:bodyPr/>
                    <a:lstStyle/>
                    <a:p>
                      <a:r>
                        <a:rPr kumimoji="1" lang="ja-JP" altLang="en-US" dirty="0" smtClean="0"/>
                        <a:t>運用資産に占める</a:t>
                      </a:r>
                      <a:r>
                        <a:rPr kumimoji="1" lang="en-US" altLang="ja-JP" dirty="0" smtClean="0"/>
                        <a:t>ESG</a:t>
                      </a:r>
                      <a:r>
                        <a:rPr kumimoji="1" lang="ja-JP" altLang="en-US" dirty="0" smtClean="0"/>
                        <a:t>投資の比率（％）</a:t>
                      </a:r>
                      <a:endParaRPr kumimoji="1" lang="ja-JP" altLang="en-US" dirty="0"/>
                    </a:p>
                  </a:txBody>
                  <a:tcPr/>
                </a:tc>
                <a:tc hMerge="1">
                  <a:txBody>
                    <a:bodyPr/>
                    <a:lstStyle/>
                    <a:p>
                      <a:endParaRPr kumimoji="1" lang="ja-JP" altLang="en-US" dirty="0"/>
                    </a:p>
                  </a:txBody>
                  <a:tcPr/>
                </a:tc>
                <a:tc grid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dirty="0" smtClean="0"/>
                        <a:t>ESG</a:t>
                      </a:r>
                      <a:r>
                        <a:rPr kumimoji="1" lang="ja-JP" altLang="en-US" dirty="0" smtClean="0"/>
                        <a:t>投資残高・地域比率</a:t>
                      </a:r>
                      <a:r>
                        <a:rPr kumimoji="1" lang="en-US" altLang="ja-JP" dirty="0" smtClean="0"/>
                        <a:t>(</a:t>
                      </a:r>
                      <a:r>
                        <a:rPr kumimoji="1" lang="ja-JP" altLang="en-US" dirty="0" smtClean="0"/>
                        <a:t>億ドル、％）</a:t>
                      </a:r>
                    </a:p>
                    <a:p>
                      <a:endParaRPr kumimoji="1" lang="ja-JP" altLang="en-US" dirty="0"/>
                    </a:p>
                  </a:txBody>
                  <a:tcPr/>
                </a:tc>
                <a:tc hMerge="1">
                  <a:txBody>
                    <a:bodyPr/>
                    <a:lstStyle/>
                    <a:p>
                      <a:endParaRPr kumimoji="1" lang="ja-JP" altLang="en-US" dirty="0"/>
                    </a:p>
                  </a:txBody>
                  <a:tcPr/>
                </a:tc>
                <a:tc>
                  <a:txBody>
                    <a:bodyPr/>
                    <a:lstStyle/>
                    <a:p>
                      <a:r>
                        <a:rPr kumimoji="1" lang="en-US" altLang="ja-JP" dirty="0" smtClean="0"/>
                        <a:t>ESG</a:t>
                      </a:r>
                      <a:r>
                        <a:rPr kumimoji="1" lang="ja-JP" altLang="en-US" dirty="0" smtClean="0"/>
                        <a:t>投資残高成長率（％）</a:t>
                      </a:r>
                      <a:endParaRPr kumimoji="1" lang="ja-JP" altLang="en-US" dirty="0"/>
                    </a:p>
                  </a:txBody>
                  <a:tcPr/>
                </a:tc>
              </a:tr>
              <a:tr h="444153">
                <a:tc vMerge="1">
                  <a:txBody>
                    <a:bodyPr/>
                    <a:lstStyle/>
                    <a:p>
                      <a:endParaRPr kumimoji="1" lang="ja-JP" altLang="en-US" dirty="0"/>
                    </a:p>
                  </a:txBody>
                  <a:tcPr/>
                </a:tc>
                <a:tc>
                  <a:txBody>
                    <a:bodyPr/>
                    <a:lstStyle/>
                    <a:p>
                      <a:pPr algn="ctr"/>
                      <a:r>
                        <a:rPr kumimoji="1" lang="en-US" altLang="ja-JP" dirty="0" smtClean="0"/>
                        <a:t>2012</a:t>
                      </a:r>
                      <a:r>
                        <a:rPr kumimoji="1" lang="ja-JP" altLang="en-US" dirty="0" smtClean="0"/>
                        <a:t>年</a:t>
                      </a:r>
                      <a:endParaRPr kumimoji="1" lang="ja-JP" altLang="en-US" dirty="0"/>
                    </a:p>
                  </a:txBody>
                  <a:tcPr anchor="ctr"/>
                </a:tc>
                <a:tc>
                  <a:txBody>
                    <a:bodyPr/>
                    <a:lstStyle/>
                    <a:p>
                      <a:pPr algn="ctr"/>
                      <a:r>
                        <a:rPr kumimoji="1" lang="en-US" altLang="ja-JP" dirty="0" smtClean="0"/>
                        <a:t>2014</a:t>
                      </a:r>
                      <a:r>
                        <a:rPr kumimoji="1" lang="ja-JP" altLang="en-US" dirty="0" smtClean="0"/>
                        <a:t>年</a:t>
                      </a:r>
                      <a:endParaRPr kumimoji="1" lang="ja-JP" altLang="en-US" dirty="0"/>
                    </a:p>
                  </a:txBody>
                  <a:tcPr anchor="ctr"/>
                </a:tc>
                <a:tc>
                  <a:txBody>
                    <a:bodyPr/>
                    <a:lstStyle/>
                    <a:p>
                      <a:pPr algn="ctr"/>
                      <a:r>
                        <a:rPr kumimoji="1" lang="en-US" altLang="ja-JP" dirty="0" smtClean="0"/>
                        <a:t>2012</a:t>
                      </a:r>
                      <a:r>
                        <a:rPr kumimoji="1" lang="ja-JP" altLang="en-US" dirty="0" smtClean="0"/>
                        <a:t>年</a:t>
                      </a:r>
                      <a:endParaRPr kumimoji="1" lang="ja-JP" altLang="en-US" dirty="0"/>
                    </a:p>
                  </a:txBody>
                  <a:tcPr anchor="ctr"/>
                </a:tc>
                <a:tc>
                  <a:txBody>
                    <a:bodyPr/>
                    <a:lstStyle/>
                    <a:p>
                      <a:pPr algn="ctr"/>
                      <a:r>
                        <a:rPr kumimoji="1" lang="en-US" altLang="ja-JP" dirty="0" smtClean="0"/>
                        <a:t>2014</a:t>
                      </a:r>
                      <a:r>
                        <a:rPr kumimoji="1" lang="ja-JP" altLang="en-US" dirty="0" smtClean="0"/>
                        <a:t>年</a:t>
                      </a:r>
                      <a:endParaRPr kumimoji="1" lang="ja-JP" altLang="en-US" dirty="0"/>
                    </a:p>
                  </a:txBody>
                  <a:tcPr anchor="ctr"/>
                </a:tc>
                <a:tc>
                  <a:txBody>
                    <a:bodyPr/>
                    <a:lstStyle/>
                    <a:p>
                      <a:pPr algn="ctr"/>
                      <a:r>
                        <a:rPr kumimoji="1" lang="en-US" altLang="ja-JP" dirty="0" smtClean="0"/>
                        <a:t>2012</a:t>
                      </a:r>
                      <a:r>
                        <a:rPr kumimoji="1" lang="ja-JP" altLang="en-US" dirty="0" smtClean="0"/>
                        <a:t>－</a:t>
                      </a:r>
                      <a:r>
                        <a:rPr kumimoji="1" lang="en-US" altLang="ja-JP" dirty="0" smtClean="0"/>
                        <a:t>2014</a:t>
                      </a:r>
                      <a:r>
                        <a:rPr kumimoji="1" lang="ja-JP" altLang="en-US" dirty="0" smtClean="0"/>
                        <a:t>年</a:t>
                      </a:r>
                      <a:endParaRPr kumimoji="1" lang="ja-JP" altLang="en-US" dirty="0"/>
                    </a:p>
                  </a:txBody>
                  <a:tcPr anchor="ctr"/>
                </a:tc>
              </a:tr>
              <a:tr h="668778">
                <a:tc>
                  <a:txBody>
                    <a:bodyPr/>
                    <a:lstStyle/>
                    <a:p>
                      <a:pPr algn="ctr"/>
                      <a:r>
                        <a:rPr kumimoji="1" lang="ja-JP" altLang="en-US" dirty="0" smtClean="0"/>
                        <a:t>欧州</a:t>
                      </a:r>
                      <a:endParaRPr kumimoji="1" lang="en-US" altLang="ja-JP" dirty="0" smtClean="0"/>
                    </a:p>
                  </a:txBody>
                  <a:tcPr anchor="ctr"/>
                </a:tc>
                <a:tc>
                  <a:txBody>
                    <a:bodyPr/>
                    <a:lstStyle/>
                    <a:p>
                      <a:pPr algn="r"/>
                      <a:r>
                        <a:rPr kumimoji="1" lang="en-US" altLang="ja-JP" dirty="0" smtClean="0"/>
                        <a:t>49.0</a:t>
                      </a:r>
                      <a:endParaRPr kumimoji="1" lang="ja-JP" altLang="en-US" dirty="0"/>
                    </a:p>
                  </a:txBody>
                  <a:tcPr anchor="ctr"/>
                </a:tc>
                <a:tc>
                  <a:txBody>
                    <a:bodyPr/>
                    <a:lstStyle/>
                    <a:p>
                      <a:pPr algn="r"/>
                      <a:r>
                        <a:rPr kumimoji="1" lang="en-US" altLang="ja-JP" dirty="0" smtClean="0"/>
                        <a:t>58.8</a:t>
                      </a:r>
                      <a:endParaRPr kumimoji="1" lang="ja-JP" altLang="en-US" dirty="0"/>
                    </a:p>
                  </a:txBody>
                  <a:tcPr anchor="ctr"/>
                </a:tc>
                <a:tc>
                  <a:txBody>
                    <a:bodyPr/>
                    <a:lstStyle/>
                    <a:p>
                      <a:pPr algn="r"/>
                      <a:r>
                        <a:rPr kumimoji="1" lang="en-US" altLang="ja-JP" dirty="0" smtClean="0"/>
                        <a:t>87,575</a:t>
                      </a:r>
                      <a:r>
                        <a:rPr kumimoji="1" lang="ja-JP" altLang="en-US" dirty="0" smtClean="0"/>
                        <a:t>（</a:t>
                      </a:r>
                      <a:r>
                        <a:rPr kumimoji="1" lang="en-US" altLang="ja-JP" dirty="0" smtClean="0"/>
                        <a:t>66.0</a:t>
                      </a:r>
                      <a:r>
                        <a:rPr kumimoji="1" lang="ja-JP" altLang="en-US" dirty="0" smtClean="0"/>
                        <a:t>）</a:t>
                      </a:r>
                      <a:endParaRPr kumimoji="1" lang="ja-JP" altLang="en-US" dirty="0"/>
                    </a:p>
                  </a:txBody>
                  <a:tcPr anchor="ctr"/>
                </a:tc>
                <a:tc>
                  <a:txBody>
                    <a:bodyPr/>
                    <a:lstStyle/>
                    <a:p>
                      <a:pPr algn="r"/>
                      <a:r>
                        <a:rPr kumimoji="1" lang="en-US" altLang="ja-JP" dirty="0" smtClean="0"/>
                        <a:t>136,076</a:t>
                      </a:r>
                      <a:r>
                        <a:rPr kumimoji="1" lang="ja-JP" altLang="en-US" dirty="0" smtClean="0"/>
                        <a:t>（</a:t>
                      </a:r>
                      <a:r>
                        <a:rPr kumimoji="1" lang="en-US" altLang="ja-JP" dirty="0" smtClean="0"/>
                        <a:t>63.7</a:t>
                      </a:r>
                      <a:r>
                        <a:rPr kumimoji="1" lang="ja-JP" altLang="en-US" dirty="0" smtClean="0"/>
                        <a:t>）</a:t>
                      </a:r>
                      <a:endParaRPr kumimoji="1" lang="ja-JP" altLang="en-US" dirty="0"/>
                    </a:p>
                  </a:txBody>
                  <a:tcPr anchor="ctr"/>
                </a:tc>
                <a:tc>
                  <a:txBody>
                    <a:bodyPr/>
                    <a:lstStyle/>
                    <a:p>
                      <a:pPr algn="r"/>
                      <a:r>
                        <a:rPr kumimoji="1" lang="en-US" altLang="ja-JP" dirty="0" smtClean="0"/>
                        <a:t>+55.4</a:t>
                      </a:r>
                      <a:endParaRPr kumimoji="1" lang="ja-JP" altLang="en-US" dirty="0"/>
                    </a:p>
                  </a:txBody>
                  <a:tcPr anchor="ctr"/>
                </a:tc>
              </a:tr>
              <a:tr h="444153">
                <a:tc>
                  <a:txBody>
                    <a:bodyPr/>
                    <a:lstStyle/>
                    <a:p>
                      <a:pPr algn="ctr"/>
                      <a:r>
                        <a:rPr kumimoji="1" lang="ja-JP" altLang="en-US" dirty="0" smtClean="0"/>
                        <a:t>米国</a:t>
                      </a:r>
                      <a:endParaRPr kumimoji="1" lang="ja-JP" altLang="en-US" dirty="0"/>
                    </a:p>
                  </a:txBody>
                  <a:tcPr anchor="ctr"/>
                </a:tc>
                <a:tc>
                  <a:txBody>
                    <a:bodyPr/>
                    <a:lstStyle/>
                    <a:p>
                      <a:pPr algn="r"/>
                      <a:r>
                        <a:rPr kumimoji="1" lang="en-US" altLang="ja-JP" dirty="0" smtClean="0"/>
                        <a:t>11.2</a:t>
                      </a:r>
                      <a:endParaRPr kumimoji="1" lang="ja-JP" altLang="en-US" dirty="0"/>
                    </a:p>
                  </a:txBody>
                  <a:tcPr anchor="ctr"/>
                </a:tc>
                <a:tc>
                  <a:txBody>
                    <a:bodyPr/>
                    <a:lstStyle/>
                    <a:p>
                      <a:pPr algn="r"/>
                      <a:r>
                        <a:rPr kumimoji="1" lang="en-US" altLang="ja-JP" dirty="0" smtClean="0"/>
                        <a:t>17.9</a:t>
                      </a:r>
                      <a:endParaRPr kumimoji="1" lang="ja-JP" altLang="en-US" dirty="0"/>
                    </a:p>
                  </a:txBody>
                  <a:tcPr anchor="ctr"/>
                </a:tc>
                <a:tc>
                  <a:txBody>
                    <a:bodyPr/>
                    <a:lstStyle/>
                    <a:p>
                      <a:pPr algn="r"/>
                      <a:r>
                        <a:rPr kumimoji="1" lang="en-US" altLang="ja-JP" dirty="0" smtClean="0"/>
                        <a:t>37,400</a:t>
                      </a:r>
                      <a:r>
                        <a:rPr kumimoji="1" lang="ja-JP" altLang="en-US" dirty="0" smtClean="0"/>
                        <a:t>（</a:t>
                      </a:r>
                      <a:r>
                        <a:rPr kumimoji="1" lang="en-US" altLang="ja-JP" dirty="0" smtClean="0"/>
                        <a:t>28.2</a:t>
                      </a:r>
                      <a:r>
                        <a:rPr kumimoji="1" lang="ja-JP" altLang="en-US" dirty="0" smtClean="0"/>
                        <a:t>）</a:t>
                      </a:r>
                      <a:endParaRPr kumimoji="1" lang="ja-JP" altLang="en-US" dirty="0"/>
                    </a:p>
                  </a:txBody>
                  <a:tcPr anchor="ctr"/>
                </a:tc>
                <a:tc>
                  <a:txBody>
                    <a:bodyPr/>
                    <a:lstStyle/>
                    <a:p>
                      <a:pPr algn="r"/>
                      <a:r>
                        <a:rPr kumimoji="1" lang="en-US" altLang="ja-JP" dirty="0" smtClean="0"/>
                        <a:t>65,720</a:t>
                      </a:r>
                      <a:r>
                        <a:rPr kumimoji="1" lang="ja-JP" altLang="en-US" dirty="0" smtClean="0"/>
                        <a:t>（</a:t>
                      </a:r>
                      <a:r>
                        <a:rPr kumimoji="1" lang="en-US" altLang="ja-JP" dirty="0" smtClean="0"/>
                        <a:t>30.8</a:t>
                      </a:r>
                      <a:r>
                        <a:rPr kumimoji="1" lang="ja-JP" altLang="en-US" dirty="0" smtClean="0"/>
                        <a:t>）</a:t>
                      </a:r>
                      <a:endParaRPr kumimoji="1" lang="ja-JP" altLang="en-US" dirty="0"/>
                    </a:p>
                  </a:txBody>
                  <a:tcPr anchor="ctr"/>
                </a:tc>
                <a:tc>
                  <a:txBody>
                    <a:bodyPr/>
                    <a:lstStyle/>
                    <a:p>
                      <a:pPr algn="r"/>
                      <a:r>
                        <a:rPr kumimoji="1" lang="en-US" altLang="ja-JP" dirty="0" smtClean="0"/>
                        <a:t>+75.7</a:t>
                      </a:r>
                      <a:endParaRPr kumimoji="1" lang="ja-JP" altLang="en-US" dirty="0"/>
                    </a:p>
                  </a:txBody>
                  <a:tcPr anchor="ctr"/>
                </a:tc>
              </a:tr>
              <a:tr h="444153">
                <a:tc>
                  <a:txBody>
                    <a:bodyPr/>
                    <a:lstStyle/>
                    <a:p>
                      <a:pPr algn="ctr"/>
                      <a:r>
                        <a:rPr kumimoji="1" lang="ja-JP" altLang="en-US" dirty="0" smtClean="0"/>
                        <a:t>カナダ</a:t>
                      </a:r>
                      <a:endParaRPr kumimoji="1" lang="ja-JP" altLang="en-US" dirty="0"/>
                    </a:p>
                  </a:txBody>
                  <a:tcPr anchor="ctr"/>
                </a:tc>
                <a:tc>
                  <a:txBody>
                    <a:bodyPr/>
                    <a:lstStyle/>
                    <a:p>
                      <a:pPr algn="r"/>
                      <a:r>
                        <a:rPr kumimoji="1" lang="en-US" altLang="ja-JP" dirty="0" smtClean="0"/>
                        <a:t>20.2</a:t>
                      </a:r>
                      <a:endParaRPr kumimoji="1" lang="ja-JP" altLang="en-US" dirty="0"/>
                    </a:p>
                  </a:txBody>
                  <a:tcPr anchor="ctr"/>
                </a:tc>
                <a:tc>
                  <a:txBody>
                    <a:bodyPr/>
                    <a:lstStyle/>
                    <a:p>
                      <a:pPr algn="r"/>
                      <a:r>
                        <a:rPr kumimoji="1" lang="en-US" altLang="ja-JP" dirty="0" smtClean="0"/>
                        <a:t>31.3</a:t>
                      </a:r>
                      <a:endParaRPr kumimoji="1" lang="ja-JP" altLang="en-US" dirty="0"/>
                    </a:p>
                  </a:txBody>
                  <a:tcPr anchor="ctr"/>
                </a:tc>
                <a:tc>
                  <a:txBody>
                    <a:bodyPr/>
                    <a:lstStyle/>
                    <a:p>
                      <a:pPr algn="r"/>
                      <a:r>
                        <a:rPr kumimoji="1" lang="en-US" altLang="ja-JP" dirty="0" smtClean="0"/>
                        <a:t>5,891</a:t>
                      </a:r>
                      <a:r>
                        <a:rPr kumimoji="1" lang="ja-JP" altLang="en-US" dirty="0" smtClean="0"/>
                        <a:t>（</a:t>
                      </a:r>
                      <a:r>
                        <a:rPr kumimoji="1" lang="en-US" altLang="ja-JP" dirty="0" smtClean="0"/>
                        <a:t>4.4</a:t>
                      </a:r>
                      <a:r>
                        <a:rPr kumimoji="1" lang="ja-JP" altLang="en-US" dirty="0" smtClean="0"/>
                        <a:t>）</a:t>
                      </a:r>
                      <a:endParaRPr kumimoji="1" lang="ja-JP" altLang="en-US" dirty="0"/>
                    </a:p>
                  </a:txBody>
                  <a:tcPr anchor="ctr"/>
                </a:tc>
                <a:tc>
                  <a:txBody>
                    <a:bodyPr/>
                    <a:lstStyle/>
                    <a:p>
                      <a:pPr algn="r"/>
                      <a:r>
                        <a:rPr kumimoji="1" lang="en-US" altLang="ja-JP" dirty="0" smtClean="0"/>
                        <a:t>9,449</a:t>
                      </a:r>
                      <a:r>
                        <a:rPr kumimoji="1" lang="ja-JP" altLang="en-US" dirty="0" smtClean="0"/>
                        <a:t>（</a:t>
                      </a:r>
                      <a:r>
                        <a:rPr kumimoji="1" lang="en-US" altLang="ja-JP" dirty="0" smtClean="0"/>
                        <a:t>4.4</a:t>
                      </a:r>
                      <a:r>
                        <a:rPr kumimoji="1" lang="ja-JP" altLang="en-US" dirty="0" smtClean="0"/>
                        <a:t>）</a:t>
                      </a:r>
                      <a:endParaRPr kumimoji="1" lang="ja-JP" altLang="en-US" dirty="0"/>
                    </a:p>
                  </a:txBody>
                  <a:tcPr anchor="ctr"/>
                </a:tc>
                <a:tc>
                  <a:txBody>
                    <a:bodyPr/>
                    <a:lstStyle/>
                    <a:p>
                      <a:pPr algn="r"/>
                      <a:r>
                        <a:rPr kumimoji="1" lang="en-US" altLang="ja-JP" dirty="0" smtClean="0"/>
                        <a:t>+60.4</a:t>
                      </a:r>
                      <a:endParaRPr kumimoji="1" lang="ja-JP" altLang="en-US" dirty="0"/>
                    </a:p>
                  </a:txBody>
                  <a:tcPr anchor="ctr"/>
                </a:tc>
              </a:tr>
              <a:tr h="444153">
                <a:tc>
                  <a:txBody>
                    <a:bodyPr/>
                    <a:lstStyle/>
                    <a:p>
                      <a:pPr algn="ctr"/>
                      <a:r>
                        <a:rPr kumimoji="1" lang="ja-JP" altLang="en-US" dirty="0" smtClean="0"/>
                        <a:t>豪州</a:t>
                      </a:r>
                      <a:endParaRPr kumimoji="1" lang="ja-JP" altLang="en-US" dirty="0"/>
                    </a:p>
                  </a:txBody>
                  <a:tcPr anchor="ctr"/>
                </a:tc>
                <a:tc>
                  <a:txBody>
                    <a:bodyPr/>
                    <a:lstStyle/>
                    <a:p>
                      <a:pPr algn="r"/>
                      <a:r>
                        <a:rPr kumimoji="1" lang="en-US" altLang="ja-JP" dirty="0" smtClean="0"/>
                        <a:t>12.5</a:t>
                      </a:r>
                      <a:endParaRPr kumimoji="1" lang="ja-JP" altLang="en-US" dirty="0"/>
                    </a:p>
                  </a:txBody>
                  <a:tcPr anchor="ctr"/>
                </a:tc>
                <a:tc>
                  <a:txBody>
                    <a:bodyPr/>
                    <a:lstStyle/>
                    <a:p>
                      <a:pPr algn="r"/>
                      <a:r>
                        <a:rPr kumimoji="1" lang="en-US" altLang="ja-JP" dirty="0" smtClean="0"/>
                        <a:t>16.6</a:t>
                      </a:r>
                      <a:endParaRPr kumimoji="1" lang="ja-JP" altLang="en-US" dirty="0"/>
                    </a:p>
                  </a:txBody>
                  <a:tcPr anchor="ctr"/>
                </a:tc>
                <a:tc>
                  <a:txBody>
                    <a:bodyPr/>
                    <a:lstStyle/>
                    <a:p>
                      <a:pPr algn="r"/>
                      <a:r>
                        <a:rPr kumimoji="1" lang="en-US" altLang="ja-JP" dirty="0" smtClean="0"/>
                        <a:t>1,341</a:t>
                      </a:r>
                      <a:r>
                        <a:rPr kumimoji="1" lang="ja-JP" altLang="en-US" dirty="0" smtClean="0"/>
                        <a:t>（</a:t>
                      </a:r>
                      <a:r>
                        <a:rPr kumimoji="1" lang="en-US" altLang="ja-JP" dirty="0" smtClean="0"/>
                        <a:t>1.0</a:t>
                      </a:r>
                      <a:r>
                        <a:rPr kumimoji="1" lang="ja-JP" altLang="en-US" dirty="0" smtClean="0"/>
                        <a:t>）</a:t>
                      </a:r>
                      <a:endParaRPr kumimoji="1" lang="ja-JP" altLang="en-US" dirty="0"/>
                    </a:p>
                  </a:txBody>
                  <a:tcPr anchor="ctr"/>
                </a:tc>
                <a:tc>
                  <a:txBody>
                    <a:bodyPr/>
                    <a:lstStyle/>
                    <a:p>
                      <a:pPr algn="r"/>
                      <a:r>
                        <a:rPr kumimoji="1" lang="en-US" altLang="ja-JP" dirty="0" smtClean="0"/>
                        <a:t>1800</a:t>
                      </a:r>
                      <a:r>
                        <a:rPr kumimoji="1" lang="ja-JP" altLang="en-US" dirty="0" smtClean="0"/>
                        <a:t>（</a:t>
                      </a:r>
                      <a:r>
                        <a:rPr kumimoji="1" lang="en-US" altLang="ja-JP" dirty="0" smtClean="0"/>
                        <a:t>0.8</a:t>
                      </a:r>
                      <a:r>
                        <a:rPr kumimoji="1" lang="ja-JP" altLang="en-US" dirty="0" smtClean="0"/>
                        <a:t>）</a:t>
                      </a:r>
                      <a:endParaRPr kumimoji="1" lang="ja-JP" altLang="en-US" dirty="0"/>
                    </a:p>
                  </a:txBody>
                  <a:tcPr anchor="ctr"/>
                </a:tc>
                <a:tc>
                  <a:txBody>
                    <a:bodyPr/>
                    <a:lstStyle/>
                    <a:p>
                      <a:pPr algn="r"/>
                      <a:r>
                        <a:rPr kumimoji="1" lang="en-US" altLang="ja-JP" dirty="0" smtClean="0"/>
                        <a:t>+34.2</a:t>
                      </a:r>
                      <a:endParaRPr kumimoji="1" lang="ja-JP" altLang="en-US" dirty="0"/>
                    </a:p>
                  </a:txBody>
                  <a:tcPr anchor="ctr"/>
                </a:tc>
              </a:tr>
              <a:tr h="444153">
                <a:tc>
                  <a:txBody>
                    <a:bodyPr/>
                    <a:lstStyle/>
                    <a:p>
                      <a:pPr algn="ctr"/>
                      <a:r>
                        <a:rPr kumimoji="1" lang="ja-JP" altLang="en-US" dirty="0" smtClean="0"/>
                        <a:t>アジア</a:t>
                      </a:r>
                      <a:endParaRPr kumimoji="1" lang="ja-JP" altLang="en-US" dirty="0"/>
                    </a:p>
                  </a:txBody>
                  <a:tcPr anchor="ctr"/>
                </a:tc>
                <a:tc>
                  <a:txBody>
                    <a:bodyPr/>
                    <a:lstStyle/>
                    <a:p>
                      <a:pPr algn="r"/>
                      <a:r>
                        <a:rPr kumimoji="1" lang="en-US" altLang="ja-JP" dirty="0" smtClean="0"/>
                        <a:t>0.6</a:t>
                      </a:r>
                      <a:endParaRPr kumimoji="1" lang="ja-JP" altLang="en-US" dirty="0"/>
                    </a:p>
                  </a:txBody>
                  <a:tcPr anchor="ctr"/>
                </a:tc>
                <a:tc>
                  <a:txBody>
                    <a:bodyPr/>
                    <a:lstStyle/>
                    <a:p>
                      <a:pPr algn="r"/>
                      <a:r>
                        <a:rPr kumimoji="1" lang="en-US" altLang="ja-JP" dirty="0" smtClean="0"/>
                        <a:t>0.8</a:t>
                      </a:r>
                      <a:endParaRPr kumimoji="1" lang="ja-JP" altLang="en-US" dirty="0"/>
                    </a:p>
                  </a:txBody>
                  <a:tcPr anchor="ctr"/>
                </a:tc>
                <a:tc>
                  <a:txBody>
                    <a:bodyPr/>
                    <a:lstStyle/>
                    <a:p>
                      <a:pPr algn="r"/>
                      <a:r>
                        <a:rPr kumimoji="1" lang="en-US" altLang="ja-JP" dirty="0" smtClean="0"/>
                        <a:t>402</a:t>
                      </a:r>
                      <a:r>
                        <a:rPr kumimoji="1" lang="ja-JP" altLang="en-US" dirty="0" smtClean="0"/>
                        <a:t>（</a:t>
                      </a:r>
                      <a:r>
                        <a:rPr kumimoji="1" lang="en-US" altLang="ja-JP" dirty="0" smtClean="0"/>
                        <a:t>0.3</a:t>
                      </a:r>
                      <a:r>
                        <a:rPr kumimoji="1" lang="ja-JP" altLang="en-US" dirty="0" smtClean="0"/>
                        <a:t>）</a:t>
                      </a:r>
                      <a:endParaRPr kumimoji="1" lang="ja-JP" altLang="en-US" dirty="0"/>
                    </a:p>
                  </a:txBody>
                  <a:tcPr anchor="ctr"/>
                </a:tc>
                <a:tc>
                  <a:txBody>
                    <a:bodyPr/>
                    <a:lstStyle/>
                    <a:p>
                      <a:pPr algn="r"/>
                      <a:r>
                        <a:rPr kumimoji="1" lang="en-US" altLang="ja-JP" dirty="0" smtClean="0"/>
                        <a:t>529</a:t>
                      </a:r>
                      <a:r>
                        <a:rPr kumimoji="1" lang="ja-JP" altLang="en-US" dirty="0" smtClean="0"/>
                        <a:t>（</a:t>
                      </a:r>
                      <a:r>
                        <a:rPr kumimoji="1" lang="en-US" altLang="ja-JP" dirty="0" smtClean="0"/>
                        <a:t>0.2</a:t>
                      </a:r>
                      <a:r>
                        <a:rPr kumimoji="1" lang="ja-JP" altLang="en-US" dirty="0" smtClean="0"/>
                        <a:t>）</a:t>
                      </a:r>
                      <a:endParaRPr kumimoji="1" lang="ja-JP" altLang="en-US" dirty="0"/>
                    </a:p>
                  </a:txBody>
                  <a:tcPr anchor="ctr"/>
                </a:tc>
                <a:tc>
                  <a:txBody>
                    <a:bodyPr/>
                    <a:lstStyle/>
                    <a:p>
                      <a:pPr algn="r"/>
                      <a:r>
                        <a:rPr kumimoji="1" lang="en-US" altLang="ja-JP" dirty="0" smtClean="0"/>
                        <a:t>+31.7</a:t>
                      </a:r>
                      <a:endParaRPr kumimoji="1" lang="ja-JP" altLang="en-US" dirty="0"/>
                    </a:p>
                  </a:txBody>
                  <a:tcPr anchor="ctr"/>
                </a:tc>
              </a:tr>
              <a:tr h="444153">
                <a:tc>
                  <a:txBody>
                    <a:bodyPr/>
                    <a:lstStyle/>
                    <a:p>
                      <a:pPr algn="ctr"/>
                      <a:r>
                        <a:rPr kumimoji="1" lang="ja-JP" altLang="en-US" dirty="0" smtClean="0"/>
                        <a:t>合計</a:t>
                      </a:r>
                      <a:endParaRPr kumimoji="1" lang="ja-JP" altLang="en-US" dirty="0"/>
                    </a:p>
                  </a:txBody>
                  <a:tcPr anchor="ctr"/>
                </a:tc>
                <a:tc>
                  <a:txBody>
                    <a:bodyPr/>
                    <a:lstStyle/>
                    <a:p>
                      <a:pPr algn="r"/>
                      <a:r>
                        <a:rPr kumimoji="1" lang="en-US" altLang="ja-JP" dirty="0" smtClean="0"/>
                        <a:t>21.5</a:t>
                      </a:r>
                      <a:endParaRPr kumimoji="1" lang="ja-JP" altLang="en-US" dirty="0"/>
                    </a:p>
                  </a:txBody>
                  <a:tcPr anchor="ctr"/>
                </a:tc>
                <a:tc>
                  <a:txBody>
                    <a:bodyPr/>
                    <a:lstStyle/>
                    <a:p>
                      <a:pPr algn="r"/>
                      <a:r>
                        <a:rPr kumimoji="1" lang="en-US" altLang="ja-JP" sz="2000" b="1" dirty="0" smtClean="0"/>
                        <a:t>30.2</a:t>
                      </a:r>
                      <a:endParaRPr kumimoji="1" lang="ja-JP" altLang="en-US" sz="2000" b="1" dirty="0"/>
                    </a:p>
                  </a:txBody>
                  <a:tcPr anchor="ctr"/>
                </a:tc>
                <a:tc>
                  <a:txBody>
                    <a:bodyPr/>
                    <a:lstStyle/>
                    <a:p>
                      <a:pPr algn="r"/>
                      <a:r>
                        <a:rPr kumimoji="1" lang="en-US" altLang="ja-JP" dirty="0" smtClean="0"/>
                        <a:t>132,609</a:t>
                      </a:r>
                      <a:r>
                        <a:rPr kumimoji="1" lang="ja-JP" altLang="en-US" dirty="0" smtClean="0"/>
                        <a:t>（</a:t>
                      </a:r>
                      <a:r>
                        <a:rPr kumimoji="1" lang="en-US" altLang="ja-JP" dirty="0" smtClean="0"/>
                        <a:t>100</a:t>
                      </a:r>
                      <a:r>
                        <a:rPr kumimoji="1" lang="ja-JP" altLang="en-US" dirty="0" smtClean="0"/>
                        <a:t>）</a:t>
                      </a:r>
                      <a:endParaRPr kumimoji="1" lang="ja-JP" altLang="en-US" dirty="0"/>
                    </a:p>
                  </a:txBody>
                  <a:tcPr anchor="ctr"/>
                </a:tc>
                <a:tc>
                  <a:txBody>
                    <a:bodyPr/>
                    <a:lstStyle/>
                    <a:p>
                      <a:pPr algn="r"/>
                      <a:r>
                        <a:rPr kumimoji="1" lang="en-US" altLang="ja-JP" dirty="0" smtClean="0"/>
                        <a:t>213,575</a:t>
                      </a:r>
                      <a:r>
                        <a:rPr kumimoji="1" lang="ja-JP" altLang="en-US" dirty="0" smtClean="0"/>
                        <a:t>（</a:t>
                      </a:r>
                      <a:r>
                        <a:rPr kumimoji="1" lang="en-US" altLang="ja-JP" dirty="0" smtClean="0"/>
                        <a:t>100</a:t>
                      </a:r>
                      <a:r>
                        <a:rPr kumimoji="1" lang="ja-JP" altLang="en-US" dirty="0" smtClean="0"/>
                        <a:t>）</a:t>
                      </a:r>
                      <a:endParaRPr kumimoji="1" lang="ja-JP" altLang="en-US" dirty="0"/>
                    </a:p>
                  </a:txBody>
                  <a:tcPr anchor="ctr"/>
                </a:tc>
                <a:tc>
                  <a:txBody>
                    <a:bodyPr/>
                    <a:lstStyle/>
                    <a:p>
                      <a:pPr algn="r"/>
                      <a:r>
                        <a:rPr kumimoji="1" lang="en-US" altLang="ja-JP" sz="2000" b="1" dirty="0" smtClean="0"/>
                        <a:t>+61.1</a:t>
                      </a:r>
                      <a:endParaRPr kumimoji="1" lang="ja-JP" altLang="en-US" sz="2000" b="1" dirty="0"/>
                    </a:p>
                  </a:txBody>
                  <a:tcPr anchor="ctr"/>
                </a:tc>
              </a:tr>
            </a:tbl>
          </a:graphicData>
        </a:graphic>
      </p:graphicFrame>
      <p:sp>
        <p:nvSpPr>
          <p:cNvPr id="5" name="テキスト ボックス 4"/>
          <p:cNvSpPr txBox="1"/>
          <p:nvPr/>
        </p:nvSpPr>
        <p:spPr>
          <a:xfrm>
            <a:off x="900752" y="6211669"/>
            <a:ext cx="10166897" cy="523220"/>
          </a:xfrm>
          <a:prstGeom prst="rect">
            <a:avLst/>
          </a:prstGeom>
          <a:noFill/>
          <a:ln>
            <a:solidFill>
              <a:schemeClr val="tx1"/>
            </a:solidFill>
          </a:ln>
        </p:spPr>
        <p:txBody>
          <a:bodyPr wrap="square" rtlCol="0">
            <a:spAutoFit/>
          </a:bodyPr>
          <a:lstStyle/>
          <a:p>
            <a:r>
              <a:rPr kumimoji="1" lang="ja-JP" altLang="en-US" sz="1400" dirty="0" smtClean="0"/>
              <a:t>出所：三菱</a:t>
            </a:r>
            <a:r>
              <a:rPr kumimoji="1" lang="en-US" altLang="ja-JP" sz="1400" dirty="0" smtClean="0"/>
              <a:t>UFJ</a:t>
            </a:r>
            <a:r>
              <a:rPr kumimoji="1" lang="ja-JP" altLang="en-US" sz="1400" dirty="0" smtClean="0"/>
              <a:t>信託銀行</a:t>
            </a:r>
            <a:endParaRPr kumimoji="1" lang="en-US" altLang="ja-JP" sz="1400" dirty="0" smtClean="0"/>
          </a:p>
          <a:p>
            <a:r>
              <a:rPr lang="en-US" altLang="ja-JP" sz="1400" dirty="0"/>
              <a:t>http://www.tr.mufg.jp/houjin/jutaku/pdf/u201601_1.pdf</a:t>
            </a:r>
            <a:endParaRPr kumimoji="1" lang="ja-JP" altLang="en-US" sz="1400" dirty="0"/>
          </a:p>
        </p:txBody>
      </p:sp>
    </p:spTree>
    <p:extLst>
      <p:ext uri="{BB962C8B-B14F-4D97-AF65-F5344CB8AC3E}">
        <p14:creationId xmlns:p14="http://schemas.microsoft.com/office/powerpoint/2010/main" val="39656378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pPr algn="ctr"/>
            <a:r>
              <a:rPr kumimoji="1" lang="ja-JP" altLang="en-US" dirty="0" smtClean="0"/>
              <a:t>第</a:t>
            </a:r>
            <a:r>
              <a:rPr lang="ja-JP" altLang="en-US" dirty="0"/>
              <a:t>４</a:t>
            </a:r>
            <a:r>
              <a:rPr kumimoji="1" lang="ja-JP" altLang="en-US" dirty="0" smtClean="0"/>
              <a:t>章</a:t>
            </a:r>
            <a:r>
              <a:rPr kumimoji="1" lang="en-US" altLang="ja-JP" dirty="0" smtClean="0"/>
              <a:t/>
            </a:r>
            <a:br>
              <a:rPr kumimoji="1" lang="en-US" altLang="ja-JP" dirty="0" smtClean="0"/>
            </a:br>
            <a:r>
              <a:rPr lang="ja-JP" altLang="en-US" dirty="0"/>
              <a:t>ヒアリング</a:t>
            </a:r>
            <a:endParaRPr kumimoji="1" lang="ja-JP" altLang="en-US" dirty="0"/>
          </a:p>
        </p:txBody>
      </p:sp>
      <p:sp>
        <p:nvSpPr>
          <p:cNvPr id="3" name="サブタイトル 2"/>
          <p:cNvSpPr>
            <a:spLocks noGrp="1"/>
          </p:cNvSpPr>
          <p:nvPr>
            <p:ph type="subTitle" idx="1"/>
          </p:nvPr>
        </p:nvSpPr>
        <p:spPr/>
        <p:txBody>
          <a:bodyPr/>
          <a:lstStyle/>
          <a:p>
            <a:endParaRPr kumimoji="1" lang="ja-JP" altLang="en-US"/>
          </a:p>
        </p:txBody>
      </p:sp>
    </p:spTree>
    <p:extLst>
      <p:ext uri="{BB962C8B-B14F-4D97-AF65-F5344CB8AC3E}">
        <p14:creationId xmlns:p14="http://schemas.microsoft.com/office/powerpoint/2010/main" val="7389580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801930" y="1653962"/>
            <a:ext cx="9256469" cy="4746838"/>
          </a:xfrm>
        </p:spPr>
        <p:txBody>
          <a:bodyPr>
            <a:normAutofit lnSpcReduction="10000"/>
          </a:bodyPr>
          <a:lstStyle/>
          <a:p>
            <a:r>
              <a:rPr kumimoji="1" lang="ja-JP" altLang="en-US" sz="3200" dirty="0" smtClean="0"/>
              <a:t>　</a:t>
            </a:r>
            <a:r>
              <a:rPr kumimoji="1" lang="ja-JP" altLang="en-US" sz="3600" dirty="0" smtClean="0"/>
              <a:t>本レポートでは、環境配慮や環境実績に優れた実績を持つ企業に投資をする環境配慮型の投資信託、いわゆる</a:t>
            </a:r>
            <a:r>
              <a:rPr kumimoji="1" lang="ja-JP" altLang="en-US" sz="3600" dirty="0" smtClean="0">
                <a:solidFill>
                  <a:srgbClr val="FF0000"/>
                </a:solidFill>
              </a:rPr>
              <a:t>エコファンド</a:t>
            </a:r>
            <a:r>
              <a:rPr kumimoji="1" lang="ja-JP" altLang="en-US" sz="3600" dirty="0" smtClean="0"/>
              <a:t>、</a:t>
            </a:r>
            <a:r>
              <a:rPr kumimoji="1" lang="ja-JP" altLang="en-US" sz="3600" dirty="0" smtClean="0">
                <a:solidFill>
                  <a:srgbClr val="FF0000"/>
                </a:solidFill>
              </a:rPr>
              <a:t>社会的責任投資</a:t>
            </a:r>
            <a:r>
              <a:rPr lang="ja-JP" altLang="en-US" sz="3600" dirty="0" smtClean="0">
                <a:solidFill>
                  <a:srgbClr val="FF0000"/>
                </a:solidFill>
              </a:rPr>
              <a:t>の</a:t>
            </a:r>
            <a:r>
              <a:rPr lang="ja-JP" altLang="en-US" sz="3600" dirty="0">
                <a:solidFill>
                  <a:srgbClr val="FF0000"/>
                </a:solidFill>
              </a:rPr>
              <a:t>成果</a:t>
            </a:r>
            <a:r>
              <a:rPr lang="ja-JP" altLang="en-US" sz="3600" dirty="0" smtClean="0">
                <a:solidFill>
                  <a:srgbClr val="FF0000"/>
                </a:solidFill>
              </a:rPr>
              <a:t>と課題</a:t>
            </a:r>
            <a:r>
              <a:rPr lang="ja-JP" altLang="en-US" sz="3600" dirty="0" smtClean="0"/>
              <a:t>について資料やヒアリング調査を参考にかんがえていきながら、</a:t>
            </a:r>
            <a:endParaRPr lang="en-US" altLang="ja-JP" sz="3600" dirty="0" smtClean="0"/>
          </a:p>
          <a:p>
            <a:r>
              <a:rPr lang="ja-JP" altLang="en-US" sz="3600" dirty="0" smtClean="0"/>
              <a:t>このような</a:t>
            </a:r>
            <a:r>
              <a:rPr lang="ja-JP" altLang="en-US" sz="3600" dirty="0" smtClean="0">
                <a:solidFill>
                  <a:srgbClr val="00B0F0"/>
                </a:solidFill>
              </a:rPr>
              <a:t>投資を通して社会を改善</a:t>
            </a:r>
            <a:r>
              <a:rPr lang="ja-JP" altLang="en-US" sz="3600" dirty="0" smtClean="0"/>
              <a:t>するには</a:t>
            </a:r>
            <a:r>
              <a:rPr kumimoji="1" lang="ja-JP" altLang="en-US" sz="3600" dirty="0" smtClean="0"/>
              <a:t>どのような投資</a:t>
            </a:r>
            <a:r>
              <a:rPr lang="ja-JP" altLang="en-US" sz="3600" dirty="0"/>
              <a:t>基準</a:t>
            </a:r>
            <a:r>
              <a:rPr lang="ja-JP" altLang="en-US" sz="3600" dirty="0" smtClean="0"/>
              <a:t>が望ましいか模索していく。</a:t>
            </a:r>
            <a:endParaRPr kumimoji="1" lang="ja-JP" altLang="en-US" sz="3600" dirty="0"/>
          </a:p>
        </p:txBody>
      </p:sp>
      <p:sp>
        <p:nvSpPr>
          <p:cNvPr id="7" name="タイトル 1"/>
          <p:cNvSpPr>
            <a:spLocks noGrp="1"/>
          </p:cNvSpPr>
          <p:nvPr>
            <p:ph type="title"/>
          </p:nvPr>
        </p:nvSpPr>
        <p:spPr>
          <a:xfrm>
            <a:off x="677334" y="609600"/>
            <a:ext cx="8596668" cy="932597"/>
          </a:xfrm>
        </p:spPr>
        <p:style>
          <a:lnRef idx="1">
            <a:schemeClr val="accent1"/>
          </a:lnRef>
          <a:fillRef idx="3">
            <a:schemeClr val="accent1"/>
          </a:fillRef>
          <a:effectRef idx="2">
            <a:schemeClr val="accent1"/>
          </a:effectRef>
          <a:fontRef idx="minor">
            <a:schemeClr val="lt1"/>
          </a:fontRef>
        </p:style>
        <p:txBody>
          <a:bodyPr/>
          <a:lstStyle/>
          <a:p>
            <a:r>
              <a:rPr lang="ja-JP" altLang="en-US" dirty="0" smtClean="0">
                <a:solidFill>
                  <a:schemeClr val="bg1"/>
                </a:solidFill>
              </a:rPr>
              <a:t>本</a:t>
            </a:r>
            <a:r>
              <a:rPr lang="ja-JP" altLang="en-US" dirty="0">
                <a:solidFill>
                  <a:schemeClr val="bg1"/>
                </a:solidFill>
              </a:rPr>
              <a:t>研究</a:t>
            </a:r>
            <a:r>
              <a:rPr lang="ja-JP" altLang="en-US" dirty="0" smtClean="0">
                <a:solidFill>
                  <a:schemeClr val="bg1"/>
                </a:solidFill>
              </a:rPr>
              <a:t>の</a:t>
            </a:r>
            <a:r>
              <a:rPr lang="ja-JP" altLang="en-US" dirty="0">
                <a:solidFill>
                  <a:schemeClr val="bg1"/>
                </a:solidFill>
              </a:rPr>
              <a:t>目的</a:t>
            </a:r>
            <a:endParaRPr kumimoji="1" lang="ja-JP" altLang="en-US" dirty="0">
              <a:solidFill>
                <a:schemeClr val="bg1"/>
              </a:solidFill>
            </a:endParaRPr>
          </a:p>
        </p:txBody>
      </p:sp>
    </p:spTree>
    <p:extLst>
      <p:ext uri="{BB962C8B-B14F-4D97-AF65-F5344CB8AC3E}">
        <p14:creationId xmlns:p14="http://schemas.microsoft.com/office/powerpoint/2010/main" val="11670491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905301"/>
          </a:xfrm>
        </p:spPr>
        <p:style>
          <a:lnRef idx="1">
            <a:schemeClr val="accent1"/>
          </a:lnRef>
          <a:fillRef idx="3">
            <a:schemeClr val="accent1"/>
          </a:fillRef>
          <a:effectRef idx="2">
            <a:schemeClr val="accent1"/>
          </a:effectRef>
          <a:fontRef idx="minor">
            <a:schemeClr val="lt1"/>
          </a:fontRef>
        </p:style>
        <p:txBody>
          <a:bodyPr/>
          <a:lstStyle/>
          <a:p>
            <a:r>
              <a:rPr kumimoji="1" lang="ja-JP" altLang="en-US" dirty="0" smtClean="0"/>
              <a:t>ヒアリング対象</a:t>
            </a:r>
            <a:endParaRPr kumimoji="1" lang="ja-JP" altLang="en-US" dirty="0"/>
          </a:p>
        </p:txBody>
      </p:sp>
      <p:sp>
        <p:nvSpPr>
          <p:cNvPr id="3" name="コンテンツ プレースホルダー 2"/>
          <p:cNvSpPr>
            <a:spLocks noGrp="1"/>
          </p:cNvSpPr>
          <p:nvPr>
            <p:ph idx="1"/>
          </p:nvPr>
        </p:nvSpPr>
        <p:spPr>
          <a:xfrm>
            <a:off x="677334" y="2047165"/>
            <a:ext cx="8596668" cy="3994198"/>
          </a:xfrm>
        </p:spPr>
        <p:txBody>
          <a:bodyPr>
            <a:normAutofit/>
          </a:bodyPr>
          <a:lstStyle/>
          <a:p>
            <a:pPr marL="0" indent="0">
              <a:buNone/>
            </a:pPr>
            <a:endParaRPr lang="en-US" altLang="ja-JP" sz="4800" dirty="0"/>
          </a:p>
          <a:p>
            <a:pPr marL="0" indent="0">
              <a:buNone/>
            </a:pPr>
            <a:endParaRPr lang="en-US" altLang="ja-JP" sz="4800" dirty="0"/>
          </a:p>
          <a:p>
            <a:r>
              <a:rPr kumimoji="1" lang="ja-JP" altLang="en-US" sz="4800" dirty="0" smtClean="0">
                <a:solidFill>
                  <a:schemeClr val="accent2"/>
                </a:solidFill>
              </a:rPr>
              <a:t>ＳＭＢＣ日興証券</a:t>
            </a:r>
            <a:endParaRPr kumimoji="1" lang="ja-JP" altLang="en-US" sz="4800" dirty="0">
              <a:solidFill>
                <a:schemeClr val="accent2"/>
              </a:solidFill>
            </a:endParaRPr>
          </a:p>
        </p:txBody>
      </p:sp>
    </p:spTree>
    <p:extLst>
      <p:ext uri="{BB962C8B-B14F-4D97-AF65-F5344CB8AC3E}">
        <p14:creationId xmlns:p14="http://schemas.microsoft.com/office/powerpoint/2010/main" val="36634935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37063"/>
          </a:xfrm>
        </p:spPr>
        <p:style>
          <a:lnRef idx="1">
            <a:schemeClr val="accent1"/>
          </a:lnRef>
          <a:fillRef idx="3">
            <a:schemeClr val="accent1"/>
          </a:fillRef>
          <a:effectRef idx="2">
            <a:schemeClr val="accent1"/>
          </a:effectRef>
          <a:fontRef idx="minor">
            <a:schemeClr val="lt1"/>
          </a:fontRef>
        </p:style>
        <p:txBody>
          <a:bodyPr/>
          <a:lstStyle/>
          <a:p>
            <a:r>
              <a:rPr lang="ja-JP" altLang="en-US" dirty="0"/>
              <a:t>ヒアリング</a:t>
            </a:r>
            <a:endParaRPr kumimoji="1" lang="ja-JP" altLang="en-US" dirty="0"/>
          </a:p>
        </p:txBody>
      </p:sp>
      <p:sp>
        <p:nvSpPr>
          <p:cNvPr id="3" name="コンテンツ プレースホルダー 2"/>
          <p:cNvSpPr>
            <a:spLocks noGrp="1"/>
          </p:cNvSpPr>
          <p:nvPr>
            <p:ph idx="1"/>
          </p:nvPr>
        </p:nvSpPr>
        <p:spPr>
          <a:xfrm>
            <a:off x="677334" y="1937983"/>
            <a:ext cx="8596668" cy="4103380"/>
          </a:xfrm>
        </p:spPr>
        <p:txBody>
          <a:bodyPr>
            <a:normAutofit/>
          </a:bodyPr>
          <a:lstStyle/>
          <a:p>
            <a:endParaRPr lang="en-US" altLang="ja-JP" sz="2400" dirty="0"/>
          </a:p>
          <a:p>
            <a:endParaRPr kumimoji="1" lang="ja-JP" altLang="en-US" sz="2400" dirty="0"/>
          </a:p>
        </p:txBody>
      </p:sp>
      <p:sp>
        <p:nvSpPr>
          <p:cNvPr id="4" name="テキスト ボックス 3"/>
          <p:cNvSpPr txBox="1"/>
          <p:nvPr/>
        </p:nvSpPr>
        <p:spPr>
          <a:xfrm>
            <a:off x="677334" y="2060812"/>
            <a:ext cx="8596668" cy="461665"/>
          </a:xfrm>
          <a:prstGeom prst="rect">
            <a:avLst/>
          </a:prstGeom>
          <a:ln w="28575"/>
        </p:spPr>
        <p:style>
          <a:lnRef idx="2">
            <a:schemeClr val="accent2"/>
          </a:lnRef>
          <a:fillRef idx="1">
            <a:schemeClr val="lt1"/>
          </a:fillRef>
          <a:effectRef idx="0">
            <a:schemeClr val="accent2"/>
          </a:effectRef>
          <a:fontRef idx="minor">
            <a:schemeClr val="dk1"/>
          </a:fontRef>
        </p:style>
        <p:txBody>
          <a:bodyPr wrap="square" rtlCol="0">
            <a:spAutoFit/>
          </a:bodyPr>
          <a:lstStyle/>
          <a:p>
            <a:r>
              <a:rPr lang="ja-JP" altLang="en-US" sz="2400"/>
              <a:t>質問</a:t>
            </a:r>
            <a:r>
              <a:rPr lang="en-US" altLang="ja-JP" sz="2400"/>
              <a:t>1</a:t>
            </a:r>
            <a:r>
              <a:rPr lang="ja-JP" altLang="en-US" sz="2400"/>
              <a:t>：社会的責任投資をいつから行ったか？</a:t>
            </a:r>
            <a:endParaRPr lang="en-US" altLang="ja-JP" sz="2400" dirty="0"/>
          </a:p>
        </p:txBody>
      </p:sp>
      <p:sp>
        <p:nvSpPr>
          <p:cNvPr id="5" name="テキスト ボックス 4"/>
          <p:cNvSpPr txBox="1"/>
          <p:nvPr/>
        </p:nvSpPr>
        <p:spPr>
          <a:xfrm>
            <a:off x="677334" y="3346964"/>
            <a:ext cx="8596668" cy="1569660"/>
          </a:xfrm>
          <a:prstGeom prst="rect">
            <a:avLst/>
          </a:prstGeom>
          <a:ln w="28575"/>
          <a:effectLst>
            <a:glow rad="228600">
              <a:schemeClr val="accent2">
                <a:satMod val="175000"/>
                <a:alpha val="40000"/>
              </a:schemeClr>
            </a:glow>
          </a:effectLst>
        </p:spPr>
        <p:style>
          <a:lnRef idx="2">
            <a:schemeClr val="accent2"/>
          </a:lnRef>
          <a:fillRef idx="1">
            <a:schemeClr val="lt1"/>
          </a:fillRef>
          <a:effectRef idx="0">
            <a:schemeClr val="accent2"/>
          </a:effectRef>
          <a:fontRef idx="minor">
            <a:schemeClr val="dk1"/>
          </a:fontRef>
        </p:style>
        <p:txBody>
          <a:bodyPr wrap="square" rtlCol="0">
            <a:spAutoFit/>
          </a:bodyPr>
          <a:lstStyle/>
          <a:p>
            <a:r>
              <a:rPr lang="ja-JP" altLang="en-US" sz="3200" dirty="0"/>
              <a:t>回答：　　　</a:t>
            </a:r>
            <a:endParaRPr lang="en-US" altLang="ja-JP" sz="3200" dirty="0"/>
          </a:p>
          <a:p>
            <a:r>
              <a:rPr lang="en-US" altLang="ja-JP" sz="3200" dirty="0"/>
              <a:t>1</a:t>
            </a:r>
            <a:r>
              <a:rPr lang="ja-JP" altLang="en-US" sz="3200" dirty="0"/>
              <a:t>番最初に始めたのが</a:t>
            </a:r>
            <a:r>
              <a:rPr lang="en-US" altLang="ja-JP" sz="3200" dirty="0"/>
              <a:t>2000</a:t>
            </a:r>
            <a:r>
              <a:rPr lang="ja-JP" altLang="en-US" sz="3200" dirty="0"/>
              <a:t>年</a:t>
            </a:r>
            <a:r>
              <a:rPr lang="en-US" altLang="ja-JP" sz="3200" dirty="0"/>
              <a:t>9</a:t>
            </a:r>
            <a:r>
              <a:rPr lang="ja-JP" altLang="en-US" sz="3200" dirty="0"/>
              <a:t>月</a:t>
            </a:r>
            <a:r>
              <a:rPr lang="en-US" altLang="ja-JP" sz="3200" dirty="0"/>
              <a:t>28</a:t>
            </a:r>
            <a:r>
              <a:rPr lang="ja-JP" altLang="en-US" sz="3200" dirty="0"/>
              <a:t>日</a:t>
            </a:r>
            <a:endParaRPr lang="en-US" altLang="ja-JP" sz="3200" dirty="0"/>
          </a:p>
          <a:p>
            <a:r>
              <a:rPr lang="en-US" altLang="ja-JP" sz="3200" dirty="0"/>
              <a:t>2005</a:t>
            </a:r>
            <a:r>
              <a:rPr lang="ja-JP" altLang="en-US" sz="3200" dirty="0"/>
              <a:t>年ごろからＳＲＩ投資が増加</a:t>
            </a:r>
            <a:endParaRPr lang="en-US" altLang="ja-JP" sz="3200" dirty="0"/>
          </a:p>
        </p:txBody>
      </p:sp>
    </p:spTree>
    <p:extLst>
      <p:ext uri="{BB962C8B-B14F-4D97-AF65-F5344CB8AC3E}">
        <p14:creationId xmlns:p14="http://schemas.microsoft.com/office/powerpoint/2010/main" val="3105567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37063"/>
          </a:xfrm>
        </p:spPr>
        <p:style>
          <a:lnRef idx="1">
            <a:schemeClr val="accent1"/>
          </a:lnRef>
          <a:fillRef idx="3">
            <a:schemeClr val="accent1"/>
          </a:fillRef>
          <a:effectRef idx="2">
            <a:schemeClr val="accent1"/>
          </a:effectRef>
          <a:fontRef idx="minor">
            <a:schemeClr val="lt1"/>
          </a:fontRef>
        </p:style>
        <p:txBody>
          <a:bodyPr/>
          <a:lstStyle/>
          <a:p>
            <a:r>
              <a:rPr lang="ja-JP" altLang="en-US" dirty="0"/>
              <a:t>ヒアリング</a:t>
            </a:r>
            <a:endParaRPr kumimoji="1" lang="ja-JP" altLang="en-US" dirty="0"/>
          </a:p>
        </p:txBody>
      </p:sp>
      <p:sp>
        <p:nvSpPr>
          <p:cNvPr id="3" name="コンテンツ プレースホルダー 2"/>
          <p:cNvSpPr>
            <a:spLocks noGrp="1"/>
          </p:cNvSpPr>
          <p:nvPr>
            <p:ph idx="1"/>
          </p:nvPr>
        </p:nvSpPr>
        <p:spPr>
          <a:xfrm>
            <a:off x="677334" y="1937983"/>
            <a:ext cx="8596668" cy="4103380"/>
          </a:xfrm>
        </p:spPr>
        <p:txBody>
          <a:bodyPr>
            <a:normAutofit/>
          </a:bodyPr>
          <a:lstStyle/>
          <a:p>
            <a:endParaRPr lang="en-US" altLang="ja-JP" sz="2400" dirty="0"/>
          </a:p>
          <a:p>
            <a:endParaRPr kumimoji="1" lang="ja-JP" altLang="en-US" sz="2400" dirty="0"/>
          </a:p>
        </p:txBody>
      </p:sp>
      <p:sp>
        <p:nvSpPr>
          <p:cNvPr id="4" name="テキスト ボックス 3"/>
          <p:cNvSpPr txBox="1"/>
          <p:nvPr/>
        </p:nvSpPr>
        <p:spPr>
          <a:xfrm>
            <a:off x="677334" y="2060812"/>
            <a:ext cx="8596668" cy="461665"/>
          </a:xfrm>
          <a:prstGeom prst="rect">
            <a:avLst/>
          </a:prstGeom>
          <a:ln w="28575"/>
        </p:spPr>
        <p:style>
          <a:lnRef idx="2">
            <a:schemeClr val="accent2"/>
          </a:lnRef>
          <a:fillRef idx="1">
            <a:schemeClr val="lt1"/>
          </a:fillRef>
          <a:effectRef idx="0">
            <a:schemeClr val="accent2"/>
          </a:effectRef>
          <a:fontRef idx="minor">
            <a:schemeClr val="dk1"/>
          </a:fontRef>
        </p:style>
        <p:txBody>
          <a:bodyPr wrap="square" rtlCol="0">
            <a:spAutoFit/>
          </a:bodyPr>
          <a:lstStyle/>
          <a:p>
            <a:r>
              <a:rPr lang="ja-JP" altLang="en-US" sz="2400" dirty="0"/>
              <a:t>質問</a:t>
            </a:r>
            <a:r>
              <a:rPr lang="en-US" altLang="ja-JP" sz="2400" dirty="0"/>
              <a:t>2</a:t>
            </a:r>
            <a:r>
              <a:rPr lang="ja-JP" altLang="en-US" sz="2400" dirty="0"/>
              <a:t>：社会的責任投資から</a:t>
            </a:r>
            <a:r>
              <a:rPr lang="en-US" altLang="ja-JP" sz="2400" dirty="0"/>
              <a:t>ESG</a:t>
            </a:r>
            <a:r>
              <a:rPr lang="ja-JP" altLang="en-US" sz="2400" dirty="0"/>
              <a:t>へ移行したのはいつからか？</a:t>
            </a:r>
            <a:endParaRPr lang="en-US" altLang="ja-JP" sz="2400" dirty="0"/>
          </a:p>
        </p:txBody>
      </p:sp>
      <p:sp>
        <p:nvSpPr>
          <p:cNvPr id="5" name="テキスト ボックス 4"/>
          <p:cNvSpPr txBox="1"/>
          <p:nvPr/>
        </p:nvSpPr>
        <p:spPr>
          <a:xfrm>
            <a:off x="677334" y="3398292"/>
            <a:ext cx="8596668" cy="2062103"/>
          </a:xfrm>
          <a:prstGeom prst="rect">
            <a:avLst/>
          </a:prstGeom>
          <a:ln w="28575"/>
          <a:effectLst>
            <a:glow rad="228600">
              <a:schemeClr val="accent2">
                <a:satMod val="175000"/>
                <a:alpha val="40000"/>
              </a:schemeClr>
            </a:glow>
          </a:effectLst>
        </p:spPr>
        <p:style>
          <a:lnRef idx="2">
            <a:schemeClr val="accent2"/>
          </a:lnRef>
          <a:fillRef idx="1">
            <a:schemeClr val="lt1"/>
          </a:fillRef>
          <a:effectRef idx="0">
            <a:schemeClr val="accent2"/>
          </a:effectRef>
          <a:fontRef idx="minor">
            <a:schemeClr val="dk1"/>
          </a:fontRef>
        </p:style>
        <p:txBody>
          <a:bodyPr wrap="square" rtlCol="0">
            <a:spAutoFit/>
          </a:bodyPr>
          <a:lstStyle/>
          <a:p>
            <a:r>
              <a:rPr lang="ja-JP" altLang="en-US" sz="3200" dirty="0" smtClean="0"/>
              <a:t>回答：</a:t>
            </a:r>
            <a:endParaRPr lang="en-US" altLang="ja-JP" sz="3200" dirty="0" smtClean="0"/>
          </a:p>
          <a:p>
            <a:r>
              <a:rPr lang="ja-JP" altLang="en-US" sz="3200" dirty="0" smtClean="0"/>
              <a:t>「</a:t>
            </a:r>
            <a:r>
              <a:rPr lang="ja-JP" altLang="en-US" sz="3200" dirty="0"/>
              <a:t>シュローダー・アジアパシフィック</a:t>
            </a:r>
            <a:r>
              <a:rPr lang="ja-JP" altLang="en-US" sz="3200" dirty="0" smtClean="0"/>
              <a:t>・</a:t>
            </a:r>
            <a:endParaRPr lang="en-US" altLang="ja-JP" sz="3200" dirty="0" smtClean="0"/>
          </a:p>
          <a:p>
            <a:r>
              <a:rPr lang="ja-JP" altLang="en-US" sz="3200" dirty="0"/>
              <a:t>　</a:t>
            </a:r>
            <a:r>
              <a:rPr lang="ja-JP" altLang="en-US" sz="3200" dirty="0" smtClean="0"/>
              <a:t>エクセレント・カンパニーズ</a:t>
            </a:r>
            <a:r>
              <a:rPr lang="ja-JP" altLang="en-US" sz="3200" dirty="0"/>
              <a:t>」</a:t>
            </a:r>
            <a:endParaRPr lang="en-US" altLang="ja-JP" sz="3200" dirty="0"/>
          </a:p>
          <a:p>
            <a:r>
              <a:rPr lang="ja-JP" altLang="en-US" sz="3200" dirty="0"/>
              <a:t>　設定日　</a:t>
            </a:r>
            <a:r>
              <a:rPr lang="en-US" altLang="ja-JP" sz="3200" dirty="0"/>
              <a:t>2016</a:t>
            </a:r>
            <a:r>
              <a:rPr lang="ja-JP" altLang="en-US" sz="3200" dirty="0"/>
              <a:t>年　</a:t>
            </a:r>
            <a:r>
              <a:rPr lang="en-US" altLang="ja-JP" sz="3200" dirty="0"/>
              <a:t>6</a:t>
            </a:r>
            <a:r>
              <a:rPr lang="ja-JP" altLang="en-US" sz="3200" dirty="0"/>
              <a:t>月</a:t>
            </a:r>
            <a:r>
              <a:rPr lang="en-US" altLang="ja-JP" sz="3200" dirty="0"/>
              <a:t>30</a:t>
            </a:r>
            <a:r>
              <a:rPr lang="ja-JP" altLang="en-US" sz="3200" dirty="0"/>
              <a:t>日</a:t>
            </a:r>
          </a:p>
        </p:txBody>
      </p:sp>
    </p:spTree>
    <p:extLst>
      <p:ext uri="{BB962C8B-B14F-4D97-AF65-F5344CB8AC3E}">
        <p14:creationId xmlns:p14="http://schemas.microsoft.com/office/powerpoint/2010/main" val="12985570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37063"/>
          </a:xfrm>
        </p:spPr>
        <p:style>
          <a:lnRef idx="1">
            <a:schemeClr val="accent1"/>
          </a:lnRef>
          <a:fillRef idx="3">
            <a:schemeClr val="accent1"/>
          </a:fillRef>
          <a:effectRef idx="2">
            <a:schemeClr val="accent1"/>
          </a:effectRef>
          <a:fontRef idx="minor">
            <a:schemeClr val="lt1"/>
          </a:fontRef>
        </p:style>
        <p:txBody>
          <a:bodyPr/>
          <a:lstStyle/>
          <a:p>
            <a:r>
              <a:rPr lang="ja-JP" altLang="en-US" dirty="0"/>
              <a:t>ヒアリング</a:t>
            </a:r>
            <a:endParaRPr kumimoji="1" lang="ja-JP" altLang="en-US" dirty="0"/>
          </a:p>
        </p:txBody>
      </p:sp>
      <p:sp>
        <p:nvSpPr>
          <p:cNvPr id="3" name="コンテンツ プレースホルダー 2"/>
          <p:cNvSpPr>
            <a:spLocks noGrp="1"/>
          </p:cNvSpPr>
          <p:nvPr>
            <p:ph idx="1"/>
          </p:nvPr>
        </p:nvSpPr>
        <p:spPr>
          <a:xfrm>
            <a:off x="677334" y="1937983"/>
            <a:ext cx="8596668" cy="4103380"/>
          </a:xfrm>
        </p:spPr>
        <p:txBody>
          <a:bodyPr>
            <a:normAutofit/>
          </a:bodyPr>
          <a:lstStyle/>
          <a:p>
            <a:endParaRPr lang="en-US" altLang="ja-JP" sz="2000" dirty="0"/>
          </a:p>
          <a:p>
            <a:endParaRPr kumimoji="1" lang="ja-JP" altLang="en-US" sz="2000" dirty="0"/>
          </a:p>
        </p:txBody>
      </p:sp>
      <p:sp>
        <p:nvSpPr>
          <p:cNvPr id="4" name="テキスト ボックス 3"/>
          <p:cNvSpPr txBox="1"/>
          <p:nvPr/>
        </p:nvSpPr>
        <p:spPr>
          <a:xfrm>
            <a:off x="677334" y="2060812"/>
            <a:ext cx="8596668" cy="830997"/>
          </a:xfrm>
          <a:prstGeom prst="rect">
            <a:avLst/>
          </a:prstGeom>
          <a:ln w="28575"/>
        </p:spPr>
        <p:style>
          <a:lnRef idx="2">
            <a:schemeClr val="accent2"/>
          </a:lnRef>
          <a:fillRef idx="1">
            <a:schemeClr val="lt1"/>
          </a:fillRef>
          <a:effectRef idx="0">
            <a:schemeClr val="accent2"/>
          </a:effectRef>
          <a:fontRef idx="minor">
            <a:schemeClr val="dk1"/>
          </a:fontRef>
        </p:style>
        <p:txBody>
          <a:bodyPr wrap="square" rtlCol="0">
            <a:spAutoFit/>
          </a:bodyPr>
          <a:lstStyle/>
          <a:p>
            <a:r>
              <a:rPr lang="ja-JP" altLang="en-US" sz="2400" dirty="0"/>
              <a:t>質問</a:t>
            </a:r>
            <a:r>
              <a:rPr lang="en-US" altLang="ja-JP" sz="2400" dirty="0"/>
              <a:t>3</a:t>
            </a:r>
            <a:r>
              <a:rPr lang="ja-JP" altLang="en-US" sz="2400" dirty="0"/>
              <a:t>：</a:t>
            </a:r>
            <a:r>
              <a:rPr lang="en-US" altLang="ja-JP" sz="2400" dirty="0"/>
              <a:t>ESG</a:t>
            </a:r>
            <a:r>
              <a:rPr lang="ja-JP" altLang="en-US" sz="2400" dirty="0"/>
              <a:t>選定基準で、最も重視する基準は何か？</a:t>
            </a:r>
            <a:endParaRPr lang="en-US" altLang="ja-JP" sz="2400" dirty="0"/>
          </a:p>
          <a:p>
            <a:r>
              <a:rPr lang="ja-JP" altLang="en-US" sz="2400" dirty="0"/>
              <a:t>　①環境　②社会　③ガバナンス　④ほぼ同じ　⑤その他</a:t>
            </a:r>
            <a:endParaRPr lang="en-US" altLang="ja-JP" sz="2400" dirty="0"/>
          </a:p>
        </p:txBody>
      </p:sp>
      <p:sp>
        <p:nvSpPr>
          <p:cNvPr id="5" name="テキスト ボックス 4"/>
          <p:cNvSpPr txBox="1"/>
          <p:nvPr/>
        </p:nvSpPr>
        <p:spPr>
          <a:xfrm>
            <a:off x="677334" y="3383129"/>
            <a:ext cx="8596668" cy="2062103"/>
          </a:xfrm>
          <a:prstGeom prst="rect">
            <a:avLst/>
          </a:prstGeom>
          <a:ln w="28575"/>
          <a:effectLst>
            <a:glow rad="228600">
              <a:schemeClr val="accent2">
                <a:satMod val="175000"/>
                <a:alpha val="40000"/>
              </a:schemeClr>
            </a:glow>
          </a:effectLst>
        </p:spPr>
        <p:style>
          <a:lnRef idx="2">
            <a:schemeClr val="accent2"/>
          </a:lnRef>
          <a:fillRef idx="1">
            <a:schemeClr val="lt1"/>
          </a:fillRef>
          <a:effectRef idx="0">
            <a:schemeClr val="accent2"/>
          </a:effectRef>
          <a:fontRef idx="minor">
            <a:schemeClr val="dk1"/>
          </a:fontRef>
        </p:style>
        <p:txBody>
          <a:bodyPr wrap="square" rtlCol="0">
            <a:spAutoFit/>
          </a:bodyPr>
          <a:lstStyle/>
          <a:p>
            <a:r>
              <a:rPr lang="ja-JP" altLang="en-US" sz="3200" dirty="0" smtClean="0"/>
              <a:t>回答：</a:t>
            </a:r>
            <a:r>
              <a:rPr lang="ja-JP" altLang="en-US" sz="3200" dirty="0"/>
              <a:t>③</a:t>
            </a:r>
            <a:r>
              <a:rPr lang="ja-JP" altLang="en-US" sz="3200" dirty="0" smtClean="0"/>
              <a:t>ガバナンス</a:t>
            </a:r>
            <a:endParaRPr lang="en-US" altLang="ja-JP" sz="3200" dirty="0"/>
          </a:p>
          <a:p>
            <a:r>
              <a:rPr lang="ja-JP" altLang="en-US" sz="3200" dirty="0"/>
              <a:t>優れた経営がなされている企業は、「環境」、「社会」に関して抱える課題が相対的に少ないと考えられる</a:t>
            </a:r>
            <a:r>
              <a:rPr lang="ja-JP" altLang="en-US" sz="3200" dirty="0" smtClean="0"/>
              <a:t>。</a:t>
            </a:r>
            <a:endParaRPr lang="en-US" altLang="ja-JP" sz="3200" dirty="0"/>
          </a:p>
        </p:txBody>
      </p:sp>
    </p:spTree>
    <p:extLst>
      <p:ext uri="{BB962C8B-B14F-4D97-AF65-F5344CB8AC3E}">
        <p14:creationId xmlns:p14="http://schemas.microsoft.com/office/powerpoint/2010/main" val="18566314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37063"/>
          </a:xfrm>
        </p:spPr>
        <p:style>
          <a:lnRef idx="1">
            <a:schemeClr val="accent1"/>
          </a:lnRef>
          <a:fillRef idx="3">
            <a:schemeClr val="accent1"/>
          </a:fillRef>
          <a:effectRef idx="2">
            <a:schemeClr val="accent1"/>
          </a:effectRef>
          <a:fontRef idx="minor">
            <a:schemeClr val="lt1"/>
          </a:fontRef>
        </p:style>
        <p:txBody>
          <a:bodyPr/>
          <a:lstStyle/>
          <a:p>
            <a:r>
              <a:rPr lang="ja-JP" altLang="en-US" dirty="0"/>
              <a:t>ヒアリング</a:t>
            </a:r>
            <a:endParaRPr kumimoji="1" lang="ja-JP" altLang="en-US" dirty="0"/>
          </a:p>
        </p:txBody>
      </p:sp>
      <p:sp>
        <p:nvSpPr>
          <p:cNvPr id="3" name="コンテンツ プレースホルダー 2"/>
          <p:cNvSpPr>
            <a:spLocks noGrp="1"/>
          </p:cNvSpPr>
          <p:nvPr>
            <p:ph idx="1"/>
          </p:nvPr>
        </p:nvSpPr>
        <p:spPr>
          <a:xfrm>
            <a:off x="677334" y="1937983"/>
            <a:ext cx="8596668" cy="4103380"/>
          </a:xfrm>
        </p:spPr>
        <p:txBody>
          <a:bodyPr>
            <a:normAutofit/>
          </a:bodyPr>
          <a:lstStyle/>
          <a:p>
            <a:endParaRPr lang="en-US" altLang="ja-JP" sz="2400" dirty="0"/>
          </a:p>
          <a:p>
            <a:endParaRPr kumimoji="1" lang="ja-JP" altLang="en-US" sz="2400" dirty="0"/>
          </a:p>
        </p:txBody>
      </p:sp>
      <p:sp>
        <p:nvSpPr>
          <p:cNvPr id="4" name="テキスト ボックス 3"/>
          <p:cNvSpPr txBox="1"/>
          <p:nvPr/>
        </p:nvSpPr>
        <p:spPr>
          <a:xfrm>
            <a:off x="677334" y="2060812"/>
            <a:ext cx="8596668" cy="461665"/>
          </a:xfrm>
          <a:prstGeom prst="rect">
            <a:avLst/>
          </a:prstGeom>
          <a:ln w="28575"/>
        </p:spPr>
        <p:style>
          <a:lnRef idx="2">
            <a:schemeClr val="accent2"/>
          </a:lnRef>
          <a:fillRef idx="1">
            <a:schemeClr val="lt1"/>
          </a:fillRef>
          <a:effectRef idx="0">
            <a:schemeClr val="accent2"/>
          </a:effectRef>
          <a:fontRef idx="minor">
            <a:schemeClr val="dk1"/>
          </a:fontRef>
        </p:style>
        <p:txBody>
          <a:bodyPr wrap="square" rtlCol="0">
            <a:spAutoFit/>
          </a:bodyPr>
          <a:lstStyle/>
          <a:p>
            <a:r>
              <a:rPr lang="ja-JP" altLang="en-US" sz="2400" dirty="0"/>
              <a:t>質問</a:t>
            </a:r>
            <a:r>
              <a:rPr lang="en-US" altLang="ja-JP" sz="2400" dirty="0"/>
              <a:t>4</a:t>
            </a:r>
            <a:r>
              <a:rPr lang="ja-JP" altLang="en-US" sz="2400" dirty="0"/>
              <a:t>：ファンドの中で</a:t>
            </a:r>
            <a:r>
              <a:rPr lang="en-US" altLang="ja-JP" sz="2400" dirty="0"/>
              <a:t>ESG</a:t>
            </a:r>
            <a:r>
              <a:rPr lang="ja-JP" altLang="en-US" sz="2400" dirty="0"/>
              <a:t>投資の割合はどれほどか</a:t>
            </a:r>
            <a:r>
              <a:rPr lang="ja-JP" altLang="en-US" sz="2400" dirty="0" smtClean="0"/>
              <a:t>？</a:t>
            </a:r>
            <a:endParaRPr lang="en-US" altLang="ja-JP" sz="2400" dirty="0"/>
          </a:p>
        </p:txBody>
      </p:sp>
      <p:sp>
        <p:nvSpPr>
          <p:cNvPr id="5" name="テキスト ボックス 4"/>
          <p:cNvSpPr txBox="1"/>
          <p:nvPr/>
        </p:nvSpPr>
        <p:spPr>
          <a:xfrm>
            <a:off x="677334" y="2994375"/>
            <a:ext cx="8596668" cy="3046988"/>
          </a:xfrm>
          <a:prstGeom prst="rect">
            <a:avLst/>
          </a:prstGeom>
          <a:ln w="28575"/>
          <a:effectLst>
            <a:glow rad="228600">
              <a:schemeClr val="accent2">
                <a:satMod val="175000"/>
                <a:alpha val="40000"/>
              </a:schemeClr>
            </a:glow>
          </a:effectLst>
        </p:spPr>
        <p:style>
          <a:lnRef idx="2">
            <a:schemeClr val="accent2"/>
          </a:lnRef>
          <a:fillRef idx="1">
            <a:schemeClr val="lt1"/>
          </a:fillRef>
          <a:effectRef idx="0">
            <a:schemeClr val="accent2"/>
          </a:effectRef>
          <a:fontRef idx="minor">
            <a:schemeClr val="dk1"/>
          </a:fontRef>
        </p:style>
        <p:txBody>
          <a:bodyPr wrap="square" rtlCol="0">
            <a:spAutoFit/>
          </a:bodyPr>
          <a:lstStyle/>
          <a:p>
            <a:r>
              <a:rPr lang="ja-JP" altLang="en-US" sz="3200" dirty="0" smtClean="0"/>
              <a:t>回答：</a:t>
            </a:r>
            <a:endParaRPr lang="en-US" altLang="ja-JP" sz="3200" dirty="0" smtClean="0"/>
          </a:p>
          <a:p>
            <a:r>
              <a:rPr lang="ja-JP" altLang="en-US" sz="3200" dirty="0"/>
              <a:t>純資産額総額　</a:t>
            </a:r>
            <a:r>
              <a:rPr lang="en-US" altLang="ja-JP" sz="3200" dirty="0"/>
              <a:t>41.98</a:t>
            </a:r>
            <a:r>
              <a:rPr lang="ja-JP" altLang="en-US" sz="3200" dirty="0"/>
              <a:t>億円</a:t>
            </a:r>
            <a:r>
              <a:rPr lang="en-US" altLang="ja-JP" sz="3200" dirty="0"/>
              <a:t>(2017</a:t>
            </a:r>
            <a:r>
              <a:rPr lang="ja-JP" altLang="en-US" sz="3200" dirty="0"/>
              <a:t>年</a:t>
            </a:r>
            <a:r>
              <a:rPr lang="en-US" altLang="ja-JP" sz="3200" dirty="0"/>
              <a:t>11</a:t>
            </a:r>
            <a:r>
              <a:rPr lang="ja-JP" altLang="en-US" sz="3200" dirty="0"/>
              <a:t>月</a:t>
            </a:r>
            <a:r>
              <a:rPr lang="en-US" altLang="ja-JP" sz="3200" dirty="0"/>
              <a:t>27</a:t>
            </a:r>
            <a:r>
              <a:rPr lang="ja-JP" altLang="en-US" sz="3200" dirty="0"/>
              <a:t>日</a:t>
            </a:r>
            <a:r>
              <a:rPr lang="en-US" altLang="ja-JP" sz="3200" dirty="0"/>
              <a:t>)</a:t>
            </a:r>
          </a:p>
          <a:p>
            <a:r>
              <a:rPr lang="ja-JP" altLang="en-US" sz="3200" dirty="0"/>
              <a:t>基準価額</a:t>
            </a:r>
            <a:r>
              <a:rPr lang="en-US" altLang="ja-JP" sz="3200" dirty="0"/>
              <a:t>9,977</a:t>
            </a:r>
            <a:r>
              <a:rPr lang="ja-JP" altLang="en-US" sz="3200" dirty="0"/>
              <a:t>円</a:t>
            </a:r>
            <a:r>
              <a:rPr lang="en-US" altLang="ja-JP" sz="3200" dirty="0"/>
              <a:t>(</a:t>
            </a:r>
            <a:r>
              <a:rPr lang="ja-JP" altLang="en-US" sz="3200" dirty="0"/>
              <a:t>設定当初）→</a:t>
            </a:r>
            <a:r>
              <a:rPr lang="en-US" altLang="ja-JP" sz="3200" dirty="0"/>
              <a:t>15,258</a:t>
            </a:r>
            <a:r>
              <a:rPr lang="ja-JP" altLang="en-US" sz="3200" dirty="0"/>
              <a:t>円</a:t>
            </a:r>
            <a:r>
              <a:rPr lang="en-US" altLang="ja-JP" sz="3200" dirty="0"/>
              <a:t>(2017</a:t>
            </a:r>
            <a:r>
              <a:rPr lang="ja-JP" altLang="en-US" sz="3200" dirty="0"/>
              <a:t>年</a:t>
            </a:r>
            <a:r>
              <a:rPr lang="en-US" altLang="ja-JP" sz="3200" dirty="0"/>
              <a:t>11</a:t>
            </a:r>
            <a:r>
              <a:rPr lang="ja-JP" altLang="en-US" sz="3200" dirty="0"/>
              <a:t>月</a:t>
            </a:r>
            <a:r>
              <a:rPr lang="en-US" altLang="ja-JP" sz="3200" dirty="0"/>
              <a:t>27</a:t>
            </a:r>
            <a:r>
              <a:rPr lang="ja-JP" altLang="en-US" sz="3200" dirty="0"/>
              <a:t>日</a:t>
            </a:r>
            <a:r>
              <a:rPr lang="en-US" altLang="ja-JP" sz="3200" dirty="0" smtClean="0"/>
              <a:t>)</a:t>
            </a:r>
            <a:endParaRPr lang="en-US" altLang="ja-JP" sz="3200" dirty="0"/>
          </a:p>
          <a:p>
            <a:r>
              <a:rPr lang="en-US" altLang="ja-JP" sz="3200" dirty="0"/>
              <a:t>(1</a:t>
            </a:r>
            <a:r>
              <a:rPr lang="ja-JP" altLang="en-US" sz="3200" dirty="0"/>
              <a:t>番大きいファンドの純資産額総額は</a:t>
            </a:r>
            <a:r>
              <a:rPr lang="en-US" altLang="ja-JP" sz="3200" dirty="0"/>
              <a:t>11,389.36</a:t>
            </a:r>
            <a:r>
              <a:rPr lang="ja-JP" altLang="en-US" sz="3200" dirty="0"/>
              <a:t>億円</a:t>
            </a:r>
            <a:r>
              <a:rPr lang="ja-JP" altLang="en-US" sz="3200" dirty="0" smtClean="0"/>
              <a:t>）</a:t>
            </a:r>
            <a:endParaRPr lang="en-US" altLang="ja-JP" sz="3200" dirty="0"/>
          </a:p>
        </p:txBody>
      </p:sp>
    </p:spTree>
    <p:extLst>
      <p:ext uri="{BB962C8B-B14F-4D97-AF65-F5344CB8AC3E}">
        <p14:creationId xmlns:p14="http://schemas.microsoft.com/office/powerpoint/2010/main" val="14178614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pPr algn="ctr"/>
            <a:r>
              <a:rPr kumimoji="1" lang="ja-JP" altLang="en-US" dirty="0" smtClean="0"/>
              <a:t>第５章</a:t>
            </a:r>
            <a:r>
              <a:rPr lang="en-US" altLang="ja-JP" dirty="0"/>
              <a:t/>
            </a:r>
            <a:br>
              <a:rPr lang="en-US" altLang="ja-JP" dirty="0"/>
            </a:br>
            <a:r>
              <a:rPr lang="ja-JP" altLang="en-US" dirty="0" smtClean="0"/>
              <a:t>要約と結論</a:t>
            </a:r>
            <a:endParaRPr kumimoji="1" lang="ja-JP" altLang="en-US" dirty="0"/>
          </a:p>
        </p:txBody>
      </p:sp>
      <p:sp>
        <p:nvSpPr>
          <p:cNvPr id="3" name="サブタイトル 2"/>
          <p:cNvSpPr>
            <a:spLocks noGrp="1"/>
          </p:cNvSpPr>
          <p:nvPr>
            <p:ph type="subTitle" idx="1"/>
          </p:nvPr>
        </p:nvSpPr>
        <p:spPr/>
        <p:txBody>
          <a:bodyPr/>
          <a:lstStyle/>
          <a:p>
            <a:endParaRPr kumimoji="1" lang="ja-JP" altLang="en-US"/>
          </a:p>
        </p:txBody>
      </p:sp>
    </p:spTree>
    <p:extLst>
      <p:ext uri="{BB962C8B-B14F-4D97-AF65-F5344CB8AC3E}">
        <p14:creationId xmlns:p14="http://schemas.microsoft.com/office/powerpoint/2010/main" val="9928200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891654"/>
          </a:xfrm>
        </p:spPr>
        <p:style>
          <a:lnRef idx="1">
            <a:schemeClr val="accent1"/>
          </a:lnRef>
          <a:fillRef idx="3">
            <a:schemeClr val="accent1"/>
          </a:fillRef>
          <a:effectRef idx="2">
            <a:schemeClr val="accent1"/>
          </a:effectRef>
          <a:fontRef idx="minor">
            <a:schemeClr val="lt1"/>
          </a:fontRef>
        </p:style>
        <p:txBody>
          <a:bodyPr/>
          <a:lstStyle/>
          <a:p>
            <a:r>
              <a:rPr kumimoji="1" lang="ja-JP" altLang="en-US" dirty="0" smtClean="0"/>
              <a:t>アンケートより</a:t>
            </a:r>
            <a:endParaRPr kumimoji="1" lang="ja-JP" altLang="en-US" dirty="0"/>
          </a:p>
        </p:txBody>
      </p:sp>
      <p:graphicFrame>
        <p:nvGraphicFramePr>
          <p:cNvPr id="4" name="コンテンツ プレースホルダー 3"/>
          <p:cNvGraphicFramePr>
            <a:graphicFrameLocks noGrp="1"/>
          </p:cNvGraphicFramePr>
          <p:nvPr>
            <p:ph idx="1"/>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303825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599"/>
            <a:ext cx="8835156" cy="1014485"/>
          </a:xfrm>
        </p:spPr>
        <p:style>
          <a:lnRef idx="1">
            <a:schemeClr val="accent1"/>
          </a:lnRef>
          <a:fillRef idx="3">
            <a:schemeClr val="accent1"/>
          </a:fillRef>
          <a:effectRef idx="2">
            <a:schemeClr val="accent1"/>
          </a:effectRef>
          <a:fontRef idx="minor">
            <a:schemeClr val="lt1"/>
          </a:fontRef>
        </p:style>
        <p:txBody>
          <a:bodyPr>
            <a:noAutofit/>
          </a:bodyPr>
          <a:lstStyle/>
          <a:p>
            <a:r>
              <a:rPr lang="ja-JP" altLang="en-US" sz="4000" dirty="0" smtClean="0"/>
              <a:t>今後</a:t>
            </a:r>
            <a:r>
              <a:rPr lang="ja-JP" altLang="en-US" sz="4000" dirty="0"/>
              <a:t>、</a:t>
            </a:r>
            <a:r>
              <a:rPr kumimoji="1" lang="en-US" altLang="ja-JP" dirty="0" smtClean="0"/>
              <a:t>ESG</a:t>
            </a:r>
            <a:r>
              <a:rPr kumimoji="1" lang="ja-JP" altLang="en-US" dirty="0" smtClean="0"/>
              <a:t>投資はどうなっていくべきか</a:t>
            </a:r>
            <a:endParaRPr kumimoji="1" lang="ja-JP" altLang="en-US" dirty="0"/>
          </a:p>
        </p:txBody>
      </p:sp>
      <p:graphicFrame>
        <p:nvGraphicFramePr>
          <p:cNvPr id="7" name="コンテンツ プレースホルダー 6"/>
          <p:cNvGraphicFramePr>
            <a:graphicFrameLocks noGrp="1"/>
          </p:cNvGraphicFramePr>
          <p:nvPr>
            <p:ph idx="1"/>
            <p:extLst>
              <p:ext uri="{D42A27DB-BD31-4B8C-83A1-F6EECF244321}">
                <p14:modId xmlns:p14="http://schemas.microsoft.com/office/powerpoint/2010/main" val="1849736194"/>
              </p:ext>
            </p:extLst>
          </p:nvPr>
        </p:nvGraphicFramePr>
        <p:xfrm>
          <a:off x="677334" y="2084933"/>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565187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図表 2"/>
          <p:cNvGraphicFramePr/>
          <p:nvPr>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483543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参考</a:t>
            </a:r>
            <a:r>
              <a:rPr lang="ja-JP" altLang="en-US" dirty="0"/>
              <a:t>文献</a:t>
            </a:r>
            <a:endParaRPr kumimoji="1" lang="ja-JP" altLang="en-US" dirty="0"/>
          </a:p>
        </p:txBody>
      </p:sp>
      <p:sp>
        <p:nvSpPr>
          <p:cNvPr id="3" name="コンテンツ プレースホルダー 2"/>
          <p:cNvSpPr>
            <a:spLocks noGrp="1"/>
          </p:cNvSpPr>
          <p:nvPr>
            <p:ph idx="1"/>
          </p:nvPr>
        </p:nvSpPr>
        <p:spPr>
          <a:xfrm>
            <a:off x="677334" y="2160589"/>
            <a:ext cx="8596668" cy="4511144"/>
          </a:xfrm>
          <a:prstGeom prst="rect">
            <a:avLst/>
          </a:prstGeom>
        </p:spPr>
        <p:txBody>
          <a:bodyPr/>
          <a:lstStyle/>
          <a:p>
            <a:r>
              <a:rPr kumimoji="1" lang="ja-JP" altLang="en-US" dirty="0" smtClean="0"/>
              <a:t>環境省　　環境投融資情報　事例まとめ</a:t>
            </a:r>
            <a:r>
              <a:rPr lang="en-US" altLang="ja-JP" dirty="0" smtClean="0">
                <a:hlinkClick r:id="rId2"/>
              </a:rPr>
              <a:t>https</a:t>
            </a:r>
            <a:r>
              <a:rPr lang="en-US" altLang="ja-JP" dirty="0">
                <a:hlinkClick r:id="rId2"/>
              </a:rPr>
              <a:t>://</a:t>
            </a:r>
            <a:r>
              <a:rPr lang="en-US" altLang="ja-JP" dirty="0" smtClean="0">
                <a:hlinkClick r:id="rId2"/>
              </a:rPr>
              <a:t>www.env.go.jp/policy/keizai_portal/D_investment/index.html</a:t>
            </a:r>
            <a:endParaRPr lang="en-US" altLang="ja-JP" dirty="0" smtClean="0"/>
          </a:p>
          <a:p>
            <a:pPr marL="0" indent="0">
              <a:buNone/>
            </a:pPr>
            <a:r>
              <a:rPr kumimoji="1" lang="en-US" altLang="ja-JP" dirty="0" smtClean="0"/>
              <a:t>2017/06/13</a:t>
            </a:r>
            <a:r>
              <a:rPr kumimoji="1" lang="ja-JP" altLang="en-US" dirty="0" smtClean="0"/>
              <a:t>　</a:t>
            </a:r>
            <a:endParaRPr kumimoji="1" lang="en-US" altLang="ja-JP" dirty="0" smtClean="0"/>
          </a:p>
          <a:p>
            <a:r>
              <a:rPr lang="ja-JP" altLang="en-US" dirty="0" smtClean="0"/>
              <a:t>日興リサーチセンター　</a:t>
            </a:r>
            <a:r>
              <a:rPr lang="en-US" altLang="ja-JP" dirty="0">
                <a:hlinkClick r:id="rId3"/>
              </a:rPr>
              <a:t>http://</a:t>
            </a:r>
            <a:r>
              <a:rPr lang="en-US" altLang="ja-JP" dirty="0" smtClean="0">
                <a:hlinkClick r:id="rId3"/>
              </a:rPr>
              <a:t>www.nikko-research.co.jp/wp-content/uploads/2017/04/rc201704.pdf</a:t>
            </a:r>
            <a:r>
              <a:rPr lang="ja-JP" altLang="en-US" dirty="0" smtClean="0">
                <a:hlinkClick r:id="rId3"/>
              </a:rPr>
              <a:t>　</a:t>
            </a:r>
            <a:r>
              <a:rPr lang="en-US" altLang="ja-JP" dirty="0" smtClean="0">
                <a:hlinkClick r:id="rId3"/>
              </a:rPr>
              <a:t>2017/09/26</a:t>
            </a:r>
            <a:endParaRPr lang="en-US" altLang="ja-JP" dirty="0" smtClean="0"/>
          </a:p>
          <a:p>
            <a:r>
              <a:rPr lang="ja-JP" altLang="en-US" dirty="0"/>
              <a:t>日本経済新聞</a:t>
            </a:r>
            <a:r>
              <a:rPr lang="en-US" altLang="ja-JP" dirty="0"/>
              <a:t>10</a:t>
            </a:r>
            <a:r>
              <a:rPr lang="ja-JP" altLang="en-US" dirty="0"/>
              <a:t>月</a:t>
            </a:r>
            <a:r>
              <a:rPr lang="en-US" altLang="ja-JP" dirty="0"/>
              <a:t>18</a:t>
            </a:r>
            <a:r>
              <a:rPr lang="ja-JP" altLang="en-US" dirty="0"/>
              <a:t>日「</a:t>
            </a:r>
            <a:r>
              <a:rPr lang="en-US" altLang="ja-JP" dirty="0"/>
              <a:t>ESG</a:t>
            </a:r>
            <a:r>
              <a:rPr lang="ja-JP" altLang="en-US" dirty="0"/>
              <a:t>投資市場の３割に」</a:t>
            </a:r>
            <a:endParaRPr lang="en-US" altLang="ja-JP" dirty="0"/>
          </a:p>
          <a:p>
            <a:r>
              <a:rPr lang="en-US" altLang="ja-JP" dirty="0"/>
              <a:t>GPIF</a:t>
            </a:r>
            <a:r>
              <a:rPr lang="ja-JP" altLang="en-US" dirty="0"/>
              <a:t>　</a:t>
            </a:r>
            <a:r>
              <a:rPr lang="en-US" altLang="ja-JP" dirty="0">
                <a:hlinkClick r:id="rId4"/>
              </a:rPr>
              <a:t>http://www.gpif.go.jp/operation/esg.html</a:t>
            </a:r>
            <a:r>
              <a:rPr lang="ja-JP" altLang="en-US" dirty="0"/>
              <a:t>　</a:t>
            </a:r>
            <a:r>
              <a:rPr lang="en-US" altLang="ja-JP" dirty="0"/>
              <a:t>2017/10/31</a:t>
            </a:r>
            <a:endParaRPr lang="ja-JP" altLang="en-US" dirty="0"/>
          </a:p>
          <a:p>
            <a:pPr marL="0" indent="0">
              <a:buNone/>
            </a:pPr>
            <a:endParaRPr kumimoji="1" lang="en-US" altLang="ja-JP" dirty="0" smtClean="0"/>
          </a:p>
          <a:p>
            <a:pPr marL="0" indent="0">
              <a:buNone/>
            </a:pPr>
            <a:endParaRPr kumimoji="1" lang="ja-JP" altLang="en-US" dirty="0"/>
          </a:p>
        </p:txBody>
      </p:sp>
    </p:spTree>
    <p:extLst>
      <p:ext uri="{BB962C8B-B14F-4D97-AF65-F5344CB8AC3E}">
        <p14:creationId xmlns:p14="http://schemas.microsoft.com/office/powerpoint/2010/main" val="34683643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pPr algn="ctr"/>
            <a:r>
              <a:rPr kumimoji="1" lang="ja-JP" altLang="en-US" dirty="0" smtClean="0"/>
              <a:t>第</a:t>
            </a:r>
            <a:r>
              <a:rPr kumimoji="1" lang="en-US" altLang="ja-JP" dirty="0" smtClean="0"/>
              <a:t>1</a:t>
            </a:r>
            <a:r>
              <a:rPr kumimoji="1" lang="ja-JP" altLang="en-US" dirty="0" smtClean="0"/>
              <a:t>章</a:t>
            </a:r>
            <a:r>
              <a:rPr kumimoji="1" lang="en-US" altLang="ja-JP" dirty="0" smtClean="0"/>
              <a:t/>
            </a:r>
            <a:br>
              <a:rPr kumimoji="1" lang="en-US" altLang="ja-JP" dirty="0" smtClean="0"/>
            </a:br>
            <a:r>
              <a:rPr kumimoji="1" lang="ja-JP" altLang="en-US" dirty="0" smtClean="0"/>
              <a:t>エコファンドの</a:t>
            </a:r>
            <a:r>
              <a:rPr kumimoji="1" lang="en-US" altLang="ja-JP" dirty="0" smtClean="0"/>
              <a:t/>
            </a:r>
            <a:br>
              <a:rPr kumimoji="1" lang="en-US" altLang="ja-JP" dirty="0" smtClean="0"/>
            </a:br>
            <a:r>
              <a:rPr kumimoji="1" lang="ja-JP" altLang="en-US" dirty="0" smtClean="0"/>
              <a:t>背景と目的</a:t>
            </a:r>
            <a:endParaRPr kumimoji="1" lang="ja-JP" altLang="en-US" dirty="0"/>
          </a:p>
        </p:txBody>
      </p:sp>
      <p:sp>
        <p:nvSpPr>
          <p:cNvPr id="3" name="サブタイトル 2"/>
          <p:cNvSpPr>
            <a:spLocks noGrp="1"/>
          </p:cNvSpPr>
          <p:nvPr>
            <p:ph type="subTitle" idx="1"/>
          </p:nvPr>
        </p:nvSpPr>
        <p:spPr/>
        <p:txBody>
          <a:bodyPr/>
          <a:lstStyle/>
          <a:p>
            <a:endParaRPr kumimoji="1" lang="ja-JP" altLang="en-US"/>
          </a:p>
        </p:txBody>
      </p:sp>
    </p:spTree>
    <p:extLst>
      <p:ext uri="{BB962C8B-B14F-4D97-AF65-F5344CB8AC3E}">
        <p14:creationId xmlns:p14="http://schemas.microsoft.com/office/powerpoint/2010/main" val="3646770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5" y="583375"/>
            <a:ext cx="7415750" cy="654627"/>
          </a:xfrm>
        </p:spPr>
        <p:txBody>
          <a:bodyPr>
            <a:noAutofit/>
          </a:bodyPr>
          <a:lstStyle/>
          <a:p>
            <a:r>
              <a:rPr kumimoji="1" lang="ja-JP" altLang="en-US" dirty="0" smtClean="0"/>
              <a:t>参考文献</a:t>
            </a:r>
            <a:endParaRPr kumimoji="1" lang="ja-JP" altLang="en-US" dirty="0"/>
          </a:p>
        </p:txBody>
      </p:sp>
      <p:sp>
        <p:nvSpPr>
          <p:cNvPr id="3" name="コンテンツ プレースホルダー 2"/>
          <p:cNvSpPr>
            <a:spLocks noGrp="1"/>
          </p:cNvSpPr>
          <p:nvPr>
            <p:ph idx="1"/>
          </p:nvPr>
        </p:nvSpPr>
        <p:spPr>
          <a:xfrm>
            <a:off x="677334" y="1763487"/>
            <a:ext cx="8596668" cy="4277876"/>
          </a:xfrm>
          <a:prstGeom prst="rect">
            <a:avLst/>
          </a:prstGeom>
        </p:spPr>
        <p:txBody>
          <a:bodyPr>
            <a:normAutofit fontScale="92500" lnSpcReduction="20000"/>
          </a:bodyPr>
          <a:lstStyle/>
          <a:p>
            <a:pPr marL="0" lvl="0" indent="0" algn="ctr" defTabSz="914400">
              <a:spcBef>
                <a:spcPts val="0"/>
              </a:spcBef>
              <a:spcAft>
                <a:spcPts val="0"/>
              </a:spcAft>
              <a:buClrTx/>
              <a:buSzTx/>
              <a:buNone/>
            </a:pPr>
            <a:r>
              <a:rPr lang="ja-JP" altLang="en-US" sz="2400" dirty="0">
                <a:solidFill>
                  <a:prstClr val="black"/>
                </a:solidFill>
              </a:rPr>
              <a:t>環境経営</a:t>
            </a:r>
            <a:r>
              <a:rPr lang="ja-JP" altLang="en-US" sz="2400" dirty="0" smtClean="0">
                <a:solidFill>
                  <a:prstClr val="black"/>
                </a:solidFill>
              </a:rPr>
              <a:t>入門　</a:t>
            </a:r>
            <a:r>
              <a:rPr lang="ja-JP" altLang="en-US" sz="2400" dirty="0" err="1" smtClean="0">
                <a:solidFill>
                  <a:prstClr val="black"/>
                </a:solidFill>
              </a:rPr>
              <a:t>ー</a:t>
            </a:r>
            <a:r>
              <a:rPr lang="ja-JP" altLang="en-US" sz="2400" dirty="0" smtClean="0">
                <a:solidFill>
                  <a:prstClr val="black"/>
                </a:solidFill>
              </a:rPr>
              <a:t>理論と実践</a:t>
            </a:r>
            <a:r>
              <a:rPr lang="ja-JP" altLang="en-US" sz="2400" dirty="0" err="1" smtClean="0">
                <a:solidFill>
                  <a:prstClr val="black"/>
                </a:solidFill>
              </a:rPr>
              <a:t>ー</a:t>
            </a:r>
            <a:r>
              <a:rPr lang="ja-JP" altLang="en-US" sz="2400" dirty="0">
                <a:solidFill>
                  <a:prstClr val="black"/>
                </a:solidFill>
              </a:rPr>
              <a:t>　金原達夫</a:t>
            </a:r>
            <a:endParaRPr lang="en-US" altLang="ja-JP" sz="2400" dirty="0">
              <a:solidFill>
                <a:prstClr val="black"/>
              </a:solidFill>
            </a:endParaRPr>
          </a:p>
          <a:p>
            <a:pPr marL="0" lvl="0" indent="0" algn="ctr" defTabSz="914400">
              <a:spcBef>
                <a:spcPts val="0"/>
              </a:spcBef>
              <a:spcAft>
                <a:spcPts val="0"/>
              </a:spcAft>
              <a:buClrTx/>
              <a:buSzTx/>
              <a:buNone/>
            </a:pPr>
            <a:r>
              <a:rPr lang="en-US" altLang="ja-JP" sz="2400" dirty="0">
                <a:solidFill>
                  <a:prstClr val="black"/>
                </a:solidFill>
                <a:latin typeface="Century" panose="02040604050505020304" pitchFamily="18" charset="0"/>
              </a:rPr>
              <a:t>2017</a:t>
            </a:r>
            <a:r>
              <a:rPr lang="ja-JP" altLang="en-US" sz="2400" dirty="0">
                <a:solidFill>
                  <a:prstClr val="black"/>
                </a:solidFill>
                <a:latin typeface="Century" panose="02040604050505020304" pitchFamily="18" charset="0"/>
              </a:rPr>
              <a:t>年</a:t>
            </a:r>
            <a:r>
              <a:rPr lang="en-US" altLang="ja-JP" sz="2400" dirty="0">
                <a:solidFill>
                  <a:prstClr val="black"/>
                </a:solidFill>
                <a:latin typeface="Century" panose="02040604050505020304" pitchFamily="18" charset="0"/>
              </a:rPr>
              <a:t>3</a:t>
            </a:r>
            <a:r>
              <a:rPr lang="ja-JP" altLang="en-US" sz="2400" dirty="0">
                <a:solidFill>
                  <a:prstClr val="black"/>
                </a:solidFill>
                <a:latin typeface="Century" panose="02040604050505020304" pitchFamily="18" charset="0"/>
              </a:rPr>
              <a:t>月</a:t>
            </a:r>
            <a:r>
              <a:rPr lang="en-US" altLang="ja-JP" sz="2400" dirty="0">
                <a:solidFill>
                  <a:prstClr val="black"/>
                </a:solidFill>
                <a:latin typeface="Century" panose="02040604050505020304" pitchFamily="18" charset="0"/>
              </a:rPr>
              <a:t>20</a:t>
            </a:r>
            <a:r>
              <a:rPr lang="ja-JP" altLang="en-US" sz="2400" dirty="0" smtClean="0">
                <a:solidFill>
                  <a:prstClr val="black"/>
                </a:solidFill>
                <a:latin typeface="Century" panose="02040604050505020304" pitchFamily="18" charset="0"/>
              </a:rPr>
              <a:t>日　創成社</a:t>
            </a:r>
            <a:endParaRPr lang="en-US" altLang="ja-JP" sz="2400" dirty="0" smtClean="0">
              <a:solidFill>
                <a:prstClr val="black"/>
              </a:solidFill>
              <a:latin typeface="Century" panose="02040604050505020304" pitchFamily="18" charset="0"/>
            </a:endParaRPr>
          </a:p>
          <a:p>
            <a:pPr marL="0" lvl="0" indent="0" algn="ctr" defTabSz="914400">
              <a:spcBef>
                <a:spcPts val="0"/>
              </a:spcBef>
              <a:spcAft>
                <a:spcPts val="0"/>
              </a:spcAft>
              <a:buClrTx/>
              <a:buSzTx/>
              <a:buNone/>
            </a:pPr>
            <a:endParaRPr lang="en-US" altLang="ja-JP" sz="2400" dirty="0">
              <a:solidFill>
                <a:prstClr val="black"/>
              </a:solidFill>
              <a:latin typeface="Century" panose="02040604050505020304" pitchFamily="18" charset="0"/>
            </a:endParaRPr>
          </a:p>
          <a:p>
            <a:pPr algn="ctr"/>
            <a:r>
              <a:rPr lang="en-US" altLang="ja-JP" sz="2400" dirty="0">
                <a:latin typeface="ＭＳ 明朝" panose="02020609040205080304" pitchFamily="17" charset="-128"/>
                <a:ea typeface="ＭＳ 明朝" panose="02020609040205080304" pitchFamily="17" charset="-128"/>
              </a:rPr>
              <a:t>2008</a:t>
            </a:r>
            <a:r>
              <a:rPr lang="ja-JP" altLang="en-US" sz="2400" dirty="0">
                <a:latin typeface="ＭＳ 明朝" panose="02020609040205080304" pitchFamily="17" charset="-128"/>
                <a:ea typeface="ＭＳ 明朝" panose="02020609040205080304" pitchFamily="17" charset="-128"/>
              </a:rPr>
              <a:t>年投資信託</a:t>
            </a:r>
            <a:r>
              <a:rPr lang="en-US" altLang="ja-JP" sz="2400" dirty="0">
                <a:latin typeface="ＭＳ 明朝" panose="02020609040205080304" pitchFamily="17" charset="-128"/>
                <a:ea typeface="ＭＳ 明朝" panose="02020609040205080304" pitchFamily="17" charset="-128"/>
              </a:rPr>
              <a:t>/</a:t>
            </a:r>
            <a:r>
              <a:rPr lang="ja-JP" altLang="en-US" sz="2400" dirty="0">
                <a:latin typeface="ＭＳ 明朝" panose="02020609040205080304" pitchFamily="17" charset="-128"/>
                <a:ea typeface="ＭＳ 明朝" panose="02020609040205080304" pitchFamily="17" charset="-128"/>
              </a:rPr>
              <a:t>国内</a:t>
            </a:r>
            <a:r>
              <a:rPr lang="en-US" altLang="ja-JP" sz="2400" dirty="0">
                <a:latin typeface="ＭＳ 明朝" panose="02020609040205080304" pitchFamily="17" charset="-128"/>
                <a:ea typeface="ＭＳ 明朝" panose="02020609040205080304" pitchFamily="17" charset="-128"/>
              </a:rPr>
              <a:t>SRI</a:t>
            </a:r>
            <a:r>
              <a:rPr lang="ja-JP" altLang="en-US" sz="2400" dirty="0">
                <a:latin typeface="ＭＳ 明朝" panose="02020609040205080304" pitchFamily="17" charset="-128"/>
                <a:ea typeface="ＭＳ 明朝" panose="02020609040205080304" pitchFamily="17" charset="-128"/>
              </a:rPr>
              <a:t>ファンド部門　最優秀ファンド賞</a:t>
            </a:r>
            <a:r>
              <a:rPr lang="ja-JP" altLang="en-US" sz="2400" dirty="0" smtClean="0">
                <a:latin typeface="ＭＳ 明朝" panose="02020609040205080304" pitchFamily="17" charset="-128"/>
                <a:ea typeface="ＭＳ 明朝" panose="02020609040205080304" pitchFamily="17" charset="-128"/>
              </a:rPr>
              <a:t>受賞</a:t>
            </a:r>
            <a:endParaRPr lang="en-US" altLang="ja-JP" sz="2400" dirty="0" smtClean="0">
              <a:latin typeface="ＭＳ 明朝" panose="02020609040205080304" pitchFamily="17" charset="-128"/>
              <a:ea typeface="ＭＳ 明朝" panose="02020609040205080304" pitchFamily="17" charset="-128"/>
            </a:endParaRPr>
          </a:p>
          <a:p>
            <a:pPr algn="ctr"/>
            <a:r>
              <a:rPr lang="ja-JP" altLang="en-US" sz="2400" dirty="0" smtClean="0"/>
              <a:t>環境省</a:t>
            </a:r>
            <a:r>
              <a:rPr lang="ja-JP" altLang="en-US" sz="2400" dirty="0"/>
              <a:t>　環境投融資情報　</a:t>
            </a:r>
            <a:r>
              <a:rPr lang="en-US" altLang="ja-JP" sz="2400" dirty="0">
                <a:solidFill>
                  <a:schemeClr val="bg1"/>
                </a:solidFill>
                <a:hlinkClick r:id="rId2"/>
              </a:rPr>
              <a:t>http://www.env.go.jp/policy/keizai_portal/D_investment/index.html</a:t>
            </a:r>
            <a:r>
              <a:rPr lang="ja-JP" altLang="en-US" sz="2400" dirty="0">
                <a:hlinkClick r:id="rId2"/>
              </a:rPr>
              <a:t>　</a:t>
            </a:r>
            <a:r>
              <a:rPr lang="en-US" altLang="ja-JP" sz="2400" dirty="0" smtClean="0">
                <a:hlinkClick r:id="rId2"/>
              </a:rPr>
              <a:t>2017/5/23</a:t>
            </a:r>
            <a:endParaRPr lang="en-US" altLang="ja-JP" sz="2400" dirty="0" smtClean="0"/>
          </a:p>
          <a:p>
            <a:r>
              <a:rPr lang="ja-JP" altLang="en-US" sz="2400" dirty="0" smtClean="0"/>
              <a:t>キセノンテンター</a:t>
            </a:r>
            <a:r>
              <a:rPr lang="en-US" altLang="ja-JP" sz="2400" dirty="0" smtClean="0">
                <a:hlinkClick r:id="rId3"/>
              </a:rPr>
              <a:t>https</a:t>
            </a:r>
            <a:r>
              <a:rPr lang="en-US" altLang="ja-JP" sz="2400" dirty="0">
                <a:hlinkClick r:id="rId3"/>
              </a:rPr>
              <a:t>://xenontenter.com/environmental-damage/</a:t>
            </a:r>
            <a:r>
              <a:rPr lang="ja-JP" altLang="en-US" sz="2400" dirty="0"/>
              <a:t>　</a:t>
            </a:r>
            <a:r>
              <a:rPr lang="en-US" altLang="ja-JP" sz="2400" dirty="0" smtClean="0"/>
              <a:t>2017/05/23</a:t>
            </a:r>
          </a:p>
          <a:p>
            <a:r>
              <a:rPr lang="ja-JP" altLang="en-US" sz="2400" dirty="0">
                <a:solidFill>
                  <a:schemeClr val="tx2"/>
                </a:solidFill>
              </a:rPr>
              <a:t>参考文献：自然エネルギー世界白書</a:t>
            </a:r>
            <a:r>
              <a:rPr lang="en-US" altLang="ja-JP" sz="2400" dirty="0">
                <a:solidFill>
                  <a:schemeClr val="tx2"/>
                </a:solidFill>
              </a:rPr>
              <a:t>2016</a:t>
            </a:r>
            <a:r>
              <a:rPr lang="ja-JP" altLang="en-US" sz="2400" dirty="0">
                <a:solidFill>
                  <a:schemeClr val="tx2"/>
                </a:solidFill>
              </a:rPr>
              <a:t>　</a:t>
            </a:r>
            <a:r>
              <a:rPr lang="en-US" altLang="ja-JP" sz="2400" dirty="0" smtClean="0">
                <a:solidFill>
                  <a:schemeClr val="tx2"/>
                </a:solidFill>
              </a:rPr>
              <a:t>REN21</a:t>
            </a:r>
          </a:p>
          <a:p>
            <a:pPr marL="0" indent="0">
              <a:buNone/>
            </a:pPr>
            <a:r>
              <a:rPr lang="en-US" altLang="ja-JP" sz="2400" dirty="0" smtClean="0">
                <a:solidFill>
                  <a:schemeClr val="tx2"/>
                </a:solidFill>
              </a:rPr>
              <a:t>http</a:t>
            </a:r>
            <a:r>
              <a:rPr lang="en-US" altLang="ja-JP" sz="2400" dirty="0">
                <a:solidFill>
                  <a:schemeClr val="tx2"/>
                </a:solidFill>
              </a:rPr>
              <a:t>://www.ren21.net/wp-content/uploads/2016/11/GSR2016_key_Findings_JP.pdf  2017/06/06 </a:t>
            </a:r>
          </a:p>
          <a:p>
            <a:endParaRPr lang="ja-JP" altLang="en-US" sz="2400" dirty="0"/>
          </a:p>
          <a:p>
            <a:endParaRPr lang="en-US" altLang="ja-JP" sz="1800" dirty="0" smtClean="0"/>
          </a:p>
          <a:p>
            <a:endParaRPr lang="en-US" altLang="ja-JP" sz="1800" dirty="0"/>
          </a:p>
          <a:p>
            <a:endParaRPr lang="ja-JP" altLang="en-US" sz="1800" dirty="0"/>
          </a:p>
          <a:p>
            <a:pPr marL="0" lvl="0" indent="0" algn="ctr" defTabSz="914400">
              <a:spcBef>
                <a:spcPts val="0"/>
              </a:spcBef>
              <a:spcAft>
                <a:spcPts val="0"/>
              </a:spcAft>
              <a:buClrTx/>
              <a:buSzTx/>
              <a:buNone/>
            </a:pPr>
            <a:endParaRPr lang="en-US" altLang="ja-JP" sz="1800" dirty="0" smtClean="0">
              <a:solidFill>
                <a:prstClr val="black"/>
              </a:solidFill>
              <a:latin typeface="Century" panose="02040604050505020304" pitchFamily="18" charset="0"/>
            </a:endParaRPr>
          </a:p>
          <a:p>
            <a:pPr marL="0" lvl="0" indent="0" algn="ctr" defTabSz="914400">
              <a:spcBef>
                <a:spcPts val="0"/>
              </a:spcBef>
              <a:spcAft>
                <a:spcPts val="0"/>
              </a:spcAft>
              <a:buClrTx/>
              <a:buSzTx/>
              <a:buNone/>
            </a:pPr>
            <a:endParaRPr lang="en-US" altLang="ja-JP" sz="1800" dirty="0">
              <a:solidFill>
                <a:prstClr val="black"/>
              </a:solidFill>
              <a:latin typeface="Century" panose="02040604050505020304" pitchFamily="18" charset="0"/>
            </a:endParaRPr>
          </a:p>
          <a:p>
            <a:pPr marL="0" lvl="0" indent="0" algn="ctr" defTabSz="914400">
              <a:spcBef>
                <a:spcPts val="0"/>
              </a:spcBef>
              <a:spcAft>
                <a:spcPts val="0"/>
              </a:spcAft>
              <a:buClrTx/>
              <a:buSzTx/>
              <a:buNone/>
            </a:pPr>
            <a:endParaRPr lang="en-US" altLang="ja-JP" sz="1800" dirty="0" smtClean="0">
              <a:solidFill>
                <a:prstClr val="black"/>
              </a:solidFill>
              <a:latin typeface="Century" panose="02040604050505020304" pitchFamily="18" charset="0"/>
            </a:endParaRPr>
          </a:p>
          <a:p>
            <a:pPr marL="0" lvl="0" indent="0" algn="ctr" defTabSz="914400">
              <a:spcBef>
                <a:spcPts val="0"/>
              </a:spcBef>
              <a:spcAft>
                <a:spcPts val="0"/>
              </a:spcAft>
              <a:buClrTx/>
              <a:buSzTx/>
              <a:buNone/>
            </a:pPr>
            <a:endParaRPr lang="en-US" altLang="ja-JP" sz="1800" dirty="0">
              <a:solidFill>
                <a:prstClr val="black"/>
              </a:solidFill>
              <a:latin typeface="Century" panose="02040604050505020304" pitchFamily="18" charset="0"/>
            </a:endParaRPr>
          </a:p>
          <a:p>
            <a:pPr marL="0" lvl="0" indent="0" algn="ctr" defTabSz="914400">
              <a:spcBef>
                <a:spcPts val="0"/>
              </a:spcBef>
              <a:spcAft>
                <a:spcPts val="0"/>
              </a:spcAft>
              <a:buClrTx/>
              <a:buSzTx/>
              <a:buNone/>
            </a:pPr>
            <a:endParaRPr lang="en-US" altLang="ja-JP" sz="1800" dirty="0">
              <a:solidFill>
                <a:prstClr val="black"/>
              </a:solidFill>
              <a:latin typeface="Century" panose="02040604050505020304" pitchFamily="18" charset="0"/>
            </a:endParaRPr>
          </a:p>
          <a:p>
            <a:endParaRPr kumimoji="1" lang="ja-JP" altLang="en-US" dirty="0"/>
          </a:p>
        </p:txBody>
      </p:sp>
    </p:spTree>
    <p:extLst>
      <p:ext uri="{BB962C8B-B14F-4D97-AF65-F5344CB8AC3E}">
        <p14:creationId xmlns:p14="http://schemas.microsoft.com/office/powerpoint/2010/main" val="18230517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参考文献</a:t>
            </a:r>
            <a:endParaRPr kumimoji="1" lang="ja-JP" altLang="en-US" dirty="0"/>
          </a:p>
        </p:txBody>
      </p:sp>
      <p:sp>
        <p:nvSpPr>
          <p:cNvPr id="3" name="コンテンツ プレースホルダー 2"/>
          <p:cNvSpPr>
            <a:spLocks noGrp="1"/>
          </p:cNvSpPr>
          <p:nvPr>
            <p:ph idx="1"/>
          </p:nvPr>
        </p:nvSpPr>
        <p:spPr>
          <a:xfrm>
            <a:off x="677334" y="2160589"/>
            <a:ext cx="8596668" cy="3880773"/>
          </a:xfrm>
          <a:prstGeom prst="rect">
            <a:avLst/>
          </a:prstGeom>
        </p:spPr>
        <p:txBody>
          <a:bodyPr>
            <a:normAutofit fontScale="92500"/>
          </a:bodyPr>
          <a:lstStyle/>
          <a:p>
            <a:r>
              <a:rPr kumimoji="1" lang="en-US" altLang="ja-JP" dirty="0" smtClean="0"/>
              <a:t>JSIF</a:t>
            </a:r>
            <a:r>
              <a:rPr kumimoji="1" lang="ja-JP" altLang="en-US" dirty="0" smtClean="0"/>
              <a:t>　　サステナブル投資残高調査</a:t>
            </a:r>
            <a:r>
              <a:rPr kumimoji="1" lang="en-US" altLang="ja-JP" dirty="0" smtClean="0"/>
              <a:t>2016</a:t>
            </a:r>
          </a:p>
          <a:p>
            <a:pPr marL="0" indent="0">
              <a:buNone/>
            </a:pPr>
            <a:r>
              <a:rPr lang="en-US" altLang="ja-JP" dirty="0" smtClean="0">
                <a:hlinkClick r:id="rId2"/>
              </a:rPr>
              <a:t>http</a:t>
            </a:r>
            <a:r>
              <a:rPr lang="en-US" altLang="ja-JP" dirty="0">
                <a:hlinkClick r:id="rId2"/>
              </a:rPr>
              <a:t>://</a:t>
            </a:r>
            <a:r>
              <a:rPr lang="en-US" altLang="ja-JP" dirty="0" smtClean="0">
                <a:hlinkClick r:id="rId2"/>
              </a:rPr>
              <a:t>japansif.com/2016survey-jp.pdf</a:t>
            </a:r>
            <a:r>
              <a:rPr lang="ja-JP" altLang="en-US" dirty="0" smtClean="0">
                <a:hlinkClick r:id="rId2"/>
              </a:rPr>
              <a:t>　</a:t>
            </a:r>
            <a:r>
              <a:rPr lang="en-US" altLang="ja-JP" dirty="0" smtClean="0">
                <a:hlinkClick r:id="rId2"/>
              </a:rPr>
              <a:t>2017/06/13</a:t>
            </a:r>
            <a:endParaRPr lang="en-US" altLang="ja-JP" dirty="0" smtClean="0"/>
          </a:p>
          <a:p>
            <a:r>
              <a:rPr lang="ja-JP" altLang="en-US" dirty="0" smtClean="0"/>
              <a:t>内閣府　</a:t>
            </a:r>
            <a:r>
              <a:rPr lang="en-US" altLang="ja-JP" dirty="0">
                <a:hlinkClick r:id="rId3"/>
              </a:rPr>
              <a:t>http://</a:t>
            </a:r>
            <a:r>
              <a:rPr lang="en-US" altLang="ja-JP" dirty="0" smtClean="0">
                <a:hlinkClick r:id="rId3"/>
              </a:rPr>
              <a:t>www5.cao.go.jp/keizai3/2013/1225nk/n13_3_3.html</a:t>
            </a:r>
            <a:endParaRPr lang="en-US" altLang="ja-JP" dirty="0" smtClean="0"/>
          </a:p>
          <a:p>
            <a:pPr marL="0" indent="0">
              <a:buNone/>
            </a:pPr>
            <a:r>
              <a:rPr lang="ja-JP" altLang="en-US" dirty="0"/>
              <a:t>　</a:t>
            </a:r>
            <a:r>
              <a:rPr lang="ja-JP" altLang="en-US" dirty="0" smtClean="0"/>
              <a:t>　　　　</a:t>
            </a:r>
            <a:r>
              <a:rPr lang="en-US" altLang="ja-JP" dirty="0" smtClean="0"/>
              <a:t>http</a:t>
            </a:r>
            <a:r>
              <a:rPr lang="en-US" altLang="ja-JP" dirty="0"/>
              <a:t>://www5.cao.go.jp/keizai3/2013/1225nk/n13_3_3.html</a:t>
            </a:r>
          </a:p>
          <a:p>
            <a:pPr marL="0" indent="0">
              <a:buNone/>
            </a:pPr>
            <a:r>
              <a:rPr lang="en-US" altLang="ja-JP" dirty="0" smtClean="0"/>
              <a:t>2017/06/13</a:t>
            </a:r>
          </a:p>
          <a:p>
            <a:r>
              <a:rPr lang="en-US" altLang="ja-JP" dirty="0" smtClean="0"/>
              <a:t>TOWERS WATSON </a:t>
            </a:r>
            <a:r>
              <a:rPr lang="ja-JP" altLang="en-US" dirty="0" smtClean="0"/>
              <a:t>サステナブル投資　</a:t>
            </a:r>
            <a:r>
              <a:rPr lang="en-US" altLang="ja-JP" dirty="0"/>
              <a:t> </a:t>
            </a:r>
            <a:r>
              <a:rPr lang="en-US" altLang="ja-JP" dirty="0">
                <a:hlinkClick r:id="rId4"/>
              </a:rPr>
              <a:t>https://</a:t>
            </a:r>
            <a:r>
              <a:rPr lang="en-US" altLang="ja-JP" dirty="0" smtClean="0">
                <a:hlinkClick r:id="rId4"/>
              </a:rPr>
              <a:t>www.towerswatson.com/assets/pdf/japan/TW-Japan-Sustainable-Investing-Principle-and-Practices.pdf</a:t>
            </a:r>
            <a:r>
              <a:rPr lang="ja-JP" altLang="en-US" dirty="0" smtClean="0">
                <a:hlinkClick r:id="rId4"/>
              </a:rPr>
              <a:t>　</a:t>
            </a:r>
            <a:r>
              <a:rPr lang="en-US" altLang="ja-JP" dirty="0" smtClean="0">
                <a:hlinkClick r:id="rId4"/>
              </a:rPr>
              <a:t>2017/06/20</a:t>
            </a:r>
            <a:endParaRPr lang="en-US" altLang="ja-JP" dirty="0" smtClean="0"/>
          </a:p>
          <a:p>
            <a:r>
              <a:rPr lang="en-US" altLang="ja-JP" dirty="0" smtClean="0"/>
              <a:t>Sustainable Japan</a:t>
            </a:r>
            <a:r>
              <a:rPr lang="ja-JP" altLang="en-US" dirty="0" smtClean="0"/>
              <a:t>　世界と日本の</a:t>
            </a:r>
            <a:r>
              <a:rPr lang="en-US" altLang="ja-JP" dirty="0" smtClean="0"/>
              <a:t>ESG</a:t>
            </a:r>
            <a:r>
              <a:rPr lang="ja-JP" altLang="en-US" dirty="0" smtClean="0"/>
              <a:t>投資　</a:t>
            </a:r>
            <a:r>
              <a:rPr lang="en-US" altLang="ja-JP" dirty="0">
                <a:hlinkClick r:id="rId5"/>
              </a:rPr>
              <a:t>https://</a:t>
            </a:r>
            <a:r>
              <a:rPr lang="en-US" altLang="ja-JP" dirty="0" smtClean="0">
                <a:hlinkClick r:id="rId5"/>
              </a:rPr>
              <a:t>sustainablejapan.jp/2016/05/14/esg/18157</a:t>
            </a:r>
            <a:r>
              <a:rPr lang="ja-JP" altLang="en-US" dirty="0" smtClean="0">
                <a:hlinkClick r:id="rId5"/>
              </a:rPr>
              <a:t>　</a:t>
            </a:r>
            <a:r>
              <a:rPr lang="en-US" altLang="ja-JP" dirty="0" smtClean="0">
                <a:hlinkClick r:id="rId5"/>
              </a:rPr>
              <a:t>2017/09/26</a:t>
            </a:r>
            <a:endParaRPr lang="en-US" altLang="ja-JP" dirty="0" smtClean="0"/>
          </a:p>
          <a:p>
            <a:r>
              <a:rPr lang="ja-JP" altLang="en-US" dirty="0" smtClean="0"/>
              <a:t>図説ヨーロッパの証券市場　平成</a:t>
            </a:r>
            <a:r>
              <a:rPr lang="en-US" altLang="ja-JP" dirty="0" smtClean="0"/>
              <a:t>24</a:t>
            </a:r>
            <a:r>
              <a:rPr lang="ja-JP" altLang="en-US" dirty="0" smtClean="0"/>
              <a:t>年</a:t>
            </a:r>
            <a:r>
              <a:rPr lang="en-US" altLang="ja-JP" dirty="0" smtClean="0"/>
              <a:t>2</a:t>
            </a:r>
            <a:r>
              <a:rPr lang="ja-JP" altLang="en-US" dirty="0" smtClean="0"/>
              <a:t>月</a:t>
            </a:r>
            <a:r>
              <a:rPr lang="en-US" altLang="ja-JP" dirty="0" smtClean="0"/>
              <a:t>10</a:t>
            </a:r>
            <a:r>
              <a:rPr lang="ja-JP" altLang="en-US" dirty="0" smtClean="0"/>
              <a:t>日　公共財団法人日本証券経済研究</a:t>
            </a:r>
            <a:r>
              <a:rPr lang="ja-JP" altLang="en-US" dirty="0"/>
              <a:t>所</a:t>
            </a:r>
            <a:endParaRPr lang="en-US" altLang="ja-JP" dirty="0" smtClean="0"/>
          </a:p>
          <a:p>
            <a:endParaRPr lang="en-US" altLang="ja-JP" dirty="0" smtClean="0"/>
          </a:p>
          <a:p>
            <a:pPr marL="0" indent="0">
              <a:buNone/>
            </a:pPr>
            <a:endParaRPr lang="en-US" altLang="ja-JP" dirty="0" smtClean="0"/>
          </a:p>
          <a:p>
            <a:endParaRPr lang="en-US" altLang="ja-JP" dirty="0" smtClean="0"/>
          </a:p>
        </p:txBody>
      </p:sp>
    </p:spTree>
    <p:extLst>
      <p:ext uri="{BB962C8B-B14F-4D97-AF65-F5344CB8AC3E}">
        <p14:creationId xmlns:p14="http://schemas.microsoft.com/office/powerpoint/2010/main" val="10970683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596668" cy="951951"/>
          </a:xfrm>
        </p:spPr>
        <p:style>
          <a:lnRef idx="1">
            <a:schemeClr val="accent1"/>
          </a:lnRef>
          <a:fillRef idx="3">
            <a:schemeClr val="accent1"/>
          </a:fillRef>
          <a:effectRef idx="2">
            <a:schemeClr val="accent1"/>
          </a:effectRef>
          <a:fontRef idx="minor">
            <a:schemeClr val="lt1"/>
          </a:fontRef>
        </p:style>
        <p:txBody>
          <a:bodyPr>
            <a:normAutofit/>
          </a:bodyPr>
          <a:lstStyle/>
          <a:p>
            <a:r>
              <a:rPr lang="ja-JP" altLang="en-US" dirty="0"/>
              <a:t>エコ</a:t>
            </a:r>
            <a:r>
              <a:rPr lang="ja-JP" altLang="en-US" dirty="0" smtClean="0"/>
              <a:t>ファンドの</a:t>
            </a:r>
            <a:r>
              <a:rPr lang="ja-JP" altLang="en-US" dirty="0"/>
              <a:t>起源</a:t>
            </a:r>
            <a:endParaRPr kumimoji="1" lang="ja-JP" altLang="en-US" dirty="0"/>
          </a:p>
        </p:txBody>
      </p:sp>
      <p:sp>
        <p:nvSpPr>
          <p:cNvPr id="3" name="コンテンツ プレースホルダー 2"/>
          <p:cNvSpPr>
            <a:spLocks noGrp="1"/>
          </p:cNvSpPr>
          <p:nvPr>
            <p:ph idx="1"/>
          </p:nvPr>
        </p:nvSpPr>
        <p:spPr>
          <a:xfrm>
            <a:off x="677334" y="1626319"/>
            <a:ext cx="10363826" cy="4114799"/>
          </a:xfrm>
        </p:spPr>
        <p:txBody>
          <a:bodyPr>
            <a:normAutofit/>
          </a:bodyPr>
          <a:lstStyle/>
          <a:p>
            <a:r>
              <a:rPr lang="en-US" altLang="ja-JP" sz="2800" dirty="0" smtClean="0"/>
              <a:t>1919</a:t>
            </a:r>
            <a:r>
              <a:rPr lang="ja-JP" altLang="en-US" sz="2800" dirty="0" smtClean="0"/>
              <a:t>年：米国で禁酒法が施行され、製造企業が投資対象外になる。</a:t>
            </a:r>
            <a:endParaRPr lang="en-US" altLang="ja-JP" sz="2800" dirty="0"/>
          </a:p>
          <a:p>
            <a:endParaRPr kumimoji="1" lang="en-US" altLang="ja-JP" sz="2800" dirty="0" smtClean="0"/>
          </a:p>
          <a:p>
            <a:endParaRPr lang="en-US" altLang="ja-JP" sz="2800" dirty="0" smtClean="0"/>
          </a:p>
          <a:p>
            <a:endParaRPr lang="en-US" altLang="ja-JP" sz="2800" dirty="0" smtClean="0"/>
          </a:p>
          <a:p>
            <a:endParaRPr lang="en-US" altLang="ja-JP" sz="2800" dirty="0" smtClean="0"/>
          </a:p>
          <a:p>
            <a:r>
              <a:rPr lang="en-US" altLang="ja-JP" sz="2800" dirty="0" smtClean="0"/>
              <a:t>1980</a:t>
            </a:r>
            <a:r>
              <a:rPr lang="ja-JP" altLang="en-US" sz="2800" dirty="0" smtClean="0"/>
              <a:t>年代：環境も社会的責任投資の</a:t>
            </a:r>
            <a:r>
              <a:rPr lang="ja-JP" altLang="en-US" sz="2800" dirty="0"/>
              <a:t>一</a:t>
            </a:r>
            <a:r>
              <a:rPr lang="ja-JP" altLang="en-US" sz="2800" dirty="0" smtClean="0"/>
              <a:t>部として考慮される。</a:t>
            </a:r>
            <a:endParaRPr lang="en-US" altLang="ja-JP" sz="2800" dirty="0"/>
          </a:p>
        </p:txBody>
      </p:sp>
      <p:sp>
        <p:nvSpPr>
          <p:cNvPr id="4" name="下矢印 3"/>
          <p:cNvSpPr/>
          <p:nvPr/>
        </p:nvSpPr>
        <p:spPr>
          <a:xfrm>
            <a:off x="3342010" y="3018636"/>
            <a:ext cx="1633658" cy="1519910"/>
          </a:xfrm>
          <a:prstGeom prst="downArrow">
            <a:avLst>
              <a:gd name="adj1" fmla="val 50000"/>
              <a:gd name="adj2" fmla="val 3978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5" name="図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859247" y="2944301"/>
            <a:ext cx="1135505" cy="1475581"/>
          </a:xfrm>
          <a:prstGeom prst="rect">
            <a:avLst/>
          </a:prstGeom>
        </p:spPr>
      </p:pic>
      <p:sp>
        <p:nvSpPr>
          <p:cNvPr id="6" name="乗算記号 5"/>
          <p:cNvSpPr/>
          <p:nvPr/>
        </p:nvSpPr>
        <p:spPr>
          <a:xfrm>
            <a:off x="5387907" y="2792086"/>
            <a:ext cx="2078184" cy="1839190"/>
          </a:xfrm>
          <a:prstGeom prst="mathMultiply">
            <a:avLst>
              <a:gd name="adj1" fmla="val 9920"/>
            </a:avLst>
          </a:prstGeom>
          <a:solidFill>
            <a:srgbClr val="FF0000"/>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3592548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arn(inVertical)">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owner\AppData\Local\Microsoft\Windows\INetCache\IE\G73D5SH6\lgi01a201308071900[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82008" y="2310407"/>
            <a:ext cx="2864158" cy="1833486"/>
          </a:xfrm>
          <a:prstGeom prst="rect">
            <a:avLst/>
          </a:prstGeom>
          <a:noFill/>
          <a:extLst>
            <a:ext uri="{909E8E84-426E-40DD-AFC4-6F175D3DCCD1}">
              <a14:hiddenFill xmlns:a14="http://schemas.microsoft.com/office/drawing/2010/main">
                <a:solidFill>
                  <a:srgbClr val="FFFFFF"/>
                </a:solidFill>
              </a14:hiddenFill>
            </a:ext>
          </a:extLst>
        </p:spPr>
      </p:pic>
      <p:sp>
        <p:nvSpPr>
          <p:cNvPr id="2" name="タイトル 1"/>
          <p:cNvSpPr>
            <a:spLocks noGrp="1"/>
          </p:cNvSpPr>
          <p:nvPr>
            <p:ph type="title"/>
          </p:nvPr>
        </p:nvSpPr>
        <p:spPr>
          <a:xfrm>
            <a:off x="1144687" y="416298"/>
            <a:ext cx="8821264" cy="932445"/>
          </a:xfrm>
        </p:spPr>
        <p:style>
          <a:lnRef idx="1">
            <a:schemeClr val="accent1"/>
          </a:lnRef>
          <a:fillRef idx="3">
            <a:schemeClr val="accent1"/>
          </a:fillRef>
          <a:effectRef idx="2">
            <a:schemeClr val="accent1"/>
          </a:effectRef>
          <a:fontRef idx="minor">
            <a:schemeClr val="lt1"/>
          </a:fontRef>
        </p:style>
        <p:txBody>
          <a:bodyPr>
            <a:normAutofit/>
          </a:bodyPr>
          <a:lstStyle/>
          <a:p>
            <a:r>
              <a:rPr kumimoji="1" lang="ja-JP" altLang="en-US" sz="4400" dirty="0" smtClean="0"/>
              <a:t>背景</a:t>
            </a:r>
            <a:endParaRPr kumimoji="1" lang="ja-JP" altLang="en-US" sz="4400" dirty="0"/>
          </a:p>
        </p:txBody>
      </p:sp>
      <p:sp>
        <p:nvSpPr>
          <p:cNvPr id="3" name="コンテンツ プレースホルダー 2"/>
          <p:cNvSpPr>
            <a:spLocks noGrp="1"/>
          </p:cNvSpPr>
          <p:nvPr>
            <p:ph idx="1"/>
          </p:nvPr>
        </p:nvSpPr>
        <p:spPr>
          <a:xfrm>
            <a:off x="741342" y="1473200"/>
            <a:ext cx="9627954" cy="3873218"/>
          </a:xfrm>
        </p:spPr>
        <p:txBody>
          <a:bodyPr>
            <a:noAutofit/>
          </a:bodyPr>
          <a:lstStyle/>
          <a:p>
            <a:r>
              <a:rPr kumimoji="1" lang="en-US" altLang="ja-JP" sz="2400" dirty="0" smtClean="0"/>
              <a:t>1990</a:t>
            </a:r>
            <a:r>
              <a:rPr kumimoji="1" lang="ja-JP" altLang="en-US" sz="2400" dirty="0" smtClean="0"/>
              <a:t>年代より地球環境問題が国際的な課題となり、環境に対する企業の社会的責任が問われるようになる</a:t>
            </a:r>
            <a:endParaRPr lang="en-US" altLang="ja-JP" sz="2400" dirty="0"/>
          </a:p>
          <a:p>
            <a:endParaRPr kumimoji="1" lang="en-US" altLang="ja-JP" sz="2400" dirty="0" smtClean="0"/>
          </a:p>
          <a:p>
            <a:pPr marL="0" indent="0">
              <a:buNone/>
            </a:pPr>
            <a:endParaRPr kumimoji="1" lang="en-US" altLang="ja-JP" sz="2400" dirty="0" smtClean="0"/>
          </a:p>
          <a:p>
            <a:pPr marL="0" indent="0">
              <a:buNone/>
            </a:pPr>
            <a:endParaRPr kumimoji="1" lang="en-US" altLang="ja-JP" sz="2400" dirty="0" smtClean="0"/>
          </a:p>
          <a:p>
            <a:r>
              <a:rPr lang="ja-JP" altLang="en-US" sz="2400" dirty="0" smtClean="0"/>
              <a:t>金融商品として</a:t>
            </a:r>
            <a:r>
              <a:rPr lang="ja-JP" altLang="en-US" sz="2800" b="1" dirty="0" smtClean="0">
                <a:solidFill>
                  <a:srgbClr val="00B050"/>
                </a:solidFill>
              </a:rPr>
              <a:t>エコファンド</a:t>
            </a:r>
            <a:r>
              <a:rPr lang="ja-JP" altLang="en-US" sz="2400" dirty="0" smtClean="0"/>
              <a:t>が登場</a:t>
            </a:r>
            <a:endParaRPr lang="en-US" altLang="ja-JP" sz="2400" dirty="0" smtClean="0"/>
          </a:p>
          <a:p>
            <a:r>
              <a:rPr kumimoji="1" lang="ja-JP" altLang="en-US" sz="2400" dirty="0" smtClean="0"/>
              <a:t>投資家から資金を集めて、環境配慮や環境実績に優れた企業に投資を始めた</a:t>
            </a:r>
            <a:endParaRPr kumimoji="1" lang="en-US" altLang="ja-JP" sz="2400" dirty="0" smtClean="0"/>
          </a:p>
          <a:p>
            <a:r>
              <a:rPr lang="ja-JP" altLang="en-US" sz="2400" dirty="0" smtClean="0">
                <a:solidFill>
                  <a:srgbClr val="FF0000"/>
                </a:solidFill>
              </a:rPr>
              <a:t>日本では</a:t>
            </a:r>
            <a:r>
              <a:rPr lang="en-US" altLang="ja-JP" sz="2400" dirty="0" smtClean="0">
                <a:solidFill>
                  <a:srgbClr val="FF0000"/>
                </a:solidFill>
              </a:rPr>
              <a:t>1999</a:t>
            </a:r>
            <a:r>
              <a:rPr lang="ja-JP" altLang="en-US" sz="2400" dirty="0" smtClean="0">
                <a:solidFill>
                  <a:srgbClr val="FF0000"/>
                </a:solidFill>
              </a:rPr>
              <a:t>年</a:t>
            </a:r>
            <a:r>
              <a:rPr lang="en-US" altLang="ja-JP" sz="2400" dirty="0" smtClean="0">
                <a:solidFill>
                  <a:srgbClr val="FF0000"/>
                </a:solidFill>
              </a:rPr>
              <a:t>8</a:t>
            </a:r>
            <a:r>
              <a:rPr lang="ja-JP" altLang="en-US" sz="2400" dirty="0" smtClean="0">
                <a:solidFill>
                  <a:srgbClr val="FF0000"/>
                </a:solidFill>
              </a:rPr>
              <a:t>月、日興アセットマネジメントによる日興エコファンドからはじめ、近年は、社会的責任投資（</a:t>
            </a:r>
            <a:r>
              <a:rPr lang="en-US" altLang="ja-JP" sz="2400" dirty="0" smtClean="0">
                <a:solidFill>
                  <a:srgbClr val="FF0000"/>
                </a:solidFill>
              </a:rPr>
              <a:t>SRI</a:t>
            </a:r>
            <a:r>
              <a:rPr lang="ja-JP" altLang="en-US" sz="2400" dirty="0" smtClean="0">
                <a:solidFill>
                  <a:srgbClr val="FF0000"/>
                </a:solidFill>
              </a:rPr>
              <a:t>）、</a:t>
            </a:r>
            <a:r>
              <a:rPr lang="en-US" altLang="ja-JP" sz="2400" dirty="0" smtClean="0">
                <a:solidFill>
                  <a:srgbClr val="FF0000"/>
                </a:solidFill>
              </a:rPr>
              <a:t>ESG</a:t>
            </a:r>
            <a:r>
              <a:rPr lang="ja-JP" altLang="en-US" sz="2400" dirty="0" smtClean="0">
                <a:solidFill>
                  <a:srgbClr val="FF0000"/>
                </a:solidFill>
              </a:rPr>
              <a:t>へ進化している</a:t>
            </a:r>
            <a:endParaRPr lang="en-US" altLang="ja-JP" sz="2400" dirty="0">
              <a:solidFill>
                <a:srgbClr val="FF0000"/>
              </a:solidFill>
            </a:endParaRPr>
          </a:p>
        </p:txBody>
      </p:sp>
      <p:sp>
        <p:nvSpPr>
          <p:cNvPr id="4" name="下矢印 3"/>
          <p:cNvSpPr/>
          <p:nvPr/>
        </p:nvSpPr>
        <p:spPr>
          <a:xfrm>
            <a:off x="3016771" y="2359448"/>
            <a:ext cx="1589808" cy="129815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6223604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Effect transition="in" filter="fade">
                                      <p:cBhvr>
                                        <p:cTn id="15" dur="500"/>
                                        <p:tgtEl>
                                          <p:spTgt spid="3">
                                            <p:txEl>
                                              <p:pRg st="5" end="5"/>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6" end="6"/>
                                            </p:txEl>
                                          </p:spTgt>
                                        </p:tgtEl>
                                        <p:attrNameLst>
                                          <p:attrName>style.visibility</p:attrName>
                                        </p:attrNameLst>
                                      </p:cBhvr>
                                      <p:to>
                                        <p:strVal val="visible"/>
                                      </p:to>
                                    </p:set>
                                    <p:animEffect transition="in" filter="fade">
                                      <p:cBhvr>
                                        <p:cTn id="18"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34886" y="609600"/>
            <a:ext cx="8439115" cy="1320800"/>
          </a:xfrm>
        </p:spPr>
        <p:txBody>
          <a:bodyPr>
            <a:normAutofit/>
          </a:bodyPr>
          <a:lstStyle/>
          <a:p>
            <a:r>
              <a:rPr kumimoji="1" lang="ja-JP" altLang="en-US" sz="4400" dirty="0" smtClean="0">
                <a:solidFill>
                  <a:schemeClr val="tx2">
                    <a:lumMod val="50000"/>
                  </a:schemeClr>
                </a:solidFill>
              </a:rPr>
              <a:t>目的</a:t>
            </a:r>
            <a:endParaRPr kumimoji="1" lang="ja-JP" altLang="en-US" sz="4400" dirty="0">
              <a:solidFill>
                <a:schemeClr val="tx2">
                  <a:lumMod val="50000"/>
                </a:schemeClr>
              </a:solidFill>
            </a:endParaRPr>
          </a:p>
        </p:txBody>
      </p:sp>
      <p:sp>
        <p:nvSpPr>
          <p:cNvPr id="3" name="コンテンツ プレースホルダー 2"/>
          <p:cNvSpPr>
            <a:spLocks noGrp="1"/>
          </p:cNvSpPr>
          <p:nvPr>
            <p:ph idx="1"/>
          </p:nvPr>
        </p:nvSpPr>
        <p:spPr>
          <a:xfrm>
            <a:off x="677334" y="1790701"/>
            <a:ext cx="9165166" cy="4110962"/>
          </a:xfrm>
        </p:spPr>
        <p:txBody>
          <a:bodyPr>
            <a:noAutofit/>
          </a:bodyPr>
          <a:lstStyle/>
          <a:p>
            <a:pPr lvl="0"/>
            <a:r>
              <a:rPr lang="ja-JP" altLang="en-US" sz="2800" b="1" dirty="0" smtClean="0">
                <a:solidFill>
                  <a:prstClr val="black"/>
                </a:solidFill>
              </a:rPr>
              <a:t>環境に優れた企業の事業リスクを減らす・市場シェアをアップさせる</a:t>
            </a:r>
            <a:endParaRPr lang="en-US" altLang="ja-JP" sz="2800" b="1" dirty="0" smtClean="0">
              <a:solidFill>
                <a:prstClr val="black"/>
              </a:solidFill>
            </a:endParaRPr>
          </a:p>
          <a:p>
            <a:pPr marL="0" lvl="0" indent="0">
              <a:buNone/>
            </a:pPr>
            <a:endParaRPr lang="en-US" altLang="ja-JP" sz="1100" b="1" dirty="0" smtClean="0">
              <a:solidFill>
                <a:prstClr val="black"/>
              </a:solidFill>
            </a:endParaRPr>
          </a:p>
          <a:p>
            <a:pPr lvl="0"/>
            <a:r>
              <a:rPr lang="ja-JP" altLang="en-US" sz="2800" b="1" dirty="0" smtClean="0">
                <a:solidFill>
                  <a:prstClr val="black"/>
                </a:solidFill>
              </a:rPr>
              <a:t>環境</a:t>
            </a:r>
            <a:r>
              <a:rPr lang="ja-JP" altLang="en-US" sz="2800" b="1" dirty="0">
                <a:solidFill>
                  <a:prstClr val="black"/>
                </a:solidFill>
              </a:rPr>
              <a:t>への取り組みに優れた企業へ投資すること</a:t>
            </a:r>
            <a:r>
              <a:rPr lang="ja-JP" altLang="en-US" sz="2800" b="1" dirty="0" smtClean="0">
                <a:solidFill>
                  <a:prstClr val="black"/>
                </a:solidFill>
              </a:rPr>
              <a:t>で、</a:t>
            </a:r>
            <a:endParaRPr lang="en-US" altLang="ja-JP" sz="2800" b="1" dirty="0" smtClean="0">
              <a:solidFill>
                <a:prstClr val="black"/>
              </a:solidFill>
            </a:endParaRPr>
          </a:p>
          <a:p>
            <a:pPr marL="0" lvl="0" indent="0">
              <a:buNone/>
            </a:pPr>
            <a:r>
              <a:rPr lang="ja-JP" altLang="en-US" sz="2800" b="1" dirty="0">
                <a:solidFill>
                  <a:prstClr val="black"/>
                </a:solidFill>
              </a:rPr>
              <a:t>　</a:t>
            </a:r>
            <a:r>
              <a:rPr lang="ja-JP" altLang="en-US" sz="2800" b="1" dirty="0" smtClean="0">
                <a:solidFill>
                  <a:prstClr val="black"/>
                </a:solidFill>
              </a:rPr>
              <a:t>企業に金融</a:t>
            </a:r>
            <a:r>
              <a:rPr lang="ja-JP" altLang="en-US" sz="2800" b="1" dirty="0">
                <a:solidFill>
                  <a:prstClr val="black"/>
                </a:solidFill>
              </a:rPr>
              <a:t>市場で有利な立場を提供し、企業</a:t>
            </a:r>
            <a:r>
              <a:rPr lang="ja-JP" altLang="en-US" sz="2800" b="1" dirty="0" smtClean="0">
                <a:solidFill>
                  <a:prstClr val="black"/>
                </a:solidFill>
              </a:rPr>
              <a:t>及び</a:t>
            </a:r>
            <a:endParaRPr lang="en-US" altLang="ja-JP" sz="2800" b="1" dirty="0">
              <a:solidFill>
                <a:prstClr val="black"/>
              </a:solidFill>
            </a:endParaRPr>
          </a:p>
          <a:p>
            <a:pPr marL="0" lvl="0" indent="0">
              <a:buNone/>
            </a:pPr>
            <a:r>
              <a:rPr lang="ja-JP" altLang="en-US" sz="2800" b="1" dirty="0" smtClean="0">
                <a:solidFill>
                  <a:prstClr val="black"/>
                </a:solidFill>
              </a:rPr>
              <a:t>　経済を</a:t>
            </a:r>
            <a:r>
              <a:rPr lang="ja-JP" altLang="en-US" sz="2800" b="1" dirty="0" smtClean="0">
                <a:solidFill>
                  <a:srgbClr val="FF0000"/>
                </a:solidFill>
              </a:rPr>
              <a:t>環境</a:t>
            </a:r>
            <a:r>
              <a:rPr lang="ja-JP" altLang="en-US" sz="2800" b="1" dirty="0">
                <a:solidFill>
                  <a:srgbClr val="FF0000"/>
                </a:solidFill>
              </a:rPr>
              <a:t>配慮型</a:t>
            </a:r>
            <a:r>
              <a:rPr lang="ja-JP" altLang="en-US" sz="2800" b="1" dirty="0">
                <a:solidFill>
                  <a:prstClr val="black"/>
                </a:solidFill>
              </a:rPr>
              <a:t>に方向づける</a:t>
            </a:r>
            <a:endParaRPr lang="en-US" altLang="ja-JP" sz="2800" b="1" dirty="0">
              <a:solidFill>
                <a:prstClr val="black"/>
              </a:solidFill>
            </a:endParaRPr>
          </a:p>
          <a:p>
            <a:pPr marL="0" lvl="0" indent="0">
              <a:buNone/>
            </a:pPr>
            <a:endParaRPr lang="en-US" altLang="ja-JP" sz="1050" b="1" dirty="0">
              <a:solidFill>
                <a:prstClr val="black"/>
              </a:solidFill>
            </a:endParaRPr>
          </a:p>
          <a:p>
            <a:pPr lvl="0"/>
            <a:r>
              <a:rPr lang="ja-JP" altLang="en-US" sz="2800" b="1" dirty="0" smtClean="0">
                <a:solidFill>
                  <a:prstClr val="black"/>
                </a:solidFill>
              </a:rPr>
              <a:t>企業の環境に対する市場</a:t>
            </a:r>
            <a:r>
              <a:rPr lang="ja-JP" altLang="en-US" sz="2800" b="1" dirty="0">
                <a:solidFill>
                  <a:prstClr val="black"/>
                </a:solidFill>
              </a:rPr>
              <a:t>評価が高まること</a:t>
            </a:r>
            <a:r>
              <a:rPr lang="ja-JP" altLang="en-US" sz="2800" b="1" dirty="0" smtClean="0">
                <a:solidFill>
                  <a:prstClr val="black"/>
                </a:solidFill>
              </a:rPr>
              <a:t>で企業側も有望</a:t>
            </a:r>
            <a:r>
              <a:rPr lang="ja-JP" altLang="en-US" sz="2800" b="1" dirty="0">
                <a:solidFill>
                  <a:prstClr val="black"/>
                </a:solidFill>
              </a:rPr>
              <a:t>なファンドとして</a:t>
            </a:r>
            <a:r>
              <a:rPr lang="ja-JP" altLang="en-US" sz="2800" b="1" dirty="0" smtClean="0">
                <a:solidFill>
                  <a:prstClr val="black"/>
                </a:solidFill>
              </a:rPr>
              <a:t>組まれること</a:t>
            </a:r>
            <a:r>
              <a:rPr lang="ja-JP" altLang="en-US" sz="2800" b="1" dirty="0">
                <a:solidFill>
                  <a:prstClr val="black"/>
                </a:solidFill>
              </a:rPr>
              <a:t>が</a:t>
            </a:r>
            <a:r>
              <a:rPr lang="ja-JP" altLang="en-US" sz="2800" b="1" dirty="0" smtClean="0">
                <a:solidFill>
                  <a:prstClr val="black"/>
                </a:solidFill>
              </a:rPr>
              <a:t>できる</a:t>
            </a:r>
            <a:endParaRPr lang="en-US" altLang="ja-JP" sz="2800" b="1" dirty="0">
              <a:solidFill>
                <a:prstClr val="black"/>
              </a:solidFill>
            </a:endParaRPr>
          </a:p>
        </p:txBody>
      </p:sp>
    </p:spTree>
    <p:extLst>
      <p:ext uri="{BB962C8B-B14F-4D97-AF65-F5344CB8AC3E}">
        <p14:creationId xmlns:p14="http://schemas.microsoft.com/office/powerpoint/2010/main" val="41682881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Autofit/>
          </a:bodyPr>
          <a:lstStyle/>
          <a:p>
            <a:pPr algn="ctr"/>
            <a:r>
              <a:rPr kumimoji="1" lang="ja-JP" altLang="en-US" dirty="0" smtClean="0"/>
              <a:t>第</a:t>
            </a:r>
            <a:r>
              <a:rPr lang="en-US" altLang="ja-JP" dirty="0"/>
              <a:t>2</a:t>
            </a:r>
            <a:r>
              <a:rPr kumimoji="1" lang="ja-JP" altLang="en-US" dirty="0" smtClean="0"/>
              <a:t>章</a:t>
            </a:r>
            <a:r>
              <a:rPr kumimoji="1" lang="en-US" altLang="ja-JP" dirty="0" smtClean="0"/>
              <a:t/>
            </a:r>
            <a:br>
              <a:rPr kumimoji="1" lang="en-US" altLang="ja-JP" dirty="0" smtClean="0"/>
            </a:br>
            <a:r>
              <a:rPr kumimoji="1" lang="ja-JP" altLang="en-US" dirty="0" smtClean="0"/>
              <a:t>社会的責任投資の</a:t>
            </a:r>
            <a:r>
              <a:rPr kumimoji="1" lang="en-US" altLang="ja-JP" dirty="0" smtClean="0"/>
              <a:t/>
            </a:r>
            <a:br>
              <a:rPr kumimoji="1" lang="en-US" altLang="ja-JP" dirty="0" smtClean="0"/>
            </a:br>
            <a:r>
              <a:rPr kumimoji="1" lang="ja-JP" altLang="en-US" dirty="0" smtClean="0"/>
              <a:t>成果と課題</a:t>
            </a:r>
            <a:endParaRPr kumimoji="1" lang="ja-JP" altLang="en-US" dirty="0"/>
          </a:p>
        </p:txBody>
      </p:sp>
      <p:sp>
        <p:nvSpPr>
          <p:cNvPr id="3" name="サブタイトル 2"/>
          <p:cNvSpPr>
            <a:spLocks noGrp="1"/>
          </p:cNvSpPr>
          <p:nvPr>
            <p:ph type="subTitle" idx="1"/>
          </p:nvPr>
        </p:nvSpPr>
        <p:spPr/>
        <p:txBody>
          <a:bodyPr/>
          <a:lstStyle/>
          <a:p>
            <a:endParaRPr kumimoji="1" lang="ja-JP" altLang="en-US"/>
          </a:p>
        </p:txBody>
      </p:sp>
    </p:spTree>
    <p:extLst>
      <p:ext uri="{BB962C8B-B14F-4D97-AF65-F5344CB8AC3E}">
        <p14:creationId xmlns:p14="http://schemas.microsoft.com/office/powerpoint/2010/main" val="6532983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3" y="609600"/>
            <a:ext cx="8698679" cy="851210"/>
          </a:xfrm>
        </p:spPr>
        <p:style>
          <a:lnRef idx="1">
            <a:schemeClr val="accent1"/>
          </a:lnRef>
          <a:fillRef idx="3">
            <a:schemeClr val="accent1"/>
          </a:fillRef>
          <a:effectRef idx="2">
            <a:schemeClr val="accent1"/>
          </a:effectRef>
          <a:fontRef idx="minor">
            <a:schemeClr val="lt1"/>
          </a:fontRef>
        </p:style>
        <p:txBody>
          <a:bodyPr/>
          <a:lstStyle/>
          <a:p>
            <a:r>
              <a:rPr kumimoji="1" lang="ja-JP" altLang="en-US" dirty="0" smtClean="0"/>
              <a:t>社会的責任投資（ＳＲＩ）とは</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789525386"/>
              </p:ext>
            </p:extLst>
          </p:nvPr>
        </p:nvGraphicFramePr>
        <p:xfrm>
          <a:off x="758825" y="1460500"/>
          <a:ext cx="9967913" cy="43307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正方形/長方形 5"/>
          <p:cNvSpPr/>
          <p:nvPr/>
        </p:nvSpPr>
        <p:spPr>
          <a:xfrm>
            <a:off x="1072724" y="5877826"/>
            <a:ext cx="9967913" cy="76427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dirty="0" smtClean="0"/>
              <a:t>社会的責任投資とエコファンド　三木　</a:t>
            </a:r>
            <a:r>
              <a:rPr kumimoji="1" lang="ja-JP" altLang="en-US" dirty="0" err="1" smtClean="0"/>
              <a:t>まり</a:t>
            </a:r>
            <a:endParaRPr kumimoji="1" lang="en-US" altLang="ja-JP" dirty="0" smtClean="0"/>
          </a:p>
        </p:txBody>
      </p:sp>
    </p:spTree>
    <p:extLst>
      <p:ext uri="{BB962C8B-B14F-4D97-AF65-F5344CB8AC3E}">
        <p14:creationId xmlns:p14="http://schemas.microsoft.com/office/powerpoint/2010/main" val="29890059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ファセット">
  <a:themeElements>
    <a:clrScheme name="ファセット">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ファセット">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ファセット">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1121</TotalTime>
  <Words>2756</Words>
  <Application>Microsoft Office PowerPoint</Application>
  <PresentationFormat>ワイド画面</PresentationFormat>
  <Paragraphs>430</Paragraphs>
  <Slides>41</Slides>
  <Notes>28</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41</vt:i4>
      </vt:variant>
    </vt:vector>
  </HeadingPairs>
  <TitlesOfParts>
    <vt:vector size="51" baseType="lpstr">
      <vt:lpstr>ＭＳ Ｐゴシック</vt:lpstr>
      <vt:lpstr>ＭＳ 明朝</vt:lpstr>
      <vt:lpstr>メイリオ</vt:lpstr>
      <vt:lpstr>Arial</vt:lpstr>
      <vt:lpstr>Calibri</vt:lpstr>
      <vt:lpstr>Century</vt:lpstr>
      <vt:lpstr>Trebuchet MS</vt:lpstr>
      <vt:lpstr>Wingdings</vt:lpstr>
      <vt:lpstr>Wingdings 3</vt:lpstr>
      <vt:lpstr>ファセット</vt:lpstr>
      <vt:lpstr>日本のエコファンドと 社会的責任ファンド、 そしてESGへの転換</vt:lpstr>
      <vt:lpstr>目次</vt:lpstr>
      <vt:lpstr>本研究の目的</vt:lpstr>
      <vt:lpstr>第1章 エコファンドの 背景と目的</vt:lpstr>
      <vt:lpstr>エコファンドの起源</vt:lpstr>
      <vt:lpstr>背景</vt:lpstr>
      <vt:lpstr>目的</vt:lpstr>
      <vt:lpstr>第2章 社会的責任投資の 成果と課題</vt:lpstr>
      <vt:lpstr>社会的責任投資（ＳＲＩ）とは</vt:lpstr>
      <vt:lpstr>成果と課題</vt:lpstr>
      <vt:lpstr>成果と課題</vt:lpstr>
      <vt:lpstr>SRIパフォーマンス</vt:lpstr>
      <vt:lpstr>SRIパフォーマンス</vt:lpstr>
      <vt:lpstr>社会的責任の促進</vt:lpstr>
      <vt:lpstr>銘柄の選別基準</vt:lpstr>
      <vt:lpstr>SRI投資スクリーン例</vt:lpstr>
      <vt:lpstr>投資スクリーン成果</vt:lpstr>
      <vt:lpstr>世界のSRI市場規模</vt:lpstr>
      <vt:lpstr>SRI投資成果（日本）</vt:lpstr>
      <vt:lpstr>SRI投資成果（アメリカ）</vt:lpstr>
      <vt:lpstr>第３章 ESG投資</vt:lpstr>
      <vt:lpstr>ESG投資の登場</vt:lpstr>
      <vt:lpstr>ESG投資とは</vt:lpstr>
      <vt:lpstr>ESG投資とSRIとの比較</vt:lpstr>
      <vt:lpstr>ESG投資の銘柄選び(日興エコファンド)</vt:lpstr>
      <vt:lpstr>日本の状況</vt:lpstr>
      <vt:lpstr>GPIFによる調査</vt:lpstr>
      <vt:lpstr>ESG投資成果</vt:lpstr>
      <vt:lpstr>第４章 ヒアリング</vt:lpstr>
      <vt:lpstr>ヒアリング対象</vt:lpstr>
      <vt:lpstr>ヒアリング</vt:lpstr>
      <vt:lpstr>ヒアリング</vt:lpstr>
      <vt:lpstr>ヒアリング</vt:lpstr>
      <vt:lpstr>ヒアリング</vt:lpstr>
      <vt:lpstr>第５章 要約と結論</vt:lpstr>
      <vt:lpstr>アンケートより</vt:lpstr>
      <vt:lpstr>今後、ESG投資はどうなっていくべきか</vt:lpstr>
      <vt:lpstr>PowerPoint プレゼンテーション</vt:lpstr>
      <vt:lpstr>参考文献</vt:lpstr>
      <vt:lpstr>参考文献</vt:lpstr>
      <vt:lpstr>参考文献</vt:lpstr>
    </vt:vector>
  </TitlesOfParts>
  <Company>名城大学</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150321047</dc:creator>
  <cp:lastModifiedBy>李すぅちょる</cp:lastModifiedBy>
  <cp:revision>100</cp:revision>
  <dcterms:created xsi:type="dcterms:W3CDTF">2017-10-17T06:56:58Z</dcterms:created>
  <dcterms:modified xsi:type="dcterms:W3CDTF">2017-12-13T13:37:22Z</dcterms:modified>
</cp:coreProperties>
</file>